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6" r:id="rId4"/>
    <p:sldMasterId id="2147483678" r:id="rId5"/>
  </p:sldMasterIdLst>
  <p:notesMasterIdLst>
    <p:notesMasterId r:id="rId16"/>
  </p:notesMasterIdLst>
  <p:handoutMasterIdLst>
    <p:handoutMasterId r:id="rId21"/>
  </p:handoutMasterIdLst>
  <p:sldIdLst>
    <p:sldId id="649" r:id="rId6"/>
    <p:sldId id="804" r:id="rId7"/>
    <p:sldId id="807" r:id="rId8"/>
    <p:sldId id="652" r:id="rId9"/>
    <p:sldId id="867" r:id="rId10"/>
    <p:sldId id="868" r:id="rId11"/>
    <p:sldId id="680" r:id="rId12"/>
    <p:sldId id="712" r:id="rId13"/>
    <p:sldId id="743" r:id="rId14"/>
    <p:sldId id="682" r:id="rId15"/>
    <p:sldId id="978" r:id="rId17"/>
    <p:sldId id="950" r:id="rId18"/>
    <p:sldId id="976" r:id="rId19"/>
    <p:sldId id="714" r:id="rId20"/>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z" lastIdx="1" clrIdx="0"/>
  <p:cmAuthor id="1" name="Zhengdao Yang" initials="ZY" lastIdx="1" clrIdx="0"/>
  <p:cmAuthor id="2" name="test" initial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8FD7"/>
    <a:srgbClr val="4F80BD"/>
    <a:srgbClr val="F2F2F2"/>
    <a:srgbClr val="DEECF7"/>
    <a:srgbClr val="E0BC9B"/>
    <a:srgbClr val="C27933"/>
    <a:srgbClr val="F6F3F0"/>
    <a:srgbClr val="23B9FF"/>
    <a:srgbClr val="009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0" autoAdjust="0"/>
  </p:normalViewPr>
  <p:slideViewPr>
    <p:cSldViewPr snapToGrid="0" showGuides="1">
      <p:cViewPr varScale="1">
        <p:scale>
          <a:sx n="67" d="100"/>
          <a:sy n="67" d="100"/>
        </p:scale>
        <p:origin x="644" y="52"/>
      </p:cViewPr>
      <p:guideLst>
        <p:guide orient="horz" pos="2031"/>
        <p:guide pos="384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gs" Target="tags/tag189.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notesMaster" Target="notesMasters/notesMaster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zh-CN" sz="1800" b="0" i="0" u="none" strike="noStrike" kern="1200" spc="0" baseline="0">
                <a:solidFill>
                  <a:schemeClr val="tx1">
                    <a:lumMod val="65000"/>
                    <a:lumOff val="35000"/>
                  </a:schemeClr>
                </a:solidFill>
                <a:latin typeface="+mn-lt"/>
                <a:ea typeface="+mn-ea"/>
                <a:cs typeface="+mn-cs"/>
              </a:defRPr>
            </a:pPr>
            <a:r>
              <a:rPr lang="en-US" altLang="zh-CN" sz="1800" dirty="0"/>
              <a:t>2016-2021</a:t>
            </a:r>
            <a:r>
              <a:rPr lang="zh-CN" altLang="en-US" sz="1800" dirty="0"/>
              <a:t>年中国光伏发电新增装机容量统计情况</a:t>
            </a:r>
            <a:endParaRPr lang="zh-CN" altLang="en-US" sz="1800"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新增发电装机容量（万千瓦）</c:v>
                </c:pt>
              </c:strCache>
            </c:strRef>
          </c:tx>
          <c:spPr>
            <a:solidFill>
              <a:schemeClr val="accent2"/>
            </a:solidFill>
            <a:ln>
              <a:noFill/>
            </a:ln>
            <a:effectLst/>
          </c:spPr>
          <c:invertIfNegative val="0"/>
          <c:dLbls>
            <c:dLbl>
              <c:idx val="0"/>
              <c:layout>
                <c:manualLayout>
                  <c:x val="-0.00193376548677788"/>
                  <c:y val="-0.0823659853622913"/>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0851867382856574"/>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3376548677788"/>
                  <c:y val="-0.0851867382856574"/>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0821779351674002"/>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181290514385426"/>
                  <c:y val="-0.0823659853622913"/>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374667063063214"/>
                  <c:y val="-0.0793571822440341"/>
                </c:manualLayout>
              </c:layout>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General</c:formatCode>
                <c:ptCount val="6"/>
                <c:pt idx="0">
                  <c:v>3454</c:v>
                </c:pt>
                <c:pt idx="1">
                  <c:v>5306</c:v>
                </c:pt>
                <c:pt idx="2">
                  <c:v>4426</c:v>
                </c:pt>
                <c:pt idx="3">
                  <c:v>3011</c:v>
                </c:pt>
                <c:pt idx="4">
                  <c:v>4820</c:v>
                </c:pt>
                <c:pt idx="5">
                  <c:v>5300</c:v>
                </c:pt>
              </c:numCache>
            </c:numRef>
          </c:val>
        </c:ser>
        <c:dLbls>
          <c:showLegendKey val="0"/>
          <c:showVal val="1"/>
          <c:showCatName val="0"/>
          <c:showSerName val="0"/>
          <c:showPercent val="0"/>
          <c:showBubbleSize val="0"/>
        </c:dLbls>
        <c:gapWidth val="219"/>
        <c:overlap val="-27"/>
        <c:axId val="1994835456"/>
        <c:axId val="1994841280"/>
      </c:barChart>
      <c:catAx>
        <c:axId val="199483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994841280"/>
        <c:crosses val="autoZero"/>
        <c:auto val="1"/>
        <c:lblAlgn val="ctr"/>
        <c:lblOffset val="100"/>
        <c:noMultiLvlLbl val="0"/>
      </c:catAx>
      <c:valAx>
        <c:axId val="199484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994835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11"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212"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408AD1-D1B9-4200-B5F6-6A845970C395}" type="datetimeFigureOut">
              <a:rPr lang="zh-CN" altLang="en-US" smtClean="0"/>
            </a:fld>
            <a:endParaRPr lang="zh-CN" altLang="en-US"/>
          </a:p>
        </p:txBody>
      </p:sp>
      <p:sp>
        <p:nvSpPr>
          <p:cNvPr id="1049213"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214"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87E3EE-C2FC-49E8-8887-34148F003DD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0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206"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fld>
            <a:endParaRPr lang="zh-CN" altLang="en-US"/>
          </a:p>
        </p:txBody>
      </p:sp>
      <p:sp>
        <p:nvSpPr>
          <p:cNvPr id="1049207"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208"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09"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210"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4A7EA511-84E0-4AE0-9842-AB0E10994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tags" Target="../tags/tag109.xm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blipFill>
          <a:blip r:embed="rId2">
            <a:alphaModFix amt="70000"/>
          </a:blip>
          <a:stretch>
            <a:fillRect/>
          </a:stretch>
        </a:blipFill>
        <a:effectLst/>
      </p:bgPr>
    </p:bg>
    <p:spTree>
      <p:nvGrpSpPr>
        <p:cNvPr id="1" name=""/>
        <p:cNvGrpSpPr/>
        <p:nvPr/>
      </p:nvGrpSpPr>
      <p:grpSpPr>
        <a:xfrm>
          <a:off x="0" y="0"/>
          <a:ext cx="0" cy="0"/>
          <a:chOff x="0" y="0"/>
          <a:chExt cx="0" cy="0"/>
        </a:xfrm>
      </p:grpSpPr>
      <p:sp>
        <p:nvSpPr>
          <p:cNvPr id="1048579" name="副标题 2"/>
          <p:cNvSpPr>
            <a:spLocks noGrp="1"/>
          </p:cNvSpPr>
          <p:nvPr>
            <p:ph type="subTitle" idx="1"/>
          </p:nvPr>
        </p:nvSpPr>
        <p:spPr>
          <a:xfrm>
            <a:off x="669925" y="4092307"/>
            <a:ext cx="6251063" cy="558799"/>
          </a:xfrm>
        </p:spPr>
        <p:txBody>
          <a:bodyPr anchor="ctr">
            <a:normAutofit/>
          </a:bodyPr>
          <a:lstStyle>
            <a:lvl1pPr marL="0" indent="0" algn="l">
              <a:buNone/>
              <a:defRPr kumimoji="0" lang="zh-CN" altLang="en-US" sz="1600" b="0" i="0" u="none" strike="noStrike" kern="1200" cap="none" spc="0" normalizeH="0" baseline="0" noProof="0" dirty="0">
                <a:solidFill>
                  <a:schemeClr val="tx1">
                    <a:lumMod val="50000"/>
                    <a:lumOff val="50000"/>
                  </a:schemeClr>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048580" name="标题 1"/>
          <p:cNvSpPr>
            <a:spLocks noGrp="1"/>
          </p:cNvSpPr>
          <p:nvPr>
            <p:ph type="ctrTitle"/>
          </p:nvPr>
        </p:nvSpPr>
        <p:spPr>
          <a:xfrm>
            <a:off x="669925" y="2765632"/>
            <a:ext cx="6251063" cy="1327310"/>
          </a:xfrm>
        </p:spPr>
        <p:txBody>
          <a:bodyPr anchor="ctr">
            <a:normAutofit/>
          </a:bodyPr>
          <a:lstStyle>
            <a:lvl1pPr algn="l">
              <a:defRPr kumimoji="0" lang="zh-CN" altLang="en-US" sz="3200" b="1" i="0" u="none" strike="noStrike" kern="1200" cap="none" spc="0" normalizeH="0" baseline="0" noProof="1" dirty="0">
                <a:solidFill>
                  <a:schemeClr val="accent1"/>
                </a:solidFill>
                <a:latin typeface="+mn-lt"/>
                <a:ea typeface="+mn-ea"/>
                <a:cs typeface="+mn-cs"/>
              </a:defRPr>
            </a:lvl1pPr>
          </a:lstStyle>
          <a:p>
            <a:endParaRPr lang="zh-CN" altLang="en-US" dirty="0"/>
          </a:p>
        </p:txBody>
      </p:sp>
    </p:spTree>
  </p:cSld>
  <p:clrMapOvr>
    <a:overrideClrMapping bg1="lt1" tx1="dk1" bg2="lt2" tx2="dk2" accent1="accent1" accent2="accent2" accent3="accent3" accent4="accent4" accent5="accent5" accent6="accent6" hlink="hlink" folHlink="folHlink"/>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048591" name="标题 1"/>
          <p:cNvSpPr>
            <a:spLocks noGrp="1"/>
          </p:cNvSpPr>
          <p:nvPr>
            <p:ph type="title" hasCustomPrompt="1"/>
          </p:nvPr>
        </p:nvSpPr>
        <p:spPr>
          <a:xfrm>
            <a:off x="3930134" y="2027705"/>
            <a:ext cx="7590354" cy="1145332"/>
          </a:xfrm>
        </p:spPr>
        <p:txBody>
          <a:bodyPr anchor="b">
            <a:normAutofit/>
          </a:bodyPr>
          <a:lstStyle>
            <a:lvl1pPr>
              <a:defRPr sz="2400" b="1">
                <a:solidFill>
                  <a:schemeClr val="tx1"/>
                </a:solidFill>
              </a:defRPr>
            </a:lvl1pPr>
          </a:lstStyle>
          <a:p>
            <a:r>
              <a:rPr lang="zh-CN" altLang="en-US" dirty="0"/>
              <a:t>单击此处添加幻灯片章节标题</a:t>
            </a:r>
            <a:endParaRPr lang="zh-CN" altLang="en-US" dirty="0"/>
          </a:p>
        </p:txBody>
      </p:sp>
      <p:sp>
        <p:nvSpPr>
          <p:cNvPr id="1048592" name="文本占位符 2"/>
          <p:cNvSpPr>
            <a:spLocks noGrp="1"/>
          </p:cNvSpPr>
          <p:nvPr>
            <p:ph type="body" idx="1"/>
          </p:nvPr>
        </p:nvSpPr>
        <p:spPr>
          <a:xfrm>
            <a:off x="3930134" y="3173038"/>
            <a:ext cx="7590354" cy="1082874"/>
          </a:xfrm>
        </p:spPr>
        <p:txBody>
          <a:bodyPr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grpSp>
        <p:nvGrpSpPr>
          <p:cNvPr id="57" name="组合 15"/>
          <p:cNvGrpSpPr/>
          <p:nvPr userDrawn="1"/>
        </p:nvGrpSpPr>
        <p:grpSpPr>
          <a:xfrm>
            <a:off x="873760" y="1841010"/>
            <a:ext cx="2637952" cy="2589432"/>
            <a:chOff x="3990983" y="1563392"/>
            <a:chExt cx="4185447" cy="4108467"/>
          </a:xfrm>
        </p:grpSpPr>
        <p:grpSp>
          <p:nvGrpSpPr>
            <p:cNvPr id="58" name="组合 16"/>
            <p:cNvGrpSpPr/>
            <p:nvPr/>
          </p:nvGrpSpPr>
          <p:grpSpPr>
            <a:xfrm>
              <a:off x="4101458" y="1653440"/>
              <a:ext cx="4002716" cy="3942145"/>
              <a:chOff x="8809631" y="1360739"/>
              <a:chExt cx="4002716" cy="3942145"/>
            </a:xfrm>
          </p:grpSpPr>
          <p:sp>
            <p:nvSpPr>
              <p:cNvPr id="1048593" name="Freeform 229"/>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4" name="Freeform 226"/>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5" name="Line 224"/>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6" name="Freeform 217"/>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7" name="Freeform 218"/>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8" name="Freeform 219"/>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9" name="Freeform 220"/>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0" name="Freeform 221"/>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1" name="Freeform 222"/>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2" name="Freeform 223"/>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3" name="Freeform 225"/>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4" name="Freeform 227"/>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5" name="Line 228"/>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6" name="Line 230"/>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7" name="Freeform 231"/>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8" name="Line 232"/>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9" name="Line 233"/>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10" name="Line 234"/>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11" name="Line 235"/>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12" name="Line 236"/>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grpSp>
        <p:sp>
          <p:nvSpPr>
            <p:cNvPr id="1048613" name="Oval 255"/>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4" name="Oval 256"/>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5" name="Oval 257"/>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6" name="Oval 258"/>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7" name="Oval 259"/>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8" name="Oval 260"/>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9" name="Oval 261"/>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0" name="Oval 262"/>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1" name="Oval 263"/>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2" name="Oval 265"/>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3" name="Oval 266"/>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4" name="Oval 267"/>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grpSp>
          <p:nvGrpSpPr>
            <p:cNvPr id="59" name="组合 31"/>
            <p:cNvGrpSpPr/>
            <p:nvPr/>
          </p:nvGrpSpPr>
          <p:grpSpPr>
            <a:xfrm>
              <a:off x="4707152" y="2248023"/>
              <a:ext cx="2414023" cy="2901694"/>
              <a:chOff x="4707152" y="2248023"/>
              <a:chExt cx="2414023" cy="2901694"/>
            </a:xfrm>
          </p:grpSpPr>
          <p:sp>
            <p:nvSpPr>
              <p:cNvPr id="1048625" name="Oval 264"/>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grpSp>
            <p:nvGrpSpPr>
              <p:cNvPr id="60" name="组合 90"/>
              <p:cNvGrpSpPr/>
              <p:nvPr/>
            </p:nvGrpSpPr>
            <p:grpSpPr>
              <a:xfrm>
                <a:off x="4707152" y="2248023"/>
                <a:ext cx="2414023" cy="2522443"/>
                <a:chOff x="4707152" y="2248023"/>
                <a:chExt cx="2414023" cy="2522443"/>
              </a:xfrm>
            </p:grpSpPr>
            <p:grpSp>
              <p:nvGrpSpPr>
                <p:cNvPr id="61" name="Group 9"/>
                <p:cNvGrpSpPr/>
                <p:nvPr/>
              </p:nvGrpSpPr>
              <p:grpSpPr>
                <a:xfrm>
                  <a:off x="6792726" y="2408141"/>
                  <a:ext cx="328449" cy="330554"/>
                  <a:chOff x="4149281" y="1887719"/>
                  <a:chExt cx="224837" cy="226650"/>
                </a:xfrm>
              </p:grpSpPr>
              <p:sp>
                <p:nvSpPr>
                  <p:cNvPr id="1048626" name="Oval 7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27" name="Oval 7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sp>
              <p:nvSpPr>
                <p:cNvPr id="1048628" name="Oval 68"/>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62" name="Group 11"/>
                <p:cNvGrpSpPr/>
                <p:nvPr userDrawn="1"/>
              </p:nvGrpSpPr>
              <p:grpSpPr>
                <a:xfrm>
                  <a:off x="4707152" y="3462362"/>
                  <a:ext cx="328449" cy="330554"/>
                  <a:chOff x="4149281" y="1887719"/>
                  <a:chExt cx="224837" cy="226650"/>
                </a:xfrm>
              </p:grpSpPr>
              <p:sp>
                <p:nvSpPr>
                  <p:cNvPr id="1048629" name="Oval 66"/>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0" name="Oval 67"/>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63" name="Group 24"/>
                <p:cNvGrpSpPr/>
                <p:nvPr/>
              </p:nvGrpSpPr>
              <p:grpSpPr>
                <a:xfrm>
                  <a:off x="5940643" y="4439912"/>
                  <a:ext cx="328449" cy="330554"/>
                  <a:chOff x="4149281" y="1887719"/>
                  <a:chExt cx="224837" cy="226650"/>
                </a:xfrm>
              </p:grpSpPr>
              <p:sp>
                <p:nvSpPr>
                  <p:cNvPr id="1048631" name="Oval 4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2" name="Oval 4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64" name="Group 25"/>
                <p:cNvGrpSpPr/>
                <p:nvPr/>
              </p:nvGrpSpPr>
              <p:grpSpPr>
                <a:xfrm>
                  <a:off x="5995533" y="2248023"/>
                  <a:ext cx="206943" cy="208270"/>
                  <a:chOff x="4149281" y="1887719"/>
                  <a:chExt cx="224837" cy="226650"/>
                </a:xfrm>
              </p:grpSpPr>
              <p:sp>
                <p:nvSpPr>
                  <p:cNvPr id="1048633" name="Oval 38"/>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4" name="Oval 39"/>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grpSp>
        <p:grpSp>
          <p:nvGrpSpPr>
            <p:cNvPr id="65" name="组合 32"/>
            <p:cNvGrpSpPr/>
            <p:nvPr/>
          </p:nvGrpSpPr>
          <p:grpSpPr>
            <a:xfrm>
              <a:off x="5983836" y="3409773"/>
              <a:ext cx="1547693" cy="469425"/>
              <a:chOff x="5983836" y="3409773"/>
              <a:chExt cx="1547693" cy="469425"/>
            </a:xfrm>
          </p:grpSpPr>
          <p:grpSp>
            <p:nvGrpSpPr>
              <p:cNvPr id="66" name="Group 8"/>
              <p:cNvGrpSpPr/>
              <p:nvPr/>
            </p:nvGrpSpPr>
            <p:grpSpPr>
              <a:xfrm>
                <a:off x="6383629" y="3409773"/>
                <a:ext cx="328449" cy="330554"/>
                <a:chOff x="4149281" y="1887719"/>
                <a:chExt cx="224837" cy="226650"/>
              </a:xfrm>
            </p:grpSpPr>
            <p:sp>
              <p:nvSpPr>
                <p:cNvPr id="1048635" name="Oval 72"/>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6" name="Oval 7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67" name="Group 27"/>
              <p:cNvGrpSpPr/>
              <p:nvPr/>
            </p:nvGrpSpPr>
            <p:grpSpPr>
              <a:xfrm>
                <a:off x="5983836" y="3624513"/>
                <a:ext cx="206943" cy="208270"/>
                <a:chOff x="4149281" y="1887719"/>
                <a:chExt cx="224837" cy="226650"/>
              </a:xfrm>
            </p:grpSpPr>
            <p:sp>
              <p:nvSpPr>
                <p:cNvPr id="1048637" name="Oval 34"/>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8" name="Oval 35"/>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68" name="Group 28"/>
              <p:cNvGrpSpPr/>
              <p:nvPr/>
            </p:nvGrpSpPr>
            <p:grpSpPr>
              <a:xfrm>
                <a:off x="7303891" y="3650101"/>
                <a:ext cx="227638" cy="229097"/>
                <a:chOff x="4149281" y="1887719"/>
                <a:chExt cx="224837" cy="226650"/>
              </a:xfrm>
            </p:grpSpPr>
            <p:sp>
              <p:nvSpPr>
                <p:cNvPr id="1048639" name="Oval 32"/>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40" name="Oval 3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grpSp>
          <p:nvGrpSpPr>
            <p:cNvPr id="69" name="组合 33"/>
            <p:cNvGrpSpPr/>
            <p:nvPr/>
          </p:nvGrpSpPr>
          <p:grpSpPr>
            <a:xfrm>
              <a:off x="3990983" y="1563392"/>
              <a:ext cx="4185447" cy="4108467"/>
              <a:chOff x="3990983" y="1563392"/>
              <a:chExt cx="4185447" cy="4108467"/>
            </a:xfrm>
          </p:grpSpPr>
          <p:grpSp>
            <p:nvGrpSpPr>
              <p:cNvPr id="70" name="Group 12"/>
              <p:cNvGrpSpPr/>
              <p:nvPr/>
            </p:nvGrpSpPr>
            <p:grpSpPr>
              <a:xfrm>
                <a:off x="4085983" y="4338917"/>
                <a:ext cx="250401" cy="252007"/>
                <a:chOff x="4149281" y="1887719"/>
                <a:chExt cx="224837" cy="226650"/>
              </a:xfrm>
            </p:grpSpPr>
            <p:sp>
              <p:nvSpPr>
                <p:cNvPr id="1048641" name="Oval 6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42" name="Oval 6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1" name="Group 13"/>
              <p:cNvGrpSpPr/>
              <p:nvPr/>
            </p:nvGrpSpPr>
            <p:grpSpPr>
              <a:xfrm>
                <a:off x="5165128" y="5419852"/>
                <a:ext cx="250401" cy="252007"/>
                <a:chOff x="4149281" y="1887719"/>
                <a:chExt cx="224837" cy="226650"/>
              </a:xfrm>
            </p:grpSpPr>
            <p:sp>
              <p:nvSpPr>
                <p:cNvPr id="1048643" name="Oval 6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44" name="Oval 6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2" name="Group 14"/>
              <p:cNvGrpSpPr/>
              <p:nvPr/>
            </p:nvGrpSpPr>
            <p:grpSpPr>
              <a:xfrm>
                <a:off x="6786047" y="5374409"/>
                <a:ext cx="250401" cy="252007"/>
                <a:chOff x="4149281" y="1887719"/>
                <a:chExt cx="224837" cy="226650"/>
              </a:xfrm>
            </p:grpSpPr>
            <p:sp>
              <p:nvSpPr>
                <p:cNvPr id="1048645" name="Oval 6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46" name="Oval 6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3" name="Group 15"/>
              <p:cNvGrpSpPr/>
              <p:nvPr/>
            </p:nvGrpSpPr>
            <p:grpSpPr>
              <a:xfrm>
                <a:off x="7853773" y="4463088"/>
                <a:ext cx="250401" cy="252007"/>
                <a:chOff x="4149281" y="1887719"/>
                <a:chExt cx="224837" cy="226650"/>
              </a:xfrm>
            </p:grpSpPr>
            <p:sp>
              <p:nvSpPr>
                <p:cNvPr id="1048647" name="Oval 5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100000"/>
                      </a:schemeClr>
                    </a:solidFill>
                  </a:endParaRPr>
                </a:p>
              </p:txBody>
            </p:sp>
            <p:sp>
              <p:nvSpPr>
                <p:cNvPr id="1048648" name="Oval 5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100000"/>
                      </a:schemeClr>
                    </a:solidFill>
                  </a:endParaRPr>
                </a:p>
              </p:txBody>
            </p:sp>
          </p:grpSp>
          <p:sp>
            <p:nvSpPr>
              <p:cNvPr id="1048649" name="Oval 56"/>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74" name="Group 17"/>
              <p:cNvGrpSpPr/>
              <p:nvPr/>
            </p:nvGrpSpPr>
            <p:grpSpPr>
              <a:xfrm>
                <a:off x="7460264" y="2178046"/>
                <a:ext cx="206943" cy="208270"/>
                <a:chOff x="4149281" y="1887719"/>
                <a:chExt cx="224837" cy="226650"/>
              </a:xfrm>
            </p:grpSpPr>
            <p:sp>
              <p:nvSpPr>
                <p:cNvPr id="1048650" name="Oval 5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1" name="Oval 5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5" name="Group 18"/>
              <p:cNvGrpSpPr/>
              <p:nvPr/>
            </p:nvGrpSpPr>
            <p:grpSpPr>
              <a:xfrm>
                <a:off x="6673055" y="1696133"/>
                <a:ext cx="206943" cy="208270"/>
                <a:chOff x="4149281" y="1887719"/>
                <a:chExt cx="224837" cy="226650"/>
              </a:xfrm>
            </p:grpSpPr>
            <p:sp>
              <p:nvSpPr>
                <p:cNvPr id="1048652" name="Oval 5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3" name="Oval 5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6" name="Group 19"/>
              <p:cNvGrpSpPr/>
              <p:nvPr/>
            </p:nvGrpSpPr>
            <p:grpSpPr>
              <a:xfrm>
                <a:off x="5636903" y="1563392"/>
                <a:ext cx="206943" cy="208270"/>
                <a:chOff x="4149281" y="1887719"/>
                <a:chExt cx="224837" cy="226650"/>
              </a:xfrm>
            </p:grpSpPr>
            <p:sp>
              <p:nvSpPr>
                <p:cNvPr id="1048654" name="Oval 5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5" name="Oval 5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7" name="Group 20"/>
              <p:cNvGrpSpPr/>
              <p:nvPr/>
            </p:nvGrpSpPr>
            <p:grpSpPr>
              <a:xfrm>
                <a:off x="4353051" y="2331478"/>
                <a:ext cx="219675" cy="221084"/>
                <a:chOff x="4149281" y="1887719"/>
                <a:chExt cx="224837" cy="226650"/>
              </a:xfrm>
            </p:grpSpPr>
            <p:sp>
              <p:nvSpPr>
                <p:cNvPr id="1048656" name="Oval 4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7" name="Oval 4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8" name="Group 21"/>
              <p:cNvGrpSpPr/>
              <p:nvPr/>
            </p:nvGrpSpPr>
            <p:grpSpPr>
              <a:xfrm>
                <a:off x="3990983" y="3187984"/>
                <a:ext cx="219675" cy="221084"/>
                <a:chOff x="4149281" y="1887719"/>
                <a:chExt cx="224837" cy="226650"/>
              </a:xfrm>
            </p:grpSpPr>
            <p:sp>
              <p:nvSpPr>
                <p:cNvPr id="1048658" name="Oval 4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9" name="Oval 4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9" name="Group 22"/>
              <p:cNvGrpSpPr/>
              <p:nvPr/>
            </p:nvGrpSpPr>
            <p:grpSpPr>
              <a:xfrm>
                <a:off x="4705258" y="2828806"/>
                <a:ext cx="199705" cy="200984"/>
                <a:chOff x="4149281" y="1887719"/>
                <a:chExt cx="224837" cy="226650"/>
              </a:xfrm>
            </p:grpSpPr>
            <p:sp>
              <p:nvSpPr>
                <p:cNvPr id="1048660" name="Oval 4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61" name="Oval 4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80" name="Group 23"/>
              <p:cNvGrpSpPr/>
              <p:nvPr/>
            </p:nvGrpSpPr>
            <p:grpSpPr>
              <a:xfrm>
                <a:off x="4867553" y="4396697"/>
                <a:ext cx="328449" cy="330554"/>
                <a:chOff x="4149281" y="1887719"/>
                <a:chExt cx="224837" cy="226650"/>
              </a:xfrm>
            </p:grpSpPr>
            <p:sp>
              <p:nvSpPr>
                <p:cNvPr id="1048662" name="Oval 42"/>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63" name="Oval 4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81" name="Group 26"/>
              <p:cNvGrpSpPr/>
              <p:nvPr/>
            </p:nvGrpSpPr>
            <p:grpSpPr>
              <a:xfrm>
                <a:off x="5480832" y="1998704"/>
                <a:ext cx="206943" cy="208270"/>
                <a:chOff x="4149281" y="1887719"/>
                <a:chExt cx="224837" cy="226650"/>
              </a:xfrm>
            </p:grpSpPr>
            <p:sp>
              <p:nvSpPr>
                <p:cNvPr id="1048664" name="Oval 3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65" name="Oval 3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82" name="Group 29"/>
              <p:cNvGrpSpPr/>
              <p:nvPr/>
            </p:nvGrpSpPr>
            <p:grpSpPr>
              <a:xfrm>
                <a:off x="7068613" y="4908628"/>
                <a:ext cx="250402" cy="252007"/>
                <a:chOff x="4149281" y="1887719"/>
                <a:chExt cx="224837" cy="226650"/>
              </a:xfrm>
            </p:grpSpPr>
            <p:sp>
              <p:nvSpPr>
                <p:cNvPr id="1048666" name="Oval 3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67" name="Oval 3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grpSp>
      <p:pic>
        <p:nvPicPr>
          <p:cNvPr id="2097154" name="图片 3" descr="蓝源资本"/>
          <p:cNvPicPr>
            <a:picLocks noChangeAspect="1"/>
          </p:cNvPicPr>
          <p:nvPr userDrawn="1"/>
        </p:nvPicPr>
        <p:blipFill>
          <a:blip r:embed="rId2" cstate="print"/>
          <a:stretch>
            <a:fillRect/>
          </a:stretch>
        </p:blipFill>
        <p:spPr>
          <a:xfrm>
            <a:off x="9760585" y="551180"/>
            <a:ext cx="1639570" cy="374650"/>
          </a:xfrm>
          <a:prstGeom prst="rect">
            <a:avLst/>
          </a:prstGeom>
        </p:spPr>
      </p:pic>
      <p:sp>
        <p:nvSpPr>
          <p:cNvPr id="1048668" name="TextBox 126"/>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solidFill>
                  <a:schemeClr val="tx1"/>
                </a:solidFill>
              </a:rPr>
            </a:fld>
            <a:endParaRPr lang="zh-CN" altLang="en-US"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1048672" name="标题 1"/>
          <p:cNvSpPr>
            <a:spLocks noGrp="1"/>
          </p:cNvSpPr>
          <p:nvPr>
            <p:ph type="title"/>
          </p:nvPr>
        </p:nvSpPr>
        <p:spPr/>
        <p:txBody>
          <a:bodyPr/>
          <a:lstStyle/>
          <a:p>
            <a:r>
              <a:rPr lang="zh-CN" altLang="en-US"/>
              <a:t>单击此处编辑母版标题样式</a:t>
            </a:r>
            <a:endParaRPr lang="zh-CN" altLang="en-US"/>
          </a:p>
        </p:txBody>
      </p:sp>
      <p:sp>
        <p:nvSpPr>
          <p:cNvPr id="1048673" name="직사각형 45"/>
          <p:cNvSpPr/>
          <p:nvPr userDrawn="1"/>
        </p:nvSpPr>
        <p:spPr>
          <a:xfrm>
            <a:off x="669925" y="1045445"/>
            <a:ext cx="10856892" cy="887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lt1"/>
              </a:solidFill>
            </a:endParaRPr>
          </a:p>
        </p:txBody>
      </p:sp>
      <p:sp>
        <p:nvSpPr>
          <p:cNvPr id="1048674" name="TextBox 4"/>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solidFill>
                  <a:schemeClr val="tx1"/>
                </a:solidFill>
              </a:rPr>
            </a:fld>
            <a:endParaRPr lang="zh-CN" altLang="en-US" dirty="0">
              <a:solidFill>
                <a:schemeClr val="tx1"/>
              </a:solidFill>
            </a:endParaRPr>
          </a:p>
        </p:txBody>
      </p:sp>
    </p:spTree>
  </p:cSld>
  <p:clrMapOvr>
    <a:masterClrMapping/>
  </p:clrMapOvr>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048587" name="TextBox 2"/>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solidFill>
                  <a:schemeClr val="tx1"/>
                </a:solidFill>
              </a:rPr>
            </a:fld>
            <a:endParaRPr lang="zh-CN" altLang="en-US" dirty="0">
              <a:solidFill>
                <a:schemeClr val="tx1"/>
              </a:solidFill>
            </a:endParaRPr>
          </a:p>
        </p:txBody>
      </p:sp>
    </p:spTree>
  </p:cSld>
  <p:clrMapOvr>
    <a:masterClrMapping/>
  </p:clrMapOvr>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635" y="1031257"/>
            <a:ext cx="9912735"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cs typeface="+mn-cs"/>
            </a:endParaRPr>
          </a:p>
        </p:txBody>
      </p:sp>
      <p:sp>
        <p:nvSpPr>
          <p:cNvPr id="6" name="圆角矩形 5"/>
          <p:cNvSpPr/>
          <p:nvPr userDrawn="1"/>
        </p:nvSpPr>
        <p:spPr>
          <a:xfrm>
            <a:off x="5900057" y="6451897"/>
            <a:ext cx="39188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cs typeface="+mn-cs"/>
            </a:endParaRPr>
          </a:p>
        </p:txBody>
      </p:sp>
      <p:sp>
        <p:nvSpPr>
          <p:cNvPr id="2" name="标题 1"/>
          <p:cNvSpPr>
            <a:spLocks noGrp="1"/>
          </p:cNvSpPr>
          <p:nvPr>
            <p:ph type="title"/>
          </p:nvPr>
        </p:nvSpPr>
        <p:spPr>
          <a:xfrm>
            <a:off x="705820" y="405664"/>
            <a:ext cx="1429224"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609" y="6551223"/>
            <a:ext cx="2844803"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charset="-122"/>
              </a:defRPr>
            </a:lvl1pPr>
          </a:lstStyle>
          <a:p>
            <a:fld id="{93647EE6-9F24-4FB2-B498-85284F50553B}" type="datetime5">
              <a:rPr lang="zh-CN" altLang="en-US" smtClean="0"/>
            </a:fld>
            <a:endParaRPr lang="zh-CN" altLang="en-US" dirty="0"/>
          </a:p>
        </p:txBody>
      </p:sp>
      <p:sp>
        <p:nvSpPr>
          <p:cNvPr id="9" name="灯片编号占位符 5"/>
          <p:cNvSpPr>
            <a:spLocks noGrp="1"/>
          </p:cNvSpPr>
          <p:nvPr>
            <p:ph type="sldNum" sz="quarter" idx="4"/>
          </p:nvPr>
        </p:nvSpPr>
        <p:spPr>
          <a:xfrm>
            <a:off x="9012587" y="6499105"/>
            <a:ext cx="2844803"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charset="-122"/>
              </a:defRPr>
            </a:lvl1pPr>
          </a:lstStyle>
          <a:p>
            <a:fld id="{6E24C920-23A3-4416-AB8F-D33AD14DD175}" type="slidenum">
              <a:rPr lang="zh-CN" altLang="en-US" smtClean="0"/>
            </a:fld>
            <a:endParaRPr lang="zh-CN" altLang="en-US" dirty="0"/>
          </a:p>
        </p:txBody>
      </p:sp>
    </p:spTree>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4" Type="http://schemas.openxmlformats.org/officeDocument/2006/relationships/theme" Target="../theme/theme3.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4" Type="http://schemas.openxmlformats.org/officeDocument/2006/relationships/theme" Target="../theme/theme4.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cxnSp>
        <p:nvCxnSpPr>
          <p:cNvPr id="8" name="直接连接符 7"/>
          <p:cNvCxnSpPr/>
          <p:nvPr userDrawn="1"/>
        </p:nvCxnSpPr>
        <p:spPr>
          <a:xfrm>
            <a:off x="704850" y="78041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1048577"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3145728" name="直接连接符 7"/>
          <p:cNvCxnSpPr/>
          <p:nvPr userDrawn="1"/>
        </p:nvCxnSpPr>
        <p:spPr>
          <a:xfrm>
            <a:off x="669924" y="1028700"/>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578" name="矩形 11"/>
          <p:cNvSpPr/>
          <p:nvPr userDrawn="1"/>
        </p:nvSpPr>
        <p:spPr>
          <a:xfrm>
            <a:off x="669923" y="6240463"/>
            <a:ext cx="10850563"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圆角矩形 4"/>
          <p:cNvSpPr/>
          <p:nvPr userDrawn="1"/>
        </p:nvSpPr>
        <p:spPr>
          <a:xfrm>
            <a:off x="670560" y="1074420"/>
            <a:ext cx="10790555" cy="762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cxnSp>
        <p:nvCxnSpPr>
          <p:cNvPr id="8" name="直接连接符 7"/>
          <p:cNvCxnSpPr/>
          <p:nvPr userDrawn="1"/>
        </p:nvCxnSpPr>
        <p:spPr>
          <a:xfrm>
            <a:off x="617855" y="835660"/>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3"/>
    </p:custData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hf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cxnSp>
        <p:nvCxnSpPr>
          <p:cNvPr id="8" name="直接连接符 7"/>
          <p:cNvCxnSpPr/>
          <p:nvPr userDrawn="1"/>
        </p:nvCxnSpPr>
        <p:spPr>
          <a:xfrm>
            <a:off x="667385" y="1026160"/>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3"/>
    </p:custData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6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2" Type="http://schemas.openxmlformats.org/officeDocument/2006/relationships/notesSlide" Target="../notesSlides/notesSlide1.xml"/><Relationship Id="rId11" Type="http://schemas.openxmlformats.org/officeDocument/2006/relationships/slideLayout" Target="../slideLayouts/slideLayout34.xml"/><Relationship Id="rId10" Type="http://schemas.openxmlformats.org/officeDocument/2006/relationships/tags" Target="../tags/tag188.xml"/><Relationship Id="rId1" Type="http://schemas.openxmlformats.org/officeDocument/2006/relationships/tags" Target="../tags/tag1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6.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9de6c67807d4476b27124b2653e62f4"/>
          <p:cNvPicPr>
            <a:picLocks noChangeAspect="1"/>
          </p:cNvPicPr>
          <p:nvPr/>
        </p:nvPicPr>
        <p:blipFill>
          <a:blip r:embed="rId1"/>
          <a:stretch>
            <a:fillRect/>
          </a:stretch>
        </p:blipFill>
        <p:spPr>
          <a:xfrm>
            <a:off x="0" y="0"/>
            <a:ext cx="12191365" cy="6858000"/>
          </a:xfrm>
          <a:prstGeom prst="rect">
            <a:avLst/>
          </a:prstGeom>
        </p:spPr>
      </p:pic>
      <p:sp>
        <p:nvSpPr>
          <p:cNvPr id="3081" name="文本框 26"/>
          <p:cNvSpPr txBox="1"/>
          <p:nvPr/>
        </p:nvSpPr>
        <p:spPr>
          <a:xfrm>
            <a:off x="2724785" y="1193165"/>
            <a:ext cx="9197975" cy="9220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eaLnBrk="1" hangingPunct="1">
              <a:lnSpc>
                <a:spcPct val="100000"/>
              </a:lnSpc>
              <a:spcBef>
                <a:spcPct val="0"/>
              </a:spcBef>
              <a:buNone/>
            </a:pPr>
            <a:r>
              <a:rPr lang="zh-CN" altLang="en-US" sz="54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光储联</a:t>
            </a:r>
            <a:endParaRPr lang="zh-CN" altLang="en-US" sz="54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0" name="文本框 99"/>
          <p:cNvSpPr txBox="1"/>
          <p:nvPr>
            <p:custDataLst>
              <p:tags r:id="rId2"/>
            </p:custDataLst>
          </p:nvPr>
        </p:nvSpPr>
        <p:spPr>
          <a:xfrm>
            <a:off x="6319520" y="2829560"/>
            <a:ext cx="5362575" cy="1198880"/>
          </a:xfrm>
          <a:prstGeom prst="rect">
            <a:avLst/>
          </a:prstGeom>
          <a:noFill/>
          <a:ln w="9525">
            <a:noFill/>
          </a:ln>
        </p:spPr>
        <p:txBody>
          <a:bodyPr wrap="square">
            <a:spAutoFit/>
          </a:bodyPr>
          <a:lstStyle/>
          <a:p>
            <a:pPr algn="r">
              <a:buClrTx/>
              <a:buSzTx/>
              <a:buFontTx/>
            </a:pPr>
            <a:r>
              <a:rPr lang="zh-CN" altLang="en-US" sz="36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打造全国光伏</a:t>
            </a:r>
            <a:r>
              <a:rPr lang="en-US" altLang="zh-CN" sz="36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zh-CN" altLang="en-US" sz="36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储能</a:t>
            </a:r>
            <a:endParaRPr lang="zh-CN" altLang="en-US" sz="36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algn="r">
              <a:buClrTx/>
              <a:buSzTx/>
              <a:buFontTx/>
            </a:pPr>
            <a:r>
              <a:rPr lang="zh-CN" altLang="en-US" sz="36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数字化产业互联网平台</a:t>
            </a:r>
            <a:r>
              <a:rPr lang="en-US" altLang="zh-CN" sz="36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   </a:t>
            </a:r>
            <a:endParaRPr lang="en-US" altLang="zh-CN" sz="3600" b="1" dirty="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0860" y="1287780"/>
            <a:ext cx="11661140" cy="5224931"/>
            <a:chOff x="415" y="2412"/>
            <a:chExt cx="18665" cy="8363"/>
          </a:xfrm>
        </p:grpSpPr>
        <p:grpSp>
          <p:nvGrpSpPr>
            <p:cNvPr id="5" name="组合 4"/>
            <p:cNvGrpSpPr/>
            <p:nvPr/>
          </p:nvGrpSpPr>
          <p:grpSpPr>
            <a:xfrm>
              <a:off x="415" y="2412"/>
              <a:ext cx="16054" cy="8363"/>
              <a:chOff x="1048479" y="1333312"/>
              <a:chExt cx="10194043" cy="5310560"/>
            </a:xfrm>
          </p:grpSpPr>
          <p:sp>
            <p:nvSpPr>
              <p:cNvPr id="8" name="Block Arc 51"/>
              <p:cNvSpPr/>
              <p:nvPr/>
            </p:nvSpPr>
            <p:spPr>
              <a:xfrm>
                <a:off x="1343819" y="2585967"/>
                <a:ext cx="2167643" cy="2167643"/>
              </a:xfrm>
              <a:prstGeom prst="blockArc">
                <a:avLst>
                  <a:gd name="adj1" fmla="val 10800000"/>
                  <a:gd name="adj2" fmla="val 3"/>
                  <a:gd name="adj3" fmla="val 15291"/>
                </a:avLst>
              </a:prstGeom>
              <a:solidFill>
                <a:srgbClr val="0090D9"/>
              </a:solidFill>
              <a:ln w="25400">
                <a:solidFill>
                  <a:srgbClr val="FFFF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9" name="Block Arc 52"/>
              <p:cNvSpPr/>
              <p:nvPr/>
            </p:nvSpPr>
            <p:spPr>
              <a:xfrm rot="10800000">
                <a:off x="3177071" y="2583150"/>
                <a:ext cx="2167643" cy="2167643"/>
              </a:xfrm>
              <a:prstGeom prst="blockArc">
                <a:avLst>
                  <a:gd name="adj1" fmla="val 10800000"/>
                  <a:gd name="adj2" fmla="val 3"/>
                  <a:gd name="adj3" fmla="val 15291"/>
                </a:avLst>
              </a:prstGeom>
              <a:solidFill>
                <a:srgbClr val="0070C0"/>
              </a:solidFill>
              <a:ln w="25400">
                <a:solidFill>
                  <a:srgbClr val="FFFF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10" name="Block Arc 53"/>
              <p:cNvSpPr/>
              <p:nvPr/>
            </p:nvSpPr>
            <p:spPr>
              <a:xfrm>
                <a:off x="5012226" y="2585967"/>
                <a:ext cx="2167643" cy="2167643"/>
              </a:xfrm>
              <a:prstGeom prst="blockArc">
                <a:avLst>
                  <a:gd name="adj1" fmla="val 10800000"/>
                  <a:gd name="adj2" fmla="val 3"/>
                  <a:gd name="adj3" fmla="val 15291"/>
                </a:avLst>
              </a:prstGeom>
              <a:solidFill>
                <a:srgbClr val="0090D9"/>
              </a:solidFill>
              <a:ln w="25400">
                <a:solidFill>
                  <a:srgbClr val="FFFF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11" name="Block Arc 54"/>
              <p:cNvSpPr/>
              <p:nvPr/>
            </p:nvSpPr>
            <p:spPr>
              <a:xfrm rot="10800000">
                <a:off x="6845479" y="2583150"/>
                <a:ext cx="2167643" cy="2167643"/>
              </a:xfrm>
              <a:prstGeom prst="blockArc">
                <a:avLst>
                  <a:gd name="adj1" fmla="val 10800000"/>
                  <a:gd name="adj2" fmla="val 3"/>
                  <a:gd name="adj3" fmla="val 15291"/>
                </a:avLst>
              </a:prstGeom>
              <a:solidFill>
                <a:srgbClr val="0070C0"/>
              </a:solidFill>
              <a:ln w="25400">
                <a:solidFill>
                  <a:srgbClr val="FFFF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45" name="Block Arc 55"/>
              <p:cNvSpPr/>
              <p:nvPr/>
            </p:nvSpPr>
            <p:spPr>
              <a:xfrm>
                <a:off x="8680538" y="2585967"/>
                <a:ext cx="2167643" cy="2167643"/>
              </a:xfrm>
              <a:prstGeom prst="blockArc">
                <a:avLst>
                  <a:gd name="adj1" fmla="val 10800000"/>
                  <a:gd name="adj2" fmla="val 3"/>
                  <a:gd name="adj3" fmla="val 15291"/>
                </a:avLst>
              </a:prstGeom>
              <a:solidFill>
                <a:srgbClr val="0090D9"/>
              </a:solidFill>
              <a:ln w="25400">
                <a:solidFill>
                  <a:srgbClr val="FFFF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46" name="Freeform 62"/>
              <p:cNvSpPr/>
              <p:nvPr>
                <p:custDataLst>
                  <p:tags r:id="rId1"/>
                </p:custDataLst>
              </p:nvPr>
            </p:nvSpPr>
            <p:spPr>
              <a:xfrm>
                <a:off x="1802236" y="3061847"/>
                <a:ext cx="1259685"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lumMod val="60000"/>
                    <a:lumOff val="40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4F81BD"/>
                  </a:solidFill>
                  <a:effectLst/>
                  <a:uLnTx/>
                  <a:uFillTx/>
                  <a:latin typeface="Verdana" panose="020B0604030504040204"/>
                  <a:ea typeface="+mn-ea"/>
                  <a:cs typeface="+mn-cs"/>
                </a:endParaRPr>
              </a:p>
            </p:txBody>
          </p:sp>
          <p:sp>
            <p:nvSpPr>
              <p:cNvPr id="47" name="Freeform 63"/>
              <p:cNvSpPr/>
              <p:nvPr>
                <p:custDataLst>
                  <p:tags r:id="rId2"/>
                </p:custDataLst>
              </p:nvPr>
            </p:nvSpPr>
            <p:spPr>
              <a:xfrm>
                <a:off x="3639921" y="3061847"/>
                <a:ext cx="1259685"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lumMod val="60000"/>
                    <a:lumOff val="40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C0504D"/>
                  </a:solidFill>
                  <a:effectLst/>
                  <a:uLnTx/>
                  <a:uFillTx/>
                  <a:latin typeface="Verdana" panose="020B0604030504040204"/>
                  <a:ea typeface="+mn-ea"/>
                  <a:cs typeface="+mn-cs"/>
                </a:endParaRPr>
              </a:p>
            </p:txBody>
          </p:sp>
          <p:sp>
            <p:nvSpPr>
              <p:cNvPr id="48" name="Freeform 64"/>
              <p:cNvSpPr/>
              <p:nvPr>
                <p:custDataLst>
                  <p:tags r:id="rId3"/>
                </p:custDataLst>
              </p:nvPr>
            </p:nvSpPr>
            <p:spPr>
              <a:xfrm>
                <a:off x="5477607" y="3061847"/>
                <a:ext cx="1259685"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lumMod val="60000"/>
                    <a:lumOff val="40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9BBB59"/>
                  </a:solidFill>
                  <a:effectLst/>
                  <a:uLnTx/>
                  <a:uFillTx/>
                  <a:latin typeface="Verdana" panose="020B0604030504040204"/>
                  <a:ea typeface="+mn-ea"/>
                  <a:cs typeface="+mn-cs"/>
                </a:endParaRPr>
              </a:p>
            </p:txBody>
          </p:sp>
          <p:sp>
            <p:nvSpPr>
              <p:cNvPr id="49" name="Freeform 65"/>
              <p:cNvSpPr/>
              <p:nvPr>
                <p:custDataLst>
                  <p:tags r:id="rId4"/>
                </p:custDataLst>
              </p:nvPr>
            </p:nvSpPr>
            <p:spPr>
              <a:xfrm>
                <a:off x="7315292" y="3061847"/>
                <a:ext cx="1259685"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lumMod val="60000"/>
                    <a:lumOff val="40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8064A2"/>
                  </a:solidFill>
                  <a:effectLst/>
                  <a:uLnTx/>
                  <a:uFillTx/>
                  <a:latin typeface="Verdana" panose="020B0604030504040204"/>
                  <a:ea typeface="+mn-ea"/>
                  <a:cs typeface="+mn-cs"/>
                </a:endParaRPr>
              </a:p>
            </p:txBody>
          </p:sp>
          <p:sp>
            <p:nvSpPr>
              <p:cNvPr id="50" name="Freeform 66"/>
              <p:cNvSpPr/>
              <p:nvPr>
                <p:custDataLst>
                  <p:tags r:id="rId5"/>
                </p:custDataLst>
              </p:nvPr>
            </p:nvSpPr>
            <p:spPr>
              <a:xfrm>
                <a:off x="9152979" y="3061847"/>
                <a:ext cx="1259685" cy="125968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lumMod val="60000"/>
                    <a:lumOff val="40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4BACC6"/>
                  </a:solidFill>
                  <a:effectLst/>
                  <a:uLnTx/>
                  <a:uFillTx/>
                  <a:latin typeface="Verdana" panose="020B0604030504040204"/>
                  <a:ea typeface="+mn-ea"/>
                  <a:cs typeface="+mn-cs"/>
                </a:endParaRPr>
              </a:p>
            </p:txBody>
          </p:sp>
          <p:sp>
            <p:nvSpPr>
              <p:cNvPr id="51" name="TextBox 75"/>
              <p:cNvSpPr txBox="1"/>
              <p:nvPr/>
            </p:nvSpPr>
            <p:spPr>
              <a:xfrm>
                <a:off x="1768559" y="4412295"/>
                <a:ext cx="1289069" cy="3123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第一步</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2" name="TextBox 77"/>
              <p:cNvSpPr txBox="1"/>
              <p:nvPr/>
            </p:nvSpPr>
            <p:spPr>
              <a:xfrm>
                <a:off x="3784783" y="2637265"/>
                <a:ext cx="1035560" cy="3123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第二步</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3" name="TextBox 78"/>
              <p:cNvSpPr txBox="1"/>
              <p:nvPr/>
            </p:nvSpPr>
            <p:spPr>
              <a:xfrm>
                <a:off x="5558200" y="4411331"/>
                <a:ext cx="1178911" cy="3123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第三步</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4" name="TextBox 81"/>
              <p:cNvSpPr txBox="1"/>
              <p:nvPr/>
            </p:nvSpPr>
            <p:spPr>
              <a:xfrm>
                <a:off x="7392923" y="2637265"/>
                <a:ext cx="1144388" cy="3123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20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第四步</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1" name="TextBox 82"/>
              <p:cNvSpPr txBox="1"/>
              <p:nvPr/>
            </p:nvSpPr>
            <p:spPr>
              <a:xfrm>
                <a:off x="9257391" y="4412295"/>
                <a:ext cx="1139126" cy="3123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第五步</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5" name="Freeform 178"/>
              <p:cNvSpPr>
                <a:spLocks noEditPoints="1"/>
              </p:cNvSpPr>
              <p:nvPr>
                <p:custDataLst>
                  <p:tags r:id="rId6"/>
                </p:custDataLst>
              </p:nvPr>
            </p:nvSpPr>
            <p:spPr bwMode="auto">
              <a:xfrm>
                <a:off x="5771787" y="3438879"/>
                <a:ext cx="671328" cy="50562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lt1">
                  <a:lumMod val="85000"/>
                </a:scheme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66" name="Freeform 116"/>
              <p:cNvSpPr>
                <a:spLocks noEditPoints="1"/>
              </p:cNvSpPr>
              <p:nvPr>
                <p:custDataLst>
                  <p:tags r:id="rId7"/>
                </p:custDataLst>
              </p:nvPr>
            </p:nvSpPr>
            <p:spPr bwMode="auto">
              <a:xfrm>
                <a:off x="2173014" y="3482769"/>
                <a:ext cx="518128" cy="417845"/>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lt1">
                  <a:lumMod val="85000"/>
                </a:scheme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68" name="Freeform 105"/>
              <p:cNvSpPr>
                <a:spLocks noEditPoints="1"/>
              </p:cNvSpPr>
              <p:nvPr>
                <p:custDataLst>
                  <p:tags r:id="rId8"/>
                </p:custDataLst>
              </p:nvPr>
            </p:nvSpPr>
            <p:spPr bwMode="auto">
              <a:xfrm>
                <a:off x="3987596" y="3413458"/>
                <a:ext cx="561491" cy="556341"/>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lt1">
                  <a:lumMod val="85000"/>
                </a:scheme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9BBB59">
                      <a:lumMod val="50000"/>
                    </a:srgbClr>
                  </a:solidFill>
                  <a:effectLst/>
                  <a:uLnTx/>
                  <a:uFillTx/>
                  <a:latin typeface="Verdana" panose="020B0604030504040204"/>
                  <a:ea typeface="+mn-ea"/>
                  <a:cs typeface="+mn-cs"/>
                </a:endParaRPr>
              </a:p>
            </p:txBody>
          </p:sp>
          <p:sp>
            <p:nvSpPr>
              <p:cNvPr id="69" name="Freeform 62"/>
              <p:cNvSpPr>
                <a:spLocks noChangeAspect="1" noEditPoints="1"/>
              </p:cNvSpPr>
              <p:nvPr>
                <p:custDataLst>
                  <p:tags r:id="rId9"/>
                </p:custDataLst>
              </p:nvPr>
            </p:nvSpPr>
            <p:spPr bwMode="auto">
              <a:xfrm>
                <a:off x="7669086" y="3413432"/>
                <a:ext cx="552101" cy="5565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lt1">
                  <a:lumMod val="85000"/>
                </a:scheme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71" name="Freeform 45"/>
              <p:cNvSpPr>
                <a:spLocks noEditPoints="1"/>
              </p:cNvSpPr>
              <p:nvPr>
                <p:custDataLst>
                  <p:tags r:id="rId10"/>
                </p:custDataLst>
              </p:nvPr>
            </p:nvSpPr>
            <p:spPr bwMode="auto">
              <a:xfrm>
                <a:off x="9529163" y="3438032"/>
                <a:ext cx="507320" cy="50732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lt1">
                  <a:lumMod val="85000"/>
                </a:schemeClr>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sp>
            <p:nvSpPr>
              <p:cNvPr id="72" name="koppt-文本框"/>
              <p:cNvSpPr/>
              <p:nvPr/>
            </p:nvSpPr>
            <p:spPr>
              <a:xfrm>
                <a:off x="1048479" y="4752185"/>
                <a:ext cx="2713350" cy="1891687"/>
              </a:xfrm>
              <a:prstGeom prst="rect">
                <a:avLst/>
              </a:prstGeom>
            </p:spPr>
            <p:txBody>
              <a:bodyPr wrap="square">
                <a:spAutoFit/>
              </a:bodyPr>
              <a:lstStyle/>
              <a:p>
                <a:pPr marL="0" marR="0" lvl="0" indent="0" algn="just" defTabSz="914400" rtl="0" eaLnBrk="1" fontAlgn="auto" latinLnBrk="0" hangingPunct="1">
                  <a:lnSpc>
                    <a:spcPts val="23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1</a:t>
                </a:r>
                <a:r>
                  <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）建立链组织；</a:t>
                </a:r>
                <a:endPar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ts val="23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a:t>
                </a:r>
                <a:r>
                  <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）组织召开特色产业转型升级的座谈会；</a:t>
                </a:r>
                <a:endPar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ts val="23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3</a:t>
                </a:r>
                <a:r>
                  <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）设立产业基金；</a:t>
                </a:r>
                <a:endPar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ts val="23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en-US" altLang="zh-CN"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4</a:t>
                </a:r>
                <a:r>
                  <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）奖补政策、人才政策、土地及场地政策等</a:t>
                </a:r>
                <a:endParaRPr kumimoji="0" lang="zh-CN" altLang="en-US" sz="14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8" name="koppt-文本框"/>
              <p:cNvSpPr/>
              <p:nvPr/>
            </p:nvSpPr>
            <p:spPr>
              <a:xfrm>
                <a:off x="3028671" y="1633034"/>
                <a:ext cx="3414444" cy="386083"/>
              </a:xfrm>
              <a:prstGeom prst="rect">
                <a:avLst/>
              </a:prstGeom>
            </p:spPr>
            <p:txBody>
              <a:bodyPr wrap="square">
                <a:spAutoFit/>
              </a:bodyPr>
              <a:lstStyle/>
              <a:p>
                <a:pPr marL="0" marR="0" lvl="0" indent="0" algn="ctr" defTabSz="914400" rtl="0" eaLnBrk="1" fontAlgn="auto" latinLnBrk="0" hangingPunct="1">
                  <a:lnSpc>
                    <a:spcPts val="2300"/>
                  </a:lnSpc>
                  <a:spcBef>
                    <a:spcPts val="0"/>
                  </a:spcBef>
                  <a:spcAft>
                    <a:spcPts val="0"/>
                  </a:spcAft>
                  <a:buClrTx/>
                  <a:buSzTx/>
                  <a:buFontTx/>
                  <a:buNone/>
                  <a:defRPr/>
                </a:pPr>
                <a:endParaRPr kumimoji="0" lang="en-US" altLang="zh-CN" sz="1100" b="0" i="0" u="none" strike="noStrike" kern="1200" cap="none" spc="0" normalizeH="0" baseline="0" noProof="0" dirty="0">
                  <a:ln>
                    <a:noFill/>
                  </a:ln>
                  <a:solidFill>
                    <a:srgbClr val="4F81BD"/>
                  </a:solidFill>
                  <a:effectLst/>
                  <a:uLnTx/>
                  <a:uFillTx/>
                  <a:latin typeface="微软雅黑" panose="020B0503020204020204" charset="-122"/>
                  <a:ea typeface="微软雅黑" panose="020B0503020204020204" charset="-122"/>
                  <a:cs typeface="+mn-cs"/>
                </a:endParaRPr>
              </a:p>
            </p:txBody>
          </p:sp>
          <p:sp>
            <p:nvSpPr>
              <p:cNvPr id="79" name="koppt-文本框"/>
              <p:cNvSpPr/>
              <p:nvPr/>
            </p:nvSpPr>
            <p:spPr>
              <a:xfrm>
                <a:off x="4707854" y="4779138"/>
                <a:ext cx="2759053" cy="1292104"/>
              </a:xfrm>
              <a:prstGeom prst="rect">
                <a:avLst/>
              </a:prstGeom>
            </p:spPr>
            <p:txBody>
              <a:bodyPr wrap="square">
                <a:spAutoFit/>
              </a:bodyPr>
              <a:lstStyle/>
              <a:p>
                <a:pPr marL="0" marR="0" lvl="0" indent="0" algn="ctr" defTabSz="914400" rtl="0" eaLnBrk="1" fontAlgn="auto" latinLnBrk="0" hangingPunct="1">
                  <a:lnSpc>
                    <a:spcPts val="2300"/>
                  </a:lnSpc>
                  <a:spcBef>
                    <a:spcPts val="0"/>
                  </a:spcBef>
                  <a:spcAft>
                    <a:spcPts val="0"/>
                  </a:spcAft>
                  <a:buClrTx/>
                  <a:buSzTx/>
                  <a:buFontTx/>
                  <a:buNone/>
                  <a:defRPr/>
                </a:pPr>
                <a:r>
                  <a:rPr kumimoji="0" lang="zh-CN" altLang="en-US" sz="1600" i="0" u="none" strike="noStrike" cap="none" spc="0" normalizeH="0" baseline="0" dirty="0">
                    <a:solidFill>
                      <a:prstClr val="black"/>
                    </a:solidFill>
                    <a:latin typeface="微软雅黑" panose="020B0503020204020204" charset="-122"/>
                    <a:ea typeface="微软雅黑" panose="020B0503020204020204" charset="-122"/>
                  </a:rPr>
                  <a:t>依</a:t>
                </a:r>
                <a:r>
                  <a:rPr kumimoji="0" lang="zh-CN" altLang="en-US" sz="1400" i="0" u="none" strike="noStrike" cap="none" spc="0" normalizeH="0" baseline="0" noProof="0" dirty="0">
                    <a:ln>
                      <a:noFill/>
                    </a:ln>
                    <a:solidFill>
                      <a:prstClr val="black"/>
                    </a:solidFill>
                    <a:effectLst/>
                    <a:uLnTx/>
                    <a:uFillTx/>
                    <a:latin typeface="微软雅黑" panose="020B0503020204020204" charset="-122"/>
                    <a:ea typeface="微软雅黑" panose="020B0503020204020204" charset="-122"/>
                  </a:rPr>
                  <a:t>据“政府引导、市场主导、企业主体、龙头带动、多方参与、抱团发展“的搭建原则，打造地方特色产业总部经济平台</a:t>
                </a:r>
                <a:endParaRPr kumimoji="0" lang="zh-CN" altLang="en-US" sz="1400" i="0" u="none" strike="noStrike"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80" name="koppt-文本框"/>
              <p:cNvSpPr/>
              <p:nvPr/>
            </p:nvSpPr>
            <p:spPr>
              <a:xfrm>
                <a:off x="6737586" y="1333312"/>
                <a:ext cx="2713350" cy="1292104"/>
              </a:xfrm>
              <a:prstGeom prst="rect">
                <a:avLst/>
              </a:prstGeom>
            </p:spPr>
            <p:txBody>
              <a:bodyPr wrap="square">
                <a:spAutoFit/>
              </a:bodyPr>
              <a:lstStyle/>
              <a:p>
                <a:pPr marL="0" marR="0" lvl="0" indent="0" algn="just" defTabSz="914400" rtl="0" eaLnBrk="1" fontAlgn="auto" latinLnBrk="0" hangingPunct="1">
                  <a:lnSpc>
                    <a:spcPts val="23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通过金融资本的顶层设计，把政府、行业、企业、金融机构紧密结合在一起，实现资源共享、风险共担、利益共享。</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1" name="koppt-文本框"/>
              <p:cNvSpPr/>
              <p:nvPr/>
            </p:nvSpPr>
            <p:spPr>
              <a:xfrm>
                <a:off x="8270159" y="4815678"/>
                <a:ext cx="2972363" cy="692521"/>
              </a:xfrm>
              <a:prstGeom prst="rect">
                <a:avLst/>
              </a:prstGeom>
            </p:spPr>
            <p:txBody>
              <a:bodyPr wrap="square">
                <a:spAutoFit/>
              </a:bodyPr>
              <a:lstStyle/>
              <a:p>
                <a:pPr marL="0" marR="0" lvl="0" algn="just" defTabSz="914400" rtl="0" eaLnBrk="1" fontAlgn="auto" latinLnBrk="0" hangingPunct="1">
                  <a:lnSpc>
                    <a:spcPts val="23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以互联网为工具，整合产业链上下游资源打造产业互联网总部平台</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82" name="下弧形箭头 33"/>
            <p:cNvSpPr/>
            <p:nvPr/>
          </p:nvSpPr>
          <p:spPr>
            <a:xfrm>
              <a:off x="15384" y="6080"/>
              <a:ext cx="2722" cy="1814"/>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p:txBody>
        </p:sp>
        <p:sp>
          <p:nvSpPr>
            <p:cNvPr id="83" name="爆炸形 2 35"/>
            <p:cNvSpPr/>
            <p:nvPr/>
          </p:nvSpPr>
          <p:spPr>
            <a:xfrm>
              <a:off x="16018" y="3132"/>
              <a:ext cx="3062" cy="3062"/>
            </a:xfrm>
            <a:prstGeom prst="irregularSeal2">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4" name="矩形 83"/>
            <p:cNvSpPr/>
            <p:nvPr/>
          </p:nvSpPr>
          <p:spPr>
            <a:xfrm>
              <a:off x="16688" y="4122"/>
              <a:ext cx="1528" cy="8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prstClr val="white"/>
                  </a:solidFill>
                  <a:effectLst>
                    <a:outerShdw blurRad="50800" dist="38100" algn="l" rotWithShape="0">
                      <a:prstClr val="black">
                        <a:alpha val="40000"/>
                      </a:prstClr>
                    </a:outerShdw>
                  </a:effectLst>
                  <a:uLnTx/>
                  <a:uFillTx/>
                  <a:latin typeface="微软雅黑" panose="020B0503020204020204" charset="-122"/>
                  <a:ea typeface="微软雅黑" panose="020B0503020204020204" charset="-122"/>
                  <a:cs typeface="+mn-cs"/>
                </a:rPr>
                <a:t>平台</a:t>
              </a:r>
              <a:endParaRPr kumimoji="0" lang="zh-CN" altLang="en-US" sz="2800" b="1" i="0" u="none" strike="noStrike" kern="1200" cap="none" spc="300" normalizeH="0" baseline="0" noProof="0" dirty="0">
                <a:ln>
                  <a:noFill/>
                </a:ln>
                <a:solidFill>
                  <a:prstClr val="white"/>
                </a:solidFill>
                <a:effectLst>
                  <a:outerShdw blurRad="50800" dist="38100" algn="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85" name="矩形 84"/>
            <p:cNvSpPr/>
            <p:nvPr/>
          </p:nvSpPr>
          <p:spPr>
            <a:xfrm>
              <a:off x="2186" y="5556"/>
              <a:ext cx="1088" cy="6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政策</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6" name="矩形 85"/>
            <p:cNvSpPr/>
            <p:nvPr/>
          </p:nvSpPr>
          <p:spPr>
            <a:xfrm>
              <a:off x="4932" y="5309"/>
              <a:ext cx="1088" cy="8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人才</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7" name="矩形 86"/>
            <p:cNvSpPr/>
            <p:nvPr/>
          </p:nvSpPr>
          <p:spPr>
            <a:xfrm>
              <a:off x="7571" y="5647"/>
              <a:ext cx="1563" cy="8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产业链</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8" name="矩形 87"/>
            <p:cNvSpPr/>
            <p:nvPr/>
          </p:nvSpPr>
          <p:spPr>
            <a:xfrm>
              <a:off x="10705" y="5501"/>
              <a:ext cx="1088" cy="8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金融</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9" name="矩形 88"/>
            <p:cNvSpPr/>
            <p:nvPr/>
          </p:nvSpPr>
          <p:spPr>
            <a:xfrm>
              <a:off x="12958" y="5624"/>
              <a:ext cx="2035" cy="8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互联网</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00" name="文本框 99"/>
          <p:cNvSpPr txBox="1"/>
          <p:nvPr/>
        </p:nvSpPr>
        <p:spPr>
          <a:xfrm>
            <a:off x="2540000" y="1287780"/>
            <a:ext cx="2607310" cy="1271270"/>
          </a:xfrm>
          <a:prstGeom prst="rect">
            <a:avLst/>
          </a:prstGeom>
          <a:noFill/>
          <a:ln w="9525">
            <a:noFill/>
          </a:ln>
        </p:spPr>
        <p:txBody>
          <a:bodyPr wrap="square">
            <a:spAutoFit/>
          </a:bodyPr>
          <a:lstStyle/>
          <a:p>
            <a:pPr algn="just">
              <a:lnSpc>
                <a:spcPts val="2300"/>
              </a:lnSpc>
              <a:spcBef>
                <a:spcPts val="0"/>
              </a:spcBef>
              <a:spcAft>
                <a:spcPts val="0"/>
              </a:spcAft>
              <a:buClrTx/>
              <a:buSzTx/>
              <a:buNone/>
              <a:defRPr/>
            </a:pPr>
            <a:r>
              <a:rPr lang="zh-CN" altLang="en-US" sz="1400" b="0" noProof="0" dirty="0">
                <a:ln>
                  <a:noFill/>
                </a:ln>
                <a:solidFill>
                  <a:prstClr val="black"/>
                </a:solidFill>
                <a:effectLst/>
                <a:uLnTx/>
                <a:uFillTx/>
                <a:latin typeface="微软雅黑" panose="020B0503020204020204" charset="-122"/>
                <a:ea typeface="微软雅黑" panose="020B0503020204020204" charset="-122"/>
              </a:rPr>
              <a:t>搭建包括产业运营、供应链管理、金融、资本和互联网技术等五大团队。通过人才资本化，</a:t>
            </a:r>
            <a:r>
              <a:rPr lang="zh-CN" altLang="en-US" sz="1400" noProof="0" dirty="0">
                <a:ln>
                  <a:noFill/>
                </a:ln>
                <a:solidFill>
                  <a:prstClr val="black"/>
                </a:solidFill>
                <a:effectLst/>
                <a:uLnTx/>
                <a:uFillTx/>
                <a:latin typeface="微软雅黑" panose="020B0503020204020204" charset="-122"/>
                <a:ea typeface="微软雅黑" panose="020B0503020204020204" charset="-122"/>
              </a:rPr>
              <a:t>打造人才与组织的命运共同体。</a:t>
            </a:r>
            <a:endParaRPr lang="zh-CN" altLang="en-US" sz="1400" noProof="0" dirty="0">
              <a:ln>
                <a:noFill/>
              </a:ln>
              <a:solidFill>
                <a:prstClr val="black"/>
              </a:solidFill>
              <a:effectLst/>
              <a:uLnTx/>
              <a:uFillTx/>
              <a:latin typeface="微软雅黑" panose="020B0503020204020204" charset="-122"/>
              <a:ea typeface="微软雅黑" panose="020B0503020204020204" charset="-122"/>
            </a:endParaRPr>
          </a:p>
        </p:txBody>
      </p:sp>
      <p:sp>
        <p:nvSpPr>
          <p:cNvPr id="6" name="文本框 5"/>
          <p:cNvSpPr txBox="1"/>
          <p:nvPr/>
        </p:nvSpPr>
        <p:spPr>
          <a:xfrm>
            <a:off x="635000" y="452755"/>
            <a:ext cx="2514600" cy="521970"/>
          </a:xfrm>
          <a:prstGeom prst="rect">
            <a:avLst/>
          </a:prstGeom>
          <a:noFill/>
        </p:spPr>
        <p:txBody>
          <a:bodyPr wrap="square" rtlCol="0">
            <a:spAutoFit/>
          </a:bodyPr>
          <a:lstStyle/>
          <a:p>
            <a:r>
              <a:rPr lang="zh-CN" altLang="en-US" sz="2800" b="1">
                <a:solidFill>
                  <a:schemeClr val="accent1"/>
                </a:solidFill>
                <a:effectLst>
                  <a:outerShdw blurRad="38100" dist="25400" dir="5400000" algn="ctr" rotWithShape="0">
                    <a:srgbClr val="6E747A">
                      <a:alpha val="43000"/>
                    </a:srgbClr>
                  </a:outerShdw>
                </a:effectLst>
              </a:rPr>
              <a:t>实施步骤</a:t>
            </a:r>
            <a:endParaRPr lang="zh-CN" altLang="en-US" sz="2800" b="1">
              <a:solidFill>
                <a:schemeClr val="accent1"/>
              </a:solidFill>
              <a:effectLst>
                <a:outerShdw blurRad="38100" dist="25400" dir="5400000" algn="ctr" rotWithShape="0">
                  <a:srgbClr val="6E747A">
                    <a:alpha val="43000"/>
                  </a:srgbClr>
                </a:outerShdw>
              </a:effectLst>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96595" y="450850"/>
            <a:ext cx="5161280" cy="521970"/>
          </a:xfrm>
          <a:prstGeom prst="rect">
            <a:avLst/>
          </a:prstGeom>
          <a:noFill/>
        </p:spPr>
        <p:txBody>
          <a:bodyPr wrap="none" rtlCol="0" anchor="t">
            <a:spAutoFit/>
          </a:bodyPr>
          <a:p>
            <a:r>
              <a:rPr lang="zh-CN" altLang="en-US" sz="2800" b="1" dirty="0">
                <a:solidFill>
                  <a:schemeClr val="accent1"/>
                </a:solidFill>
                <a:sym typeface="+mn-ea"/>
              </a:rPr>
              <a:t>光储全生命周期服务：四大阶段</a:t>
            </a:r>
            <a:endParaRPr lang="zh-CN" altLang="en-US" sz="2800" b="1" dirty="0">
              <a:solidFill>
                <a:schemeClr val="accent1"/>
              </a:solidFill>
              <a:sym typeface="+mn-ea"/>
            </a:endParaRPr>
          </a:p>
        </p:txBody>
      </p:sp>
      <p:cxnSp>
        <p:nvCxnSpPr>
          <p:cNvPr id="4" name="直接连接符 3"/>
          <p:cNvCxnSpPr/>
          <p:nvPr/>
        </p:nvCxnSpPr>
        <p:spPr>
          <a:xfrm>
            <a:off x="885524" y="2349226"/>
            <a:ext cx="0" cy="2589497"/>
          </a:xfrm>
          <a:prstGeom prst="line">
            <a:avLst/>
          </a:prstGeom>
          <a:solidFill>
            <a:srgbClr val="00A39E"/>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00764" y="2040616"/>
            <a:ext cx="39426" cy="1182779"/>
          </a:xfrm>
          <a:prstGeom prst="rect">
            <a:avLst/>
          </a:prstGeom>
          <a:gradFill>
            <a:gsLst>
              <a:gs pos="0">
                <a:srgbClr val="4F7EFF"/>
              </a:gs>
              <a:gs pos="100000">
                <a:srgbClr val="1C45C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080808"/>
              </a:solidFill>
              <a:cs typeface="+mn-ea"/>
              <a:sym typeface="+mn-lt"/>
            </a:endParaRPr>
          </a:p>
        </p:txBody>
      </p:sp>
      <p:cxnSp>
        <p:nvCxnSpPr>
          <p:cNvPr id="6" name="直接连接符 5"/>
          <p:cNvCxnSpPr/>
          <p:nvPr/>
        </p:nvCxnSpPr>
        <p:spPr>
          <a:xfrm flipV="1">
            <a:off x="3525591" y="3835051"/>
            <a:ext cx="0" cy="2613558"/>
          </a:xfrm>
          <a:prstGeom prst="line">
            <a:avLst/>
          </a:prstGeom>
          <a:solidFill>
            <a:srgbClr val="82B732"/>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flipV="1">
            <a:off x="3525591" y="5270075"/>
            <a:ext cx="39426" cy="1182779"/>
          </a:xfrm>
          <a:prstGeom prst="rect">
            <a:avLst/>
          </a:prstGeom>
          <a:gradFill>
            <a:gsLst>
              <a:gs pos="0">
                <a:srgbClr val="4F7EFF"/>
              </a:gs>
              <a:gs pos="100000">
                <a:srgbClr val="1C45C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080808"/>
              </a:solidFill>
              <a:cs typeface="+mn-ea"/>
              <a:sym typeface="+mn-lt"/>
            </a:endParaRPr>
          </a:p>
        </p:txBody>
      </p:sp>
      <p:cxnSp>
        <p:nvCxnSpPr>
          <p:cNvPr id="8" name="直接连接符 8"/>
          <p:cNvCxnSpPr/>
          <p:nvPr/>
        </p:nvCxnSpPr>
        <p:spPr>
          <a:xfrm>
            <a:off x="6165657" y="2349226"/>
            <a:ext cx="0" cy="2589497"/>
          </a:xfrm>
          <a:prstGeom prst="line">
            <a:avLst/>
          </a:prstGeom>
          <a:solidFill>
            <a:srgbClr val="F39C1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165657" y="2349226"/>
            <a:ext cx="39426" cy="1182779"/>
          </a:xfrm>
          <a:prstGeom prst="rect">
            <a:avLst/>
          </a:prstGeom>
          <a:gradFill>
            <a:gsLst>
              <a:gs pos="0">
                <a:srgbClr val="4F7EFF"/>
              </a:gs>
              <a:gs pos="100000">
                <a:srgbClr val="1C45C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080808"/>
              </a:solidFill>
              <a:cs typeface="+mn-ea"/>
              <a:sym typeface="+mn-lt"/>
            </a:endParaRPr>
          </a:p>
        </p:txBody>
      </p:sp>
      <p:cxnSp>
        <p:nvCxnSpPr>
          <p:cNvPr id="10" name="直接连接符 11"/>
          <p:cNvCxnSpPr/>
          <p:nvPr/>
        </p:nvCxnSpPr>
        <p:spPr>
          <a:xfrm flipV="1">
            <a:off x="8805722" y="3835046"/>
            <a:ext cx="0" cy="2613559"/>
          </a:xfrm>
          <a:prstGeom prst="line">
            <a:avLst/>
          </a:prstGeom>
          <a:solidFill>
            <a:srgbClr val="E2376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flipV="1">
            <a:off x="8805722" y="5270071"/>
            <a:ext cx="39426" cy="1182779"/>
          </a:xfrm>
          <a:prstGeom prst="rect">
            <a:avLst/>
          </a:prstGeom>
          <a:gradFill>
            <a:gsLst>
              <a:gs pos="0">
                <a:srgbClr val="4F7EFF"/>
              </a:gs>
              <a:gs pos="100000">
                <a:srgbClr val="1C45C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080808"/>
              </a:solidFill>
              <a:cs typeface="+mn-ea"/>
              <a:sym typeface="+mn-lt"/>
            </a:endParaRPr>
          </a:p>
        </p:txBody>
      </p:sp>
      <p:sp>
        <p:nvSpPr>
          <p:cNvPr id="12" name="矩形 11"/>
          <p:cNvSpPr/>
          <p:nvPr/>
        </p:nvSpPr>
        <p:spPr>
          <a:xfrm>
            <a:off x="6165658" y="3835046"/>
            <a:ext cx="2299761" cy="1114105"/>
          </a:xfrm>
          <a:prstGeom prst="rect">
            <a:avLst/>
          </a:prstGeom>
          <a:gradFill>
            <a:gsLst>
              <a:gs pos="0">
                <a:srgbClr val="2DCC97"/>
              </a:gs>
              <a:gs pos="100000">
                <a:srgbClr val="4071EC"/>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cs typeface="+mn-ea"/>
              <a:sym typeface="+mn-lt"/>
            </a:endParaRPr>
          </a:p>
        </p:txBody>
      </p:sp>
      <p:sp>
        <p:nvSpPr>
          <p:cNvPr id="13" name="Freeform 1120"/>
          <p:cNvSpPr>
            <a:spLocks noEditPoints="1"/>
          </p:cNvSpPr>
          <p:nvPr/>
        </p:nvSpPr>
        <p:spPr bwMode="auto">
          <a:xfrm>
            <a:off x="6994415" y="4144009"/>
            <a:ext cx="626806" cy="496179"/>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14" name="矩形 13"/>
          <p:cNvSpPr/>
          <p:nvPr/>
        </p:nvSpPr>
        <p:spPr>
          <a:xfrm>
            <a:off x="885527" y="3835046"/>
            <a:ext cx="2299761" cy="1114105"/>
          </a:xfrm>
          <a:prstGeom prst="rect">
            <a:avLst/>
          </a:prstGeom>
          <a:gradFill>
            <a:gsLst>
              <a:gs pos="0">
                <a:srgbClr val="2DCC97"/>
              </a:gs>
              <a:gs pos="100000">
                <a:srgbClr val="4071EC"/>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cs typeface="+mn-ea"/>
              <a:sym typeface="+mn-lt"/>
            </a:endParaRPr>
          </a:p>
        </p:txBody>
      </p:sp>
      <p:grpSp>
        <p:nvGrpSpPr>
          <p:cNvPr id="15" name="Group 1271"/>
          <p:cNvGrpSpPr>
            <a:grpSpLocks noChangeAspect="1"/>
          </p:cNvGrpSpPr>
          <p:nvPr/>
        </p:nvGrpSpPr>
        <p:grpSpPr bwMode="auto">
          <a:xfrm>
            <a:off x="1788473" y="4167145"/>
            <a:ext cx="493864" cy="493365"/>
            <a:chOff x="5516" y="3626"/>
            <a:chExt cx="1981" cy="1979"/>
          </a:xfrm>
          <a:solidFill>
            <a:schemeClr val="bg1"/>
          </a:solidFill>
        </p:grpSpPr>
        <p:sp>
          <p:nvSpPr>
            <p:cNvPr id="16" name="Freeform 1273"/>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17" name="Freeform 1274"/>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18" name="Freeform 1275"/>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19" name="Freeform 1276"/>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grpSp>
      <p:sp>
        <p:nvSpPr>
          <p:cNvPr id="20" name="矩形 19"/>
          <p:cNvSpPr/>
          <p:nvPr/>
        </p:nvSpPr>
        <p:spPr>
          <a:xfrm flipV="1">
            <a:off x="8805725" y="3835046"/>
            <a:ext cx="2299761" cy="1114105"/>
          </a:xfrm>
          <a:prstGeom prst="rect">
            <a:avLst/>
          </a:prstGeom>
          <a:gradFill>
            <a:gsLst>
              <a:gs pos="0">
                <a:srgbClr val="4F7EFF"/>
              </a:gs>
              <a:gs pos="100000">
                <a:srgbClr val="1C45C1"/>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cs typeface="+mn-ea"/>
              <a:sym typeface="+mn-lt"/>
            </a:endParaRPr>
          </a:p>
        </p:txBody>
      </p:sp>
      <p:grpSp>
        <p:nvGrpSpPr>
          <p:cNvPr id="21" name="Group 1036"/>
          <p:cNvGrpSpPr>
            <a:grpSpLocks noChangeAspect="1"/>
          </p:cNvGrpSpPr>
          <p:nvPr/>
        </p:nvGrpSpPr>
        <p:grpSpPr bwMode="auto">
          <a:xfrm>
            <a:off x="9767449" y="4146821"/>
            <a:ext cx="508996" cy="505898"/>
            <a:chOff x="9876" y="-1946"/>
            <a:chExt cx="822" cy="817"/>
          </a:xfrm>
          <a:solidFill>
            <a:schemeClr val="bg1"/>
          </a:solidFill>
        </p:grpSpPr>
        <p:sp>
          <p:nvSpPr>
            <p:cNvPr id="22" name="Freeform 1038"/>
            <p:cNvSpPr/>
            <p:nvPr/>
          </p:nvSpPr>
          <p:spPr bwMode="auto">
            <a:xfrm>
              <a:off x="10016" y="-1801"/>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5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6 h 298"/>
                <a:gd name="T24" fmla="*/ 1396 w 1421"/>
                <a:gd name="T25" fmla="*/ 232 h 298"/>
                <a:gd name="T26" fmla="*/ 1378 w 1421"/>
                <a:gd name="T27" fmla="*/ 254 h 298"/>
                <a:gd name="T28" fmla="*/ 1356 w 1421"/>
                <a:gd name="T29" fmla="*/ 272 h 298"/>
                <a:gd name="T30" fmla="*/ 1330 w 1421"/>
                <a:gd name="T31" fmla="*/ 285 h 298"/>
                <a:gd name="T32" fmla="*/ 1302 w 1421"/>
                <a:gd name="T33" fmla="*/ 295 h 298"/>
                <a:gd name="T34" fmla="*/ 1272 w 1421"/>
                <a:gd name="T35" fmla="*/ 298 h 298"/>
                <a:gd name="T36" fmla="*/ 149 w 1421"/>
                <a:gd name="T37" fmla="*/ 298 h 298"/>
                <a:gd name="T38" fmla="*/ 119 w 1421"/>
                <a:gd name="T39" fmla="*/ 295 h 298"/>
                <a:gd name="T40" fmla="*/ 91 w 1421"/>
                <a:gd name="T41" fmla="*/ 285 h 298"/>
                <a:gd name="T42" fmla="*/ 65 w 1421"/>
                <a:gd name="T43" fmla="*/ 272 h 298"/>
                <a:gd name="T44" fmla="*/ 44 w 1421"/>
                <a:gd name="T45" fmla="*/ 254 h 298"/>
                <a:gd name="T46" fmla="*/ 25 w 1421"/>
                <a:gd name="T47" fmla="*/ 232 h 298"/>
                <a:gd name="T48" fmla="*/ 11 w 1421"/>
                <a:gd name="T49" fmla="*/ 206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5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5"/>
                  </a:lnTo>
                  <a:lnTo>
                    <a:pt x="1378" y="44"/>
                  </a:lnTo>
                  <a:lnTo>
                    <a:pt x="1396" y="66"/>
                  </a:lnTo>
                  <a:lnTo>
                    <a:pt x="1410" y="91"/>
                  </a:lnTo>
                  <a:lnTo>
                    <a:pt x="1418" y="119"/>
                  </a:lnTo>
                  <a:lnTo>
                    <a:pt x="1421" y="149"/>
                  </a:lnTo>
                  <a:lnTo>
                    <a:pt x="1418" y="179"/>
                  </a:lnTo>
                  <a:lnTo>
                    <a:pt x="1410" y="206"/>
                  </a:lnTo>
                  <a:lnTo>
                    <a:pt x="1396" y="232"/>
                  </a:lnTo>
                  <a:lnTo>
                    <a:pt x="1378" y="254"/>
                  </a:lnTo>
                  <a:lnTo>
                    <a:pt x="1356" y="272"/>
                  </a:lnTo>
                  <a:lnTo>
                    <a:pt x="1330" y="285"/>
                  </a:lnTo>
                  <a:lnTo>
                    <a:pt x="1302" y="295"/>
                  </a:lnTo>
                  <a:lnTo>
                    <a:pt x="1272" y="298"/>
                  </a:lnTo>
                  <a:lnTo>
                    <a:pt x="149" y="298"/>
                  </a:lnTo>
                  <a:lnTo>
                    <a:pt x="119" y="295"/>
                  </a:lnTo>
                  <a:lnTo>
                    <a:pt x="91" y="285"/>
                  </a:lnTo>
                  <a:lnTo>
                    <a:pt x="65" y="272"/>
                  </a:lnTo>
                  <a:lnTo>
                    <a:pt x="44" y="254"/>
                  </a:lnTo>
                  <a:lnTo>
                    <a:pt x="25" y="232"/>
                  </a:lnTo>
                  <a:lnTo>
                    <a:pt x="11" y="206"/>
                  </a:lnTo>
                  <a:lnTo>
                    <a:pt x="3" y="179"/>
                  </a:lnTo>
                  <a:lnTo>
                    <a:pt x="0" y="149"/>
                  </a:lnTo>
                  <a:lnTo>
                    <a:pt x="3" y="119"/>
                  </a:lnTo>
                  <a:lnTo>
                    <a:pt x="11" y="91"/>
                  </a:lnTo>
                  <a:lnTo>
                    <a:pt x="25" y="66"/>
                  </a:lnTo>
                  <a:lnTo>
                    <a:pt x="44" y="44"/>
                  </a:lnTo>
                  <a:lnTo>
                    <a:pt x="65" y="25"/>
                  </a:lnTo>
                  <a:lnTo>
                    <a:pt x="91" y="12"/>
                  </a:lnTo>
                  <a:lnTo>
                    <a:pt x="119" y="3"/>
                  </a:lnTo>
                  <a:lnTo>
                    <a:pt x="149"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23" name="Freeform 1039"/>
            <p:cNvSpPr/>
            <p:nvPr/>
          </p:nvSpPr>
          <p:spPr bwMode="auto">
            <a:xfrm>
              <a:off x="10016" y="-1662"/>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6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7 h 298"/>
                <a:gd name="T24" fmla="*/ 1396 w 1421"/>
                <a:gd name="T25" fmla="*/ 232 h 298"/>
                <a:gd name="T26" fmla="*/ 1378 w 1421"/>
                <a:gd name="T27" fmla="*/ 255 h 298"/>
                <a:gd name="T28" fmla="*/ 1356 w 1421"/>
                <a:gd name="T29" fmla="*/ 272 h 298"/>
                <a:gd name="T30" fmla="*/ 1330 w 1421"/>
                <a:gd name="T31" fmla="*/ 287 h 298"/>
                <a:gd name="T32" fmla="*/ 1302 w 1421"/>
                <a:gd name="T33" fmla="*/ 295 h 298"/>
                <a:gd name="T34" fmla="*/ 1272 w 1421"/>
                <a:gd name="T35" fmla="*/ 298 h 298"/>
                <a:gd name="T36" fmla="*/ 149 w 1421"/>
                <a:gd name="T37" fmla="*/ 298 h 298"/>
                <a:gd name="T38" fmla="*/ 119 w 1421"/>
                <a:gd name="T39" fmla="*/ 295 h 298"/>
                <a:gd name="T40" fmla="*/ 91 w 1421"/>
                <a:gd name="T41" fmla="*/ 287 h 298"/>
                <a:gd name="T42" fmla="*/ 65 w 1421"/>
                <a:gd name="T43" fmla="*/ 272 h 298"/>
                <a:gd name="T44" fmla="*/ 44 w 1421"/>
                <a:gd name="T45" fmla="*/ 255 h 298"/>
                <a:gd name="T46" fmla="*/ 25 w 1421"/>
                <a:gd name="T47" fmla="*/ 232 h 298"/>
                <a:gd name="T48" fmla="*/ 11 w 1421"/>
                <a:gd name="T49" fmla="*/ 207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6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6"/>
                  </a:lnTo>
                  <a:lnTo>
                    <a:pt x="1378" y="44"/>
                  </a:lnTo>
                  <a:lnTo>
                    <a:pt x="1396" y="66"/>
                  </a:lnTo>
                  <a:lnTo>
                    <a:pt x="1410" y="91"/>
                  </a:lnTo>
                  <a:lnTo>
                    <a:pt x="1418" y="119"/>
                  </a:lnTo>
                  <a:lnTo>
                    <a:pt x="1421" y="149"/>
                  </a:lnTo>
                  <a:lnTo>
                    <a:pt x="1418" y="179"/>
                  </a:lnTo>
                  <a:lnTo>
                    <a:pt x="1410" y="207"/>
                  </a:lnTo>
                  <a:lnTo>
                    <a:pt x="1396" y="232"/>
                  </a:lnTo>
                  <a:lnTo>
                    <a:pt x="1378" y="255"/>
                  </a:lnTo>
                  <a:lnTo>
                    <a:pt x="1356" y="272"/>
                  </a:lnTo>
                  <a:lnTo>
                    <a:pt x="1330" y="287"/>
                  </a:lnTo>
                  <a:lnTo>
                    <a:pt x="1302" y="295"/>
                  </a:lnTo>
                  <a:lnTo>
                    <a:pt x="1272" y="298"/>
                  </a:lnTo>
                  <a:lnTo>
                    <a:pt x="149" y="298"/>
                  </a:lnTo>
                  <a:lnTo>
                    <a:pt x="119" y="295"/>
                  </a:lnTo>
                  <a:lnTo>
                    <a:pt x="91" y="287"/>
                  </a:lnTo>
                  <a:lnTo>
                    <a:pt x="65" y="272"/>
                  </a:lnTo>
                  <a:lnTo>
                    <a:pt x="44" y="255"/>
                  </a:lnTo>
                  <a:lnTo>
                    <a:pt x="25" y="232"/>
                  </a:lnTo>
                  <a:lnTo>
                    <a:pt x="11" y="207"/>
                  </a:lnTo>
                  <a:lnTo>
                    <a:pt x="3" y="179"/>
                  </a:lnTo>
                  <a:lnTo>
                    <a:pt x="0" y="149"/>
                  </a:lnTo>
                  <a:lnTo>
                    <a:pt x="3" y="119"/>
                  </a:lnTo>
                  <a:lnTo>
                    <a:pt x="11" y="91"/>
                  </a:lnTo>
                  <a:lnTo>
                    <a:pt x="25" y="66"/>
                  </a:lnTo>
                  <a:lnTo>
                    <a:pt x="44" y="44"/>
                  </a:lnTo>
                  <a:lnTo>
                    <a:pt x="65" y="26"/>
                  </a:lnTo>
                  <a:lnTo>
                    <a:pt x="91" y="12"/>
                  </a:lnTo>
                  <a:lnTo>
                    <a:pt x="119" y="3"/>
                  </a:lnTo>
                  <a:lnTo>
                    <a:pt x="149"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24" name="Freeform 1040"/>
            <p:cNvSpPr/>
            <p:nvPr/>
          </p:nvSpPr>
          <p:spPr bwMode="auto">
            <a:xfrm>
              <a:off x="10016" y="-1522"/>
              <a:ext cx="215" cy="74"/>
            </a:xfrm>
            <a:custGeom>
              <a:avLst/>
              <a:gdLst>
                <a:gd name="T0" fmla="*/ 149 w 860"/>
                <a:gd name="T1" fmla="*/ 0 h 297"/>
                <a:gd name="T2" fmla="*/ 711 w 860"/>
                <a:gd name="T3" fmla="*/ 0 h 297"/>
                <a:gd name="T4" fmla="*/ 741 w 860"/>
                <a:gd name="T5" fmla="*/ 3 h 297"/>
                <a:gd name="T6" fmla="*/ 769 w 860"/>
                <a:gd name="T7" fmla="*/ 11 h 297"/>
                <a:gd name="T8" fmla="*/ 795 w 860"/>
                <a:gd name="T9" fmla="*/ 26 h 297"/>
                <a:gd name="T10" fmla="*/ 817 w 860"/>
                <a:gd name="T11" fmla="*/ 43 h 297"/>
                <a:gd name="T12" fmla="*/ 835 w 860"/>
                <a:gd name="T13" fmla="*/ 66 h 297"/>
                <a:gd name="T14" fmla="*/ 849 w 860"/>
                <a:gd name="T15" fmla="*/ 90 h 297"/>
                <a:gd name="T16" fmla="*/ 857 w 860"/>
                <a:gd name="T17" fmla="*/ 118 h 297"/>
                <a:gd name="T18" fmla="*/ 860 w 860"/>
                <a:gd name="T19" fmla="*/ 149 h 297"/>
                <a:gd name="T20" fmla="*/ 857 w 860"/>
                <a:gd name="T21" fmla="*/ 179 h 297"/>
                <a:gd name="T22" fmla="*/ 849 w 860"/>
                <a:gd name="T23" fmla="*/ 207 h 297"/>
                <a:gd name="T24" fmla="*/ 835 w 860"/>
                <a:gd name="T25" fmla="*/ 231 h 297"/>
                <a:gd name="T26" fmla="*/ 817 w 860"/>
                <a:gd name="T27" fmla="*/ 254 h 297"/>
                <a:gd name="T28" fmla="*/ 795 w 860"/>
                <a:gd name="T29" fmla="*/ 271 h 297"/>
                <a:gd name="T30" fmla="*/ 769 w 860"/>
                <a:gd name="T31" fmla="*/ 286 h 297"/>
                <a:gd name="T32" fmla="*/ 741 w 860"/>
                <a:gd name="T33" fmla="*/ 294 h 297"/>
                <a:gd name="T34" fmla="*/ 711 w 860"/>
                <a:gd name="T35" fmla="*/ 297 h 297"/>
                <a:gd name="T36" fmla="*/ 149 w 860"/>
                <a:gd name="T37" fmla="*/ 297 h 297"/>
                <a:gd name="T38" fmla="*/ 119 w 860"/>
                <a:gd name="T39" fmla="*/ 294 h 297"/>
                <a:gd name="T40" fmla="*/ 91 w 860"/>
                <a:gd name="T41" fmla="*/ 286 h 297"/>
                <a:gd name="T42" fmla="*/ 65 w 860"/>
                <a:gd name="T43" fmla="*/ 271 h 297"/>
                <a:gd name="T44" fmla="*/ 44 w 860"/>
                <a:gd name="T45" fmla="*/ 254 h 297"/>
                <a:gd name="T46" fmla="*/ 25 w 860"/>
                <a:gd name="T47" fmla="*/ 231 h 297"/>
                <a:gd name="T48" fmla="*/ 11 w 860"/>
                <a:gd name="T49" fmla="*/ 207 h 297"/>
                <a:gd name="T50" fmla="*/ 3 w 860"/>
                <a:gd name="T51" fmla="*/ 179 h 297"/>
                <a:gd name="T52" fmla="*/ 0 w 860"/>
                <a:gd name="T53" fmla="*/ 149 h 297"/>
                <a:gd name="T54" fmla="*/ 3 w 860"/>
                <a:gd name="T55" fmla="*/ 118 h 297"/>
                <a:gd name="T56" fmla="*/ 11 w 860"/>
                <a:gd name="T57" fmla="*/ 90 h 297"/>
                <a:gd name="T58" fmla="*/ 25 w 860"/>
                <a:gd name="T59" fmla="*/ 66 h 297"/>
                <a:gd name="T60" fmla="*/ 44 w 860"/>
                <a:gd name="T61" fmla="*/ 43 h 297"/>
                <a:gd name="T62" fmla="*/ 65 w 860"/>
                <a:gd name="T63" fmla="*/ 26 h 297"/>
                <a:gd name="T64" fmla="*/ 91 w 860"/>
                <a:gd name="T65" fmla="*/ 11 h 297"/>
                <a:gd name="T66" fmla="*/ 119 w 860"/>
                <a:gd name="T67" fmla="*/ 3 h 297"/>
                <a:gd name="T68" fmla="*/ 149 w 860"/>
                <a:gd name="T6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0" h="297">
                  <a:moveTo>
                    <a:pt x="149" y="0"/>
                  </a:moveTo>
                  <a:lnTo>
                    <a:pt x="711" y="0"/>
                  </a:lnTo>
                  <a:lnTo>
                    <a:pt x="741" y="3"/>
                  </a:lnTo>
                  <a:lnTo>
                    <a:pt x="769" y="11"/>
                  </a:lnTo>
                  <a:lnTo>
                    <a:pt x="795" y="26"/>
                  </a:lnTo>
                  <a:lnTo>
                    <a:pt x="817" y="43"/>
                  </a:lnTo>
                  <a:lnTo>
                    <a:pt x="835" y="66"/>
                  </a:lnTo>
                  <a:lnTo>
                    <a:pt x="849" y="90"/>
                  </a:lnTo>
                  <a:lnTo>
                    <a:pt x="857" y="118"/>
                  </a:lnTo>
                  <a:lnTo>
                    <a:pt x="860" y="149"/>
                  </a:lnTo>
                  <a:lnTo>
                    <a:pt x="857" y="179"/>
                  </a:lnTo>
                  <a:lnTo>
                    <a:pt x="849" y="207"/>
                  </a:lnTo>
                  <a:lnTo>
                    <a:pt x="835" y="231"/>
                  </a:lnTo>
                  <a:lnTo>
                    <a:pt x="817" y="254"/>
                  </a:lnTo>
                  <a:lnTo>
                    <a:pt x="795" y="271"/>
                  </a:lnTo>
                  <a:lnTo>
                    <a:pt x="769" y="286"/>
                  </a:lnTo>
                  <a:lnTo>
                    <a:pt x="741" y="294"/>
                  </a:lnTo>
                  <a:lnTo>
                    <a:pt x="711" y="297"/>
                  </a:lnTo>
                  <a:lnTo>
                    <a:pt x="149" y="297"/>
                  </a:lnTo>
                  <a:lnTo>
                    <a:pt x="119" y="294"/>
                  </a:lnTo>
                  <a:lnTo>
                    <a:pt x="91" y="286"/>
                  </a:lnTo>
                  <a:lnTo>
                    <a:pt x="65" y="271"/>
                  </a:lnTo>
                  <a:lnTo>
                    <a:pt x="44" y="254"/>
                  </a:lnTo>
                  <a:lnTo>
                    <a:pt x="25" y="231"/>
                  </a:lnTo>
                  <a:lnTo>
                    <a:pt x="11" y="207"/>
                  </a:lnTo>
                  <a:lnTo>
                    <a:pt x="3" y="179"/>
                  </a:lnTo>
                  <a:lnTo>
                    <a:pt x="0" y="149"/>
                  </a:lnTo>
                  <a:lnTo>
                    <a:pt x="3" y="118"/>
                  </a:lnTo>
                  <a:lnTo>
                    <a:pt x="11" y="90"/>
                  </a:lnTo>
                  <a:lnTo>
                    <a:pt x="25" y="66"/>
                  </a:lnTo>
                  <a:lnTo>
                    <a:pt x="44" y="43"/>
                  </a:lnTo>
                  <a:lnTo>
                    <a:pt x="65" y="26"/>
                  </a:lnTo>
                  <a:lnTo>
                    <a:pt x="91" y="11"/>
                  </a:lnTo>
                  <a:lnTo>
                    <a:pt x="119" y="3"/>
                  </a:lnTo>
                  <a:lnTo>
                    <a:pt x="149"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25" name="Freeform 1041"/>
            <p:cNvSpPr/>
            <p:nvPr/>
          </p:nvSpPr>
          <p:spPr bwMode="auto">
            <a:xfrm>
              <a:off x="9876" y="-1946"/>
              <a:ext cx="636" cy="817"/>
            </a:xfrm>
            <a:custGeom>
              <a:avLst/>
              <a:gdLst>
                <a:gd name="T0" fmla="*/ 150 w 2545"/>
                <a:gd name="T1" fmla="*/ 0 h 3271"/>
                <a:gd name="T2" fmla="*/ 2395 w 2545"/>
                <a:gd name="T3" fmla="*/ 0 h 3271"/>
                <a:gd name="T4" fmla="*/ 2425 w 2545"/>
                <a:gd name="T5" fmla="*/ 3 h 3271"/>
                <a:gd name="T6" fmla="*/ 2453 w 2545"/>
                <a:gd name="T7" fmla="*/ 11 h 3271"/>
                <a:gd name="T8" fmla="*/ 2479 w 2545"/>
                <a:gd name="T9" fmla="*/ 26 h 3271"/>
                <a:gd name="T10" fmla="*/ 2501 w 2545"/>
                <a:gd name="T11" fmla="*/ 43 h 3271"/>
                <a:gd name="T12" fmla="*/ 2520 w 2545"/>
                <a:gd name="T13" fmla="*/ 66 h 3271"/>
                <a:gd name="T14" fmla="*/ 2533 w 2545"/>
                <a:gd name="T15" fmla="*/ 90 h 3271"/>
                <a:gd name="T16" fmla="*/ 2542 w 2545"/>
                <a:gd name="T17" fmla="*/ 118 h 3271"/>
                <a:gd name="T18" fmla="*/ 2545 w 2545"/>
                <a:gd name="T19" fmla="*/ 148 h 3271"/>
                <a:gd name="T20" fmla="*/ 2545 w 2545"/>
                <a:gd name="T21" fmla="*/ 369 h 3271"/>
                <a:gd name="T22" fmla="*/ 2246 w 2545"/>
                <a:gd name="T23" fmla="*/ 885 h 3271"/>
                <a:gd name="T24" fmla="*/ 2246 w 2545"/>
                <a:gd name="T25" fmla="*/ 297 h 3271"/>
                <a:gd name="T26" fmla="*/ 300 w 2545"/>
                <a:gd name="T27" fmla="*/ 297 h 3271"/>
                <a:gd name="T28" fmla="*/ 300 w 2545"/>
                <a:gd name="T29" fmla="*/ 2973 h 3271"/>
                <a:gd name="T30" fmla="*/ 2246 w 2545"/>
                <a:gd name="T31" fmla="*/ 2973 h 3271"/>
                <a:gd name="T32" fmla="*/ 2246 w 2545"/>
                <a:gd name="T33" fmla="*/ 2603 h 3271"/>
                <a:gd name="T34" fmla="*/ 2403 w 2545"/>
                <a:gd name="T35" fmla="*/ 2500 h 3271"/>
                <a:gd name="T36" fmla="*/ 2430 w 2545"/>
                <a:gd name="T37" fmla="*/ 2478 h 3271"/>
                <a:gd name="T38" fmla="*/ 2454 w 2545"/>
                <a:gd name="T39" fmla="*/ 2453 h 3271"/>
                <a:gd name="T40" fmla="*/ 2474 w 2545"/>
                <a:gd name="T41" fmla="*/ 2425 h 3271"/>
                <a:gd name="T42" fmla="*/ 2545 w 2545"/>
                <a:gd name="T43" fmla="*/ 2302 h 3271"/>
                <a:gd name="T44" fmla="*/ 2545 w 2545"/>
                <a:gd name="T45" fmla="*/ 3122 h 3271"/>
                <a:gd name="T46" fmla="*/ 2542 w 2545"/>
                <a:gd name="T47" fmla="*/ 3151 h 3271"/>
                <a:gd name="T48" fmla="*/ 2533 w 2545"/>
                <a:gd name="T49" fmla="*/ 3179 h 3271"/>
                <a:gd name="T50" fmla="*/ 2520 w 2545"/>
                <a:gd name="T51" fmla="*/ 3205 h 3271"/>
                <a:gd name="T52" fmla="*/ 2501 w 2545"/>
                <a:gd name="T53" fmla="*/ 3226 h 3271"/>
                <a:gd name="T54" fmla="*/ 2479 w 2545"/>
                <a:gd name="T55" fmla="*/ 3245 h 3271"/>
                <a:gd name="T56" fmla="*/ 2453 w 2545"/>
                <a:gd name="T57" fmla="*/ 3258 h 3271"/>
                <a:gd name="T58" fmla="*/ 2425 w 2545"/>
                <a:gd name="T59" fmla="*/ 3268 h 3271"/>
                <a:gd name="T60" fmla="*/ 2395 w 2545"/>
                <a:gd name="T61" fmla="*/ 3271 h 3271"/>
                <a:gd name="T62" fmla="*/ 150 w 2545"/>
                <a:gd name="T63" fmla="*/ 3271 h 3271"/>
                <a:gd name="T64" fmla="*/ 120 w 2545"/>
                <a:gd name="T65" fmla="*/ 3268 h 3271"/>
                <a:gd name="T66" fmla="*/ 92 w 2545"/>
                <a:gd name="T67" fmla="*/ 3258 h 3271"/>
                <a:gd name="T68" fmla="*/ 66 w 2545"/>
                <a:gd name="T69" fmla="*/ 3245 h 3271"/>
                <a:gd name="T70" fmla="*/ 44 w 2545"/>
                <a:gd name="T71" fmla="*/ 3226 h 3271"/>
                <a:gd name="T72" fmla="*/ 26 w 2545"/>
                <a:gd name="T73" fmla="*/ 3205 h 3271"/>
                <a:gd name="T74" fmla="*/ 12 w 2545"/>
                <a:gd name="T75" fmla="*/ 3179 h 3271"/>
                <a:gd name="T76" fmla="*/ 3 w 2545"/>
                <a:gd name="T77" fmla="*/ 3151 h 3271"/>
                <a:gd name="T78" fmla="*/ 0 w 2545"/>
                <a:gd name="T79" fmla="*/ 3122 h 3271"/>
                <a:gd name="T80" fmla="*/ 0 w 2545"/>
                <a:gd name="T81" fmla="*/ 148 h 3271"/>
                <a:gd name="T82" fmla="*/ 3 w 2545"/>
                <a:gd name="T83" fmla="*/ 118 h 3271"/>
                <a:gd name="T84" fmla="*/ 12 w 2545"/>
                <a:gd name="T85" fmla="*/ 90 h 3271"/>
                <a:gd name="T86" fmla="*/ 26 w 2545"/>
                <a:gd name="T87" fmla="*/ 66 h 3271"/>
                <a:gd name="T88" fmla="*/ 44 w 2545"/>
                <a:gd name="T89" fmla="*/ 43 h 3271"/>
                <a:gd name="T90" fmla="*/ 66 w 2545"/>
                <a:gd name="T91" fmla="*/ 26 h 3271"/>
                <a:gd name="T92" fmla="*/ 92 w 2545"/>
                <a:gd name="T93" fmla="*/ 11 h 3271"/>
                <a:gd name="T94" fmla="*/ 120 w 2545"/>
                <a:gd name="T95" fmla="*/ 3 h 3271"/>
                <a:gd name="T96" fmla="*/ 150 w 2545"/>
                <a:gd name="T97" fmla="*/ 0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5" h="3271">
                  <a:moveTo>
                    <a:pt x="150" y="0"/>
                  </a:moveTo>
                  <a:lnTo>
                    <a:pt x="2395" y="0"/>
                  </a:lnTo>
                  <a:lnTo>
                    <a:pt x="2425" y="3"/>
                  </a:lnTo>
                  <a:lnTo>
                    <a:pt x="2453" y="11"/>
                  </a:lnTo>
                  <a:lnTo>
                    <a:pt x="2479" y="26"/>
                  </a:lnTo>
                  <a:lnTo>
                    <a:pt x="2501" y="43"/>
                  </a:lnTo>
                  <a:lnTo>
                    <a:pt x="2520" y="66"/>
                  </a:lnTo>
                  <a:lnTo>
                    <a:pt x="2533" y="90"/>
                  </a:lnTo>
                  <a:lnTo>
                    <a:pt x="2542" y="118"/>
                  </a:lnTo>
                  <a:lnTo>
                    <a:pt x="2545" y="148"/>
                  </a:lnTo>
                  <a:lnTo>
                    <a:pt x="2545" y="369"/>
                  </a:lnTo>
                  <a:lnTo>
                    <a:pt x="2246" y="885"/>
                  </a:lnTo>
                  <a:lnTo>
                    <a:pt x="2246" y="297"/>
                  </a:lnTo>
                  <a:lnTo>
                    <a:pt x="300" y="297"/>
                  </a:lnTo>
                  <a:lnTo>
                    <a:pt x="300" y="2973"/>
                  </a:lnTo>
                  <a:lnTo>
                    <a:pt x="2246" y="2973"/>
                  </a:lnTo>
                  <a:lnTo>
                    <a:pt x="2246" y="2603"/>
                  </a:lnTo>
                  <a:lnTo>
                    <a:pt x="2403" y="2500"/>
                  </a:lnTo>
                  <a:lnTo>
                    <a:pt x="2430" y="2478"/>
                  </a:lnTo>
                  <a:lnTo>
                    <a:pt x="2454" y="2453"/>
                  </a:lnTo>
                  <a:lnTo>
                    <a:pt x="2474" y="2425"/>
                  </a:lnTo>
                  <a:lnTo>
                    <a:pt x="2545" y="2302"/>
                  </a:lnTo>
                  <a:lnTo>
                    <a:pt x="2545" y="3122"/>
                  </a:lnTo>
                  <a:lnTo>
                    <a:pt x="2542" y="3151"/>
                  </a:lnTo>
                  <a:lnTo>
                    <a:pt x="2533" y="3179"/>
                  </a:lnTo>
                  <a:lnTo>
                    <a:pt x="2520" y="3205"/>
                  </a:lnTo>
                  <a:lnTo>
                    <a:pt x="2501" y="3226"/>
                  </a:lnTo>
                  <a:lnTo>
                    <a:pt x="2479" y="3245"/>
                  </a:lnTo>
                  <a:lnTo>
                    <a:pt x="2453" y="3258"/>
                  </a:lnTo>
                  <a:lnTo>
                    <a:pt x="2425" y="3268"/>
                  </a:lnTo>
                  <a:lnTo>
                    <a:pt x="2395" y="3271"/>
                  </a:lnTo>
                  <a:lnTo>
                    <a:pt x="150" y="3271"/>
                  </a:lnTo>
                  <a:lnTo>
                    <a:pt x="120" y="3268"/>
                  </a:lnTo>
                  <a:lnTo>
                    <a:pt x="92" y="3258"/>
                  </a:lnTo>
                  <a:lnTo>
                    <a:pt x="66" y="3245"/>
                  </a:lnTo>
                  <a:lnTo>
                    <a:pt x="44" y="3226"/>
                  </a:lnTo>
                  <a:lnTo>
                    <a:pt x="26" y="3205"/>
                  </a:lnTo>
                  <a:lnTo>
                    <a:pt x="12" y="3179"/>
                  </a:lnTo>
                  <a:lnTo>
                    <a:pt x="3" y="3151"/>
                  </a:lnTo>
                  <a:lnTo>
                    <a:pt x="0" y="3122"/>
                  </a:lnTo>
                  <a:lnTo>
                    <a:pt x="0" y="148"/>
                  </a:lnTo>
                  <a:lnTo>
                    <a:pt x="3" y="118"/>
                  </a:lnTo>
                  <a:lnTo>
                    <a:pt x="12" y="90"/>
                  </a:lnTo>
                  <a:lnTo>
                    <a:pt x="26" y="66"/>
                  </a:lnTo>
                  <a:lnTo>
                    <a:pt x="44" y="43"/>
                  </a:lnTo>
                  <a:lnTo>
                    <a:pt x="66" y="26"/>
                  </a:lnTo>
                  <a:lnTo>
                    <a:pt x="92" y="11"/>
                  </a:lnTo>
                  <a:lnTo>
                    <a:pt x="120" y="3"/>
                  </a:lnTo>
                  <a:lnTo>
                    <a:pt x="150" y="0"/>
                  </a:lnTo>
                  <a:close/>
                </a:path>
              </a:pathLst>
            </a:custGeom>
            <a:grpFill/>
            <a:ln w="0">
              <a:noFill/>
              <a:prstDash val="solid"/>
              <a:round/>
            </a:ln>
          </p:spPr>
          <p:txBody>
            <a:bodyPr vert="horz" wrap="square" lIns="91416" tIns="45708" rIns="91416" bIns="45708" numCol="1" anchor="t" anchorCtr="0" compatLnSpc="1"/>
            <a:lstStyle/>
            <a:p>
              <a:endParaRPr lang="en-US" sz="1800" dirty="0">
                <a:cs typeface="+mn-ea"/>
                <a:sym typeface="+mn-lt"/>
              </a:endParaRPr>
            </a:p>
          </p:txBody>
        </p:sp>
        <p:sp>
          <p:nvSpPr>
            <p:cNvPr id="26" name="Freeform 1042"/>
            <p:cNvSpPr>
              <a:spLocks noEditPoints="1"/>
            </p:cNvSpPr>
            <p:nvPr/>
          </p:nvSpPr>
          <p:spPr bwMode="auto">
            <a:xfrm>
              <a:off x="10305" y="-1855"/>
              <a:ext cx="393" cy="586"/>
            </a:xfrm>
            <a:custGeom>
              <a:avLst/>
              <a:gdLst>
                <a:gd name="T0" fmla="*/ 130 w 1574"/>
                <a:gd name="T1" fmla="*/ 1973 h 2342"/>
                <a:gd name="T2" fmla="*/ 221 w 1574"/>
                <a:gd name="T3" fmla="*/ 2017 h 2342"/>
                <a:gd name="T4" fmla="*/ 305 w 1574"/>
                <a:gd name="T5" fmla="*/ 2073 h 2342"/>
                <a:gd name="T6" fmla="*/ 434 w 1574"/>
                <a:gd name="T7" fmla="*/ 1957 h 2342"/>
                <a:gd name="T8" fmla="*/ 385 w 1574"/>
                <a:gd name="T9" fmla="*/ 1912 h 2342"/>
                <a:gd name="T10" fmla="*/ 311 w 1574"/>
                <a:gd name="T11" fmla="*/ 1861 h 2342"/>
                <a:gd name="T12" fmla="*/ 242 w 1574"/>
                <a:gd name="T13" fmla="*/ 1827 h 2342"/>
                <a:gd name="T14" fmla="*/ 186 w 1574"/>
                <a:gd name="T15" fmla="*/ 1808 h 2342"/>
                <a:gd name="T16" fmla="*/ 140 w 1574"/>
                <a:gd name="T17" fmla="*/ 1799 h 2342"/>
                <a:gd name="T18" fmla="*/ 1106 w 1574"/>
                <a:gd name="T19" fmla="*/ 0 h 2342"/>
                <a:gd name="T20" fmla="*/ 1161 w 1574"/>
                <a:gd name="T21" fmla="*/ 7 h 2342"/>
                <a:gd name="T22" fmla="*/ 1227 w 1574"/>
                <a:gd name="T23" fmla="*/ 25 h 2342"/>
                <a:gd name="T24" fmla="*/ 1305 w 1574"/>
                <a:gd name="T25" fmla="*/ 56 h 2342"/>
                <a:gd name="T26" fmla="*/ 1391 w 1574"/>
                <a:gd name="T27" fmla="*/ 107 h 2342"/>
                <a:gd name="T28" fmla="*/ 1462 w 1574"/>
                <a:gd name="T29" fmla="*/ 161 h 2342"/>
                <a:gd name="T30" fmla="*/ 1512 w 1574"/>
                <a:gd name="T31" fmla="*/ 213 h 2342"/>
                <a:gd name="T32" fmla="*/ 1544 w 1574"/>
                <a:gd name="T33" fmla="*/ 258 h 2342"/>
                <a:gd name="T34" fmla="*/ 1562 w 1574"/>
                <a:gd name="T35" fmla="*/ 294 h 2342"/>
                <a:gd name="T36" fmla="*/ 1571 w 1574"/>
                <a:gd name="T37" fmla="*/ 316 h 2342"/>
                <a:gd name="T38" fmla="*/ 1574 w 1574"/>
                <a:gd name="T39" fmla="*/ 340 h 2342"/>
                <a:gd name="T40" fmla="*/ 1563 w 1574"/>
                <a:gd name="T41" fmla="*/ 375 h 2342"/>
                <a:gd name="T42" fmla="*/ 618 w 1574"/>
                <a:gd name="T43" fmla="*/ 1998 h 2342"/>
                <a:gd name="T44" fmla="*/ 115 w 1574"/>
                <a:gd name="T45" fmla="*/ 2330 h 2342"/>
                <a:gd name="T46" fmla="*/ 77 w 1574"/>
                <a:gd name="T47" fmla="*/ 2342 h 2342"/>
                <a:gd name="T48" fmla="*/ 36 w 1574"/>
                <a:gd name="T49" fmla="*/ 2332 h 2342"/>
                <a:gd name="T50" fmla="*/ 13 w 1574"/>
                <a:gd name="T51" fmla="*/ 2311 h 2342"/>
                <a:gd name="T52" fmla="*/ 0 w 1574"/>
                <a:gd name="T53" fmla="*/ 2280 h 2342"/>
                <a:gd name="T54" fmla="*/ 34 w 1574"/>
                <a:gd name="T55" fmla="*/ 1683 h 2342"/>
                <a:gd name="T56" fmla="*/ 45 w 1574"/>
                <a:gd name="T57" fmla="*/ 1651 h 2342"/>
                <a:gd name="T58" fmla="*/ 991 w 1574"/>
                <a:gd name="T59" fmla="*/ 27 h 2342"/>
                <a:gd name="T60" fmla="*/ 1023 w 1574"/>
                <a:gd name="T61" fmla="*/ 7 h 2342"/>
                <a:gd name="T62" fmla="*/ 1036 w 1574"/>
                <a:gd name="T63" fmla="*/ 4 h 2342"/>
                <a:gd name="T64" fmla="*/ 1064 w 1574"/>
                <a:gd name="T6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4" h="2342">
                  <a:moveTo>
                    <a:pt x="140" y="1799"/>
                  </a:moveTo>
                  <a:lnTo>
                    <a:pt x="130" y="1973"/>
                  </a:lnTo>
                  <a:lnTo>
                    <a:pt x="175" y="1993"/>
                  </a:lnTo>
                  <a:lnTo>
                    <a:pt x="221" y="2017"/>
                  </a:lnTo>
                  <a:lnTo>
                    <a:pt x="264" y="2043"/>
                  </a:lnTo>
                  <a:lnTo>
                    <a:pt x="305" y="2073"/>
                  </a:lnTo>
                  <a:lnTo>
                    <a:pt x="451" y="1976"/>
                  </a:lnTo>
                  <a:lnTo>
                    <a:pt x="434" y="1957"/>
                  </a:lnTo>
                  <a:lnTo>
                    <a:pt x="412" y="1935"/>
                  </a:lnTo>
                  <a:lnTo>
                    <a:pt x="385" y="1912"/>
                  </a:lnTo>
                  <a:lnTo>
                    <a:pt x="351" y="1887"/>
                  </a:lnTo>
                  <a:lnTo>
                    <a:pt x="311" y="1861"/>
                  </a:lnTo>
                  <a:lnTo>
                    <a:pt x="276" y="1843"/>
                  </a:lnTo>
                  <a:lnTo>
                    <a:pt x="242" y="1827"/>
                  </a:lnTo>
                  <a:lnTo>
                    <a:pt x="212" y="1816"/>
                  </a:lnTo>
                  <a:lnTo>
                    <a:pt x="186" y="1808"/>
                  </a:lnTo>
                  <a:lnTo>
                    <a:pt x="162" y="1803"/>
                  </a:lnTo>
                  <a:lnTo>
                    <a:pt x="140" y="1799"/>
                  </a:lnTo>
                  <a:close/>
                  <a:moveTo>
                    <a:pt x="1083" y="0"/>
                  </a:moveTo>
                  <a:lnTo>
                    <a:pt x="1106" y="0"/>
                  </a:lnTo>
                  <a:lnTo>
                    <a:pt x="1132" y="2"/>
                  </a:lnTo>
                  <a:lnTo>
                    <a:pt x="1161" y="7"/>
                  </a:lnTo>
                  <a:lnTo>
                    <a:pt x="1192" y="14"/>
                  </a:lnTo>
                  <a:lnTo>
                    <a:pt x="1227" y="25"/>
                  </a:lnTo>
                  <a:lnTo>
                    <a:pt x="1264" y="39"/>
                  </a:lnTo>
                  <a:lnTo>
                    <a:pt x="1305" y="56"/>
                  </a:lnTo>
                  <a:lnTo>
                    <a:pt x="1347" y="80"/>
                  </a:lnTo>
                  <a:lnTo>
                    <a:pt x="1391" y="107"/>
                  </a:lnTo>
                  <a:lnTo>
                    <a:pt x="1430" y="135"/>
                  </a:lnTo>
                  <a:lnTo>
                    <a:pt x="1462" y="161"/>
                  </a:lnTo>
                  <a:lnTo>
                    <a:pt x="1489" y="188"/>
                  </a:lnTo>
                  <a:lnTo>
                    <a:pt x="1512" y="213"/>
                  </a:lnTo>
                  <a:lnTo>
                    <a:pt x="1529" y="236"/>
                  </a:lnTo>
                  <a:lnTo>
                    <a:pt x="1544" y="258"/>
                  </a:lnTo>
                  <a:lnTo>
                    <a:pt x="1554" y="277"/>
                  </a:lnTo>
                  <a:lnTo>
                    <a:pt x="1562" y="294"/>
                  </a:lnTo>
                  <a:lnTo>
                    <a:pt x="1567" y="307"/>
                  </a:lnTo>
                  <a:lnTo>
                    <a:pt x="1571" y="316"/>
                  </a:lnTo>
                  <a:lnTo>
                    <a:pt x="1572" y="322"/>
                  </a:lnTo>
                  <a:lnTo>
                    <a:pt x="1574" y="340"/>
                  </a:lnTo>
                  <a:lnTo>
                    <a:pt x="1571" y="359"/>
                  </a:lnTo>
                  <a:lnTo>
                    <a:pt x="1563" y="375"/>
                  </a:lnTo>
                  <a:lnTo>
                    <a:pt x="628" y="1985"/>
                  </a:lnTo>
                  <a:lnTo>
                    <a:pt x="618" y="1998"/>
                  </a:lnTo>
                  <a:lnTo>
                    <a:pt x="605" y="2009"/>
                  </a:lnTo>
                  <a:lnTo>
                    <a:pt x="115" y="2330"/>
                  </a:lnTo>
                  <a:lnTo>
                    <a:pt x="97" y="2339"/>
                  </a:lnTo>
                  <a:lnTo>
                    <a:pt x="77" y="2342"/>
                  </a:lnTo>
                  <a:lnTo>
                    <a:pt x="56" y="2340"/>
                  </a:lnTo>
                  <a:lnTo>
                    <a:pt x="36" y="2332"/>
                  </a:lnTo>
                  <a:lnTo>
                    <a:pt x="23" y="2323"/>
                  </a:lnTo>
                  <a:lnTo>
                    <a:pt x="13" y="2311"/>
                  </a:lnTo>
                  <a:lnTo>
                    <a:pt x="5" y="2296"/>
                  </a:lnTo>
                  <a:lnTo>
                    <a:pt x="0" y="2280"/>
                  </a:lnTo>
                  <a:lnTo>
                    <a:pt x="0" y="2263"/>
                  </a:lnTo>
                  <a:lnTo>
                    <a:pt x="34" y="1683"/>
                  </a:lnTo>
                  <a:lnTo>
                    <a:pt x="38" y="1666"/>
                  </a:lnTo>
                  <a:lnTo>
                    <a:pt x="45" y="1651"/>
                  </a:lnTo>
                  <a:lnTo>
                    <a:pt x="981" y="41"/>
                  </a:lnTo>
                  <a:lnTo>
                    <a:pt x="991" y="27"/>
                  </a:lnTo>
                  <a:lnTo>
                    <a:pt x="1005" y="15"/>
                  </a:lnTo>
                  <a:lnTo>
                    <a:pt x="1023" y="7"/>
                  </a:lnTo>
                  <a:lnTo>
                    <a:pt x="1027" y="6"/>
                  </a:lnTo>
                  <a:lnTo>
                    <a:pt x="1036" y="4"/>
                  </a:lnTo>
                  <a:lnTo>
                    <a:pt x="1049" y="2"/>
                  </a:lnTo>
                  <a:lnTo>
                    <a:pt x="1064" y="0"/>
                  </a:lnTo>
                  <a:lnTo>
                    <a:pt x="1083"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27" name="Freeform 1043"/>
            <p:cNvSpPr/>
            <p:nvPr/>
          </p:nvSpPr>
          <p:spPr bwMode="auto">
            <a:xfrm>
              <a:off x="9995" y="-1385"/>
              <a:ext cx="286" cy="146"/>
            </a:xfrm>
            <a:custGeom>
              <a:avLst/>
              <a:gdLst>
                <a:gd name="T0" fmla="*/ 551 w 1143"/>
                <a:gd name="T1" fmla="*/ 5 h 585"/>
                <a:gd name="T2" fmla="*/ 577 w 1143"/>
                <a:gd name="T3" fmla="*/ 28 h 585"/>
                <a:gd name="T4" fmla="*/ 585 w 1143"/>
                <a:gd name="T5" fmla="*/ 110 h 585"/>
                <a:gd name="T6" fmla="*/ 554 w 1143"/>
                <a:gd name="T7" fmla="*/ 197 h 585"/>
                <a:gd name="T8" fmla="*/ 563 w 1143"/>
                <a:gd name="T9" fmla="*/ 239 h 585"/>
                <a:gd name="T10" fmla="*/ 581 w 1143"/>
                <a:gd name="T11" fmla="*/ 267 h 585"/>
                <a:gd name="T12" fmla="*/ 631 w 1143"/>
                <a:gd name="T13" fmla="*/ 275 h 585"/>
                <a:gd name="T14" fmla="*/ 674 w 1143"/>
                <a:gd name="T15" fmla="*/ 319 h 585"/>
                <a:gd name="T16" fmla="*/ 685 w 1143"/>
                <a:gd name="T17" fmla="*/ 353 h 585"/>
                <a:gd name="T18" fmla="*/ 838 w 1143"/>
                <a:gd name="T19" fmla="*/ 347 h 585"/>
                <a:gd name="T20" fmla="*/ 986 w 1143"/>
                <a:gd name="T21" fmla="*/ 362 h 585"/>
                <a:gd name="T22" fmla="*/ 1106 w 1143"/>
                <a:gd name="T23" fmla="*/ 369 h 585"/>
                <a:gd name="T24" fmla="*/ 1137 w 1143"/>
                <a:gd name="T25" fmla="*/ 396 h 585"/>
                <a:gd name="T26" fmla="*/ 1142 w 1143"/>
                <a:gd name="T27" fmla="*/ 436 h 585"/>
                <a:gd name="T28" fmla="*/ 1119 w 1143"/>
                <a:gd name="T29" fmla="*/ 470 h 585"/>
                <a:gd name="T30" fmla="*/ 1055 w 1143"/>
                <a:gd name="T31" fmla="*/ 477 h 585"/>
                <a:gd name="T32" fmla="*/ 946 w 1143"/>
                <a:gd name="T33" fmla="*/ 461 h 585"/>
                <a:gd name="T34" fmla="*/ 834 w 1143"/>
                <a:gd name="T35" fmla="*/ 447 h 585"/>
                <a:gd name="T36" fmla="*/ 730 w 1143"/>
                <a:gd name="T37" fmla="*/ 456 h 585"/>
                <a:gd name="T38" fmla="*/ 672 w 1143"/>
                <a:gd name="T39" fmla="*/ 481 h 585"/>
                <a:gd name="T40" fmla="*/ 630 w 1143"/>
                <a:gd name="T41" fmla="*/ 486 h 585"/>
                <a:gd name="T42" fmla="*/ 596 w 1143"/>
                <a:gd name="T43" fmla="*/ 472 h 585"/>
                <a:gd name="T44" fmla="*/ 571 w 1143"/>
                <a:gd name="T45" fmla="*/ 449 h 585"/>
                <a:gd name="T46" fmla="*/ 565 w 1143"/>
                <a:gd name="T47" fmla="*/ 403 h 585"/>
                <a:gd name="T48" fmla="*/ 531 w 1143"/>
                <a:gd name="T49" fmla="*/ 452 h 585"/>
                <a:gd name="T50" fmla="*/ 490 w 1143"/>
                <a:gd name="T51" fmla="*/ 465 h 585"/>
                <a:gd name="T52" fmla="*/ 450 w 1143"/>
                <a:gd name="T53" fmla="*/ 451 h 585"/>
                <a:gd name="T54" fmla="*/ 435 w 1143"/>
                <a:gd name="T55" fmla="*/ 414 h 585"/>
                <a:gd name="T56" fmla="*/ 445 w 1143"/>
                <a:gd name="T57" fmla="*/ 385 h 585"/>
                <a:gd name="T58" fmla="*/ 454 w 1143"/>
                <a:gd name="T59" fmla="*/ 365 h 585"/>
                <a:gd name="T60" fmla="*/ 417 w 1143"/>
                <a:gd name="T61" fmla="*/ 400 h 585"/>
                <a:gd name="T62" fmla="*/ 375 w 1143"/>
                <a:gd name="T63" fmla="*/ 423 h 585"/>
                <a:gd name="T64" fmla="*/ 331 w 1143"/>
                <a:gd name="T65" fmla="*/ 412 h 585"/>
                <a:gd name="T66" fmla="*/ 311 w 1143"/>
                <a:gd name="T67" fmla="*/ 375 h 585"/>
                <a:gd name="T68" fmla="*/ 360 w 1143"/>
                <a:gd name="T69" fmla="*/ 285 h 585"/>
                <a:gd name="T70" fmla="*/ 250 w 1143"/>
                <a:gd name="T71" fmla="*/ 388 h 585"/>
                <a:gd name="T72" fmla="*/ 95 w 1143"/>
                <a:gd name="T73" fmla="*/ 574 h 585"/>
                <a:gd name="T74" fmla="*/ 49 w 1143"/>
                <a:gd name="T75" fmla="*/ 584 h 585"/>
                <a:gd name="T76" fmla="*/ 9 w 1143"/>
                <a:gd name="T77" fmla="*/ 562 h 585"/>
                <a:gd name="T78" fmla="*/ 2 w 1143"/>
                <a:gd name="T79" fmla="*/ 521 h 585"/>
                <a:gd name="T80" fmla="*/ 137 w 1143"/>
                <a:gd name="T81" fmla="*/ 347 h 585"/>
                <a:gd name="T82" fmla="*/ 341 w 1143"/>
                <a:gd name="T83" fmla="*/ 122 h 585"/>
                <a:gd name="T84" fmla="*/ 395 w 1143"/>
                <a:gd name="T85" fmla="*/ 70 h 585"/>
                <a:gd name="T86" fmla="*/ 458 w 1143"/>
                <a:gd name="T87" fmla="*/ 20 h 585"/>
                <a:gd name="T88" fmla="*/ 528 w 1143"/>
                <a:gd name="T8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3" h="585">
                  <a:moveTo>
                    <a:pt x="528" y="0"/>
                  </a:moveTo>
                  <a:lnTo>
                    <a:pt x="539" y="2"/>
                  </a:lnTo>
                  <a:lnTo>
                    <a:pt x="551" y="5"/>
                  </a:lnTo>
                  <a:lnTo>
                    <a:pt x="561" y="10"/>
                  </a:lnTo>
                  <a:lnTo>
                    <a:pt x="571" y="18"/>
                  </a:lnTo>
                  <a:lnTo>
                    <a:pt x="577" y="28"/>
                  </a:lnTo>
                  <a:lnTo>
                    <a:pt x="585" y="53"/>
                  </a:lnTo>
                  <a:lnTo>
                    <a:pt x="587" y="81"/>
                  </a:lnTo>
                  <a:lnTo>
                    <a:pt x="585" y="110"/>
                  </a:lnTo>
                  <a:lnTo>
                    <a:pt x="578" y="139"/>
                  </a:lnTo>
                  <a:lnTo>
                    <a:pt x="567" y="168"/>
                  </a:lnTo>
                  <a:lnTo>
                    <a:pt x="554" y="197"/>
                  </a:lnTo>
                  <a:lnTo>
                    <a:pt x="537" y="227"/>
                  </a:lnTo>
                  <a:lnTo>
                    <a:pt x="551" y="232"/>
                  </a:lnTo>
                  <a:lnTo>
                    <a:pt x="563" y="239"/>
                  </a:lnTo>
                  <a:lnTo>
                    <a:pt x="573" y="252"/>
                  </a:lnTo>
                  <a:lnTo>
                    <a:pt x="577" y="260"/>
                  </a:lnTo>
                  <a:lnTo>
                    <a:pt x="581" y="267"/>
                  </a:lnTo>
                  <a:lnTo>
                    <a:pt x="597" y="266"/>
                  </a:lnTo>
                  <a:lnTo>
                    <a:pt x="614" y="269"/>
                  </a:lnTo>
                  <a:lnTo>
                    <a:pt x="631" y="275"/>
                  </a:lnTo>
                  <a:lnTo>
                    <a:pt x="646" y="286"/>
                  </a:lnTo>
                  <a:lnTo>
                    <a:pt x="661" y="300"/>
                  </a:lnTo>
                  <a:lnTo>
                    <a:pt x="674" y="319"/>
                  </a:lnTo>
                  <a:lnTo>
                    <a:pt x="681" y="334"/>
                  </a:lnTo>
                  <a:lnTo>
                    <a:pt x="684" y="345"/>
                  </a:lnTo>
                  <a:lnTo>
                    <a:pt x="685" y="353"/>
                  </a:lnTo>
                  <a:lnTo>
                    <a:pt x="738" y="347"/>
                  </a:lnTo>
                  <a:lnTo>
                    <a:pt x="789" y="346"/>
                  </a:lnTo>
                  <a:lnTo>
                    <a:pt x="838" y="347"/>
                  </a:lnTo>
                  <a:lnTo>
                    <a:pt x="887" y="351"/>
                  </a:lnTo>
                  <a:lnTo>
                    <a:pt x="936" y="356"/>
                  </a:lnTo>
                  <a:lnTo>
                    <a:pt x="986" y="362"/>
                  </a:lnTo>
                  <a:lnTo>
                    <a:pt x="1036" y="365"/>
                  </a:lnTo>
                  <a:lnTo>
                    <a:pt x="1089" y="367"/>
                  </a:lnTo>
                  <a:lnTo>
                    <a:pt x="1106" y="369"/>
                  </a:lnTo>
                  <a:lnTo>
                    <a:pt x="1119" y="375"/>
                  </a:lnTo>
                  <a:lnTo>
                    <a:pt x="1130" y="384"/>
                  </a:lnTo>
                  <a:lnTo>
                    <a:pt x="1137" y="396"/>
                  </a:lnTo>
                  <a:lnTo>
                    <a:pt x="1142" y="408"/>
                  </a:lnTo>
                  <a:lnTo>
                    <a:pt x="1143" y="422"/>
                  </a:lnTo>
                  <a:lnTo>
                    <a:pt x="1142" y="436"/>
                  </a:lnTo>
                  <a:lnTo>
                    <a:pt x="1137" y="449"/>
                  </a:lnTo>
                  <a:lnTo>
                    <a:pt x="1130" y="460"/>
                  </a:lnTo>
                  <a:lnTo>
                    <a:pt x="1119" y="470"/>
                  </a:lnTo>
                  <a:lnTo>
                    <a:pt x="1106" y="476"/>
                  </a:lnTo>
                  <a:lnTo>
                    <a:pt x="1089" y="478"/>
                  </a:lnTo>
                  <a:lnTo>
                    <a:pt x="1055" y="477"/>
                  </a:lnTo>
                  <a:lnTo>
                    <a:pt x="1020" y="473"/>
                  </a:lnTo>
                  <a:lnTo>
                    <a:pt x="983" y="467"/>
                  </a:lnTo>
                  <a:lnTo>
                    <a:pt x="946" y="461"/>
                  </a:lnTo>
                  <a:lnTo>
                    <a:pt x="909" y="455"/>
                  </a:lnTo>
                  <a:lnTo>
                    <a:pt x="872" y="450"/>
                  </a:lnTo>
                  <a:lnTo>
                    <a:pt x="834" y="447"/>
                  </a:lnTo>
                  <a:lnTo>
                    <a:pt x="798" y="446"/>
                  </a:lnTo>
                  <a:lnTo>
                    <a:pt x="763" y="449"/>
                  </a:lnTo>
                  <a:lnTo>
                    <a:pt x="730" y="456"/>
                  </a:lnTo>
                  <a:lnTo>
                    <a:pt x="698" y="469"/>
                  </a:lnTo>
                  <a:lnTo>
                    <a:pt x="685" y="475"/>
                  </a:lnTo>
                  <a:lnTo>
                    <a:pt x="672" y="481"/>
                  </a:lnTo>
                  <a:lnTo>
                    <a:pt x="657" y="486"/>
                  </a:lnTo>
                  <a:lnTo>
                    <a:pt x="644" y="488"/>
                  </a:lnTo>
                  <a:lnTo>
                    <a:pt x="630" y="486"/>
                  </a:lnTo>
                  <a:lnTo>
                    <a:pt x="619" y="482"/>
                  </a:lnTo>
                  <a:lnTo>
                    <a:pt x="608" y="477"/>
                  </a:lnTo>
                  <a:lnTo>
                    <a:pt x="596" y="472"/>
                  </a:lnTo>
                  <a:lnTo>
                    <a:pt x="586" y="465"/>
                  </a:lnTo>
                  <a:lnTo>
                    <a:pt x="578" y="458"/>
                  </a:lnTo>
                  <a:lnTo>
                    <a:pt x="571" y="449"/>
                  </a:lnTo>
                  <a:lnTo>
                    <a:pt x="566" y="437"/>
                  </a:lnTo>
                  <a:lnTo>
                    <a:pt x="565" y="418"/>
                  </a:lnTo>
                  <a:lnTo>
                    <a:pt x="565" y="403"/>
                  </a:lnTo>
                  <a:lnTo>
                    <a:pt x="554" y="422"/>
                  </a:lnTo>
                  <a:lnTo>
                    <a:pt x="542" y="441"/>
                  </a:lnTo>
                  <a:lnTo>
                    <a:pt x="531" y="452"/>
                  </a:lnTo>
                  <a:lnTo>
                    <a:pt x="519" y="460"/>
                  </a:lnTo>
                  <a:lnTo>
                    <a:pt x="504" y="464"/>
                  </a:lnTo>
                  <a:lnTo>
                    <a:pt x="490" y="465"/>
                  </a:lnTo>
                  <a:lnTo>
                    <a:pt x="475" y="463"/>
                  </a:lnTo>
                  <a:lnTo>
                    <a:pt x="462" y="458"/>
                  </a:lnTo>
                  <a:lnTo>
                    <a:pt x="450" y="451"/>
                  </a:lnTo>
                  <a:lnTo>
                    <a:pt x="441" y="441"/>
                  </a:lnTo>
                  <a:lnTo>
                    <a:pt x="436" y="428"/>
                  </a:lnTo>
                  <a:lnTo>
                    <a:pt x="435" y="414"/>
                  </a:lnTo>
                  <a:lnTo>
                    <a:pt x="439" y="398"/>
                  </a:lnTo>
                  <a:lnTo>
                    <a:pt x="442" y="391"/>
                  </a:lnTo>
                  <a:lnTo>
                    <a:pt x="445" y="385"/>
                  </a:lnTo>
                  <a:lnTo>
                    <a:pt x="445" y="385"/>
                  </a:lnTo>
                  <a:lnTo>
                    <a:pt x="444" y="385"/>
                  </a:lnTo>
                  <a:lnTo>
                    <a:pt x="454" y="365"/>
                  </a:lnTo>
                  <a:lnTo>
                    <a:pt x="440" y="374"/>
                  </a:lnTo>
                  <a:lnTo>
                    <a:pt x="428" y="385"/>
                  </a:lnTo>
                  <a:lnTo>
                    <a:pt x="417" y="400"/>
                  </a:lnTo>
                  <a:lnTo>
                    <a:pt x="405" y="412"/>
                  </a:lnTo>
                  <a:lnTo>
                    <a:pt x="390" y="420"/>
                  </a:lnTo>
                  <a:lnTo>
                    <a:pt x="375" y="423"/>
                  </a:lnTo>
                  <a:lnTo>
                    <a:pt x="359" y="423"/>
                  </a:lnTo>
                  <a:lnTo>
                    <a:pt x="345" y="419"/>
                  </a:lnTo>
                  <a:lnTo>
                    <a:pt x="331" y="412"/>
                  </a:lnTo>
                  <a:lnTo>
                    <a:pt x="321" y="402"/>
                  </a:lnTo>
                  <a:lnTo>
                    <a:pt x="314" y="389"/>
                  </a:lnTo>
                  <a:lnTo>
                    <a:pt x="311" y="375"/>
                  </a:lnTo>
                  <a:lnTo>
                    <a:pt x="313" y="360"/>
                  </a:lnTo>
                  <a:lnTo>
                    <a:pt x="320" y="343"/>
                  </a:lnTo>
                  <a:lnTo>
                    <a:pt x="360" y="285"/>
                  </a:lnTo>
                  <a:lnTo>
                    <a:pt x="400" y="224"/>
                  </a:lnTo>
                  <a:lnTo>
                    <a:pt x="323" y="305"/>
                  </a:lnTo>
                  <a:lnTo>
                    <a:pt x="250" y="388"/>
                  </a:lnTo>
                  <a:lnTo>
                    <a:pt x="177" y="475"/>
                  </a:lnTo>
                  <a:lnTo>
                    <a:pt x="108" y="562"/>
                  </a:lnTo>
                  <a:lnTo>
                    <a:pt x="95" y="574"/>
                  </a:lnTo>
                  <a:lnTo>
                    <a:pt x="80" y="582"/>
                  </a:lnTo>
                  <a:lnTo>
                    <a:pt x="64" y="585"/>
                  </a:lnTo>
                  <a:lnTo>
                    <a:pt x="49" y="584"/>
                  </a:lnTo>
                  <a:lnTo>
                    <a:pt x="33" y="580"/>
                  </a:lnTo>
                  <a:lnTo>
                    <a:pt x="21" y="572"/>
                  </a:lnTo>
                  <a:lnTo>
                    <a:pt x="9" y="562"/>
                  </a:lnTo>
                  <a:lnTo>
                    <a:pt x="2" y="550"/>
                  </a:lnTo>
                  <a:lnTo>
                    <a:pt x="0" y="535"/>
                  </a:lnTo>
                  <a:lnTo>
                    <a:pt x="2" y="521"/>
                  </a:lnTo>
                  <a:lnTo>
                    <a:pt x="12" y="506"/>
                  </a:lnTo>
                  <a:lnTo>
                    <a:pt x="74" y="426"/>
                  </a:lnTo>
                  <a:lnTo>
                    <a:pt x="137" y="347"/>
                  </a:lnTo>
                  <a:lnTo>
                    <a:pt x="202" y="270"/>
                  </a:lnTo>
                  <a:lnTo>
                    <a:pt x="270" y="194"/>
                  </a:lnTo>
                  <a:lnTo>
                    <a:pt x="341" y="122"/>
                  </a:lnTo>
                  <a:lnTo>
                    <a:pt x="357" y="106"/>
                  </a:lnTo>
                  <a:lnTo>
                    <a:pt x="376" y="88"/>
                  </a:lnTo>
                  <a:lnTo>
                    <a:pt x="395" y="70"/>
                  </a:lnTo>
                  <a:lnTo>
                    <a:pt x="414" y="51"/>
                  </a:lnTo>
                  <a:lnTo>
                    <a:pt x="435" y="35"/>
                  </a:lnTo>
                  <a:lnTo>
                    <a:pt x="458" y="20"/>
                  </a:lnTo>
                  <a:lnTo>
                    <a:pt x="480" y="9"/>
                  </a:lnTo>
                  <a:lnTo>
                    <a:pt x="504" y="2"/>
                  </a:lnTo>
                  <a:lnTo>
                    <a:pt x="528" y="0"/>
                  </a:lnTo>
                  <a:close/>
                </a:path>
              </a:pathLst>
            </a:custGeom>
            <a:grpFill/>
            <a:ln w="0">
              <a:noFill/>
              <a:prstDash val="solid"/>
              <a:round/>
            </a:ln>
          </p:spPr>
          <p:txBody>
            <a:bodyPr vert="horz" wrap="square" lIns="91416" tIns="45708" rIns="91416" bIns="45708" numCol="1" anchor="t" anchorCtr="0" compatLnSpc="1"/>
            <a:lstStyle/>
            <a:p>
              <a:endParaRPr lang="en-US" sz="1800">
                <a:cs typeface="+mn-ea"/>
                <a:sym typeface="+mn-lt"/>
              </a:endParaRPr>
            </a:p>
          </p:txBody>
        </p:sp>
      </p:grpSp>
      <p:sp>
        <p:nvSpPr>
          <p:cNvPr id="28" name="矩形 27"/>
          <p:cNvSpPr/>
          <p:nvPr/>
        </p:nvSpPr>
        <p:spPr>
          <a:xfrm flipV="1">
            <a:off x="3525592" y="3835046"/>
            <a:ext cx="2299761" cy="1114105"/>
          </a:xfrm>
          <a:prstGeom prst="rect">
            <a:avLst/>
          </a:prstGeom>
          <a:gradFill>
            <a:gsLst>
              <a:gs pos="0">
                <a:srgbClr val="4F7EFF"/>
              </a:gs>
              <a:gs pos="100000">
                <a:srgbClr val="1C45C1"/>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cs typeface="+mn-ea"/>
              <a:sym typeface="+mn-lt"/>
            </a:endParaRPr>
          </a:p>
        </p:txBody>
      </p:sp>
      <p:sp>
        <p:nvSpPr>
          <p:cNvPr id="29" name="Freeform 1171"/>
          <p:cNvSpPr/>
          <p:nvPr/>
        </p:nvSpPr>
        <p:spPr bwMode="auto">
          <a:xfrm>
            <a:off x="4354630" y="4179300"/>
            <a:ext cx="641685" cy="481209"/>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US" sz="1800">
              <a:cs typeface="+mn-ea"/>
              <a:sym typeface="+mn-lt"/>
            </a:endParaRPr>
          </a:p>
        </p:txBody>
      </p:sp>
      <p:sp>
        <p:nvSpPr>
          <p:cNvPr id="30" name="1"/>
          <p:cNvSpPr txBox="1">
            <a:spLocks noChangeArrowheads="1"/>
          </p:cNvSpPr>
          <p:nvPr/>
        </p:nvSpPr>
        <p:spPr bwMode="auto">
          <a:xfrm>
            <a:off x="1180501" y="2040816"/>
            <a:ext cx="897047"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spcBef>
                <a:spcPct val="20000"/>
              </a:spcBef>
            </a:pPr>
            <a:r>
              <a:rPr lang="zh-CN" altLang="en-US" sz="1600" b="1" dirty="0">
                <a:solidFill>
                  <a:srgbClr val="404040"/>
                </a:solidFill>
                <a:latin typeface="+mn-lt"/>
                <a:ea typeface="+mn-ea"/>
                <a:cs typeface="+mn-ea"/>
                <a:sym typeface="+mn-lt"/>
              </a:rPr>
              <a:t>项目前期</a:t>
            </a:r>
            <a:endParaRPr lang="zh-CN" altLang="en-US" sz="1600" b="1" dirty="0">
              <a:solidFill>
                <a:srgbClr val="404040"/>
              </a:solidFill>
              <a:latin typeface="+mn-lt"/>
              <a:ea typeface="+mn-ea"/>
              <a:cs typeface="+mn-ea"/>
              <a:sym typeface="+mn-lt"/>
            </a:endParaRPr>
          </a:p>
        </p:txBody>
      </p:sp>
      <p:sp>
        <p:nvSpPr>
          <p:cNvPr id="31" name="1"/>
          <p:cNvSpPr txBox="1">
            <a:spLocks noChangeArrowheads="1"/>
          </p:cNvSpPr>
          <p:nvPr/>
        </p:nvSpPr>
        <p:spPr bwMode="auto">
          <a:xfrm>
            <a:off x="1059815" y="2367915"/>
            <a:ext cx="4679950"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1200" b="1" dirty="0">
                <a:solidFill>
                  <a:schemeClr val="tx1">
                    <a:lumMod val="75000"/>
                    <a:lumOff val="25000"/>
                  </a:schemeClr>
                </a:solidFill>
                <a:latin typeface="+mn-lt"/>
                <a:ea typeface="+mn-ea"/>
                <a:cs typeface="+mn-ea"/>
                <a:sym typeface="+mn-lt"/>
              </a:rPr>
              <a:t>服务：</a:t>
            </a:r>
            <a:r>
              <a:rPr lang="zh-CN" altLang="en-US" sz="1200" dirty="0">
                <a:solidFill>
                  <a:schemeClr val="tx1">
                    <a:lumMod val="75000"/>
                    <a:lumOff val="25000"/>
                  </a:schemeClr>
                </a:solidFill>
                <a:latin typeface="+mn-lt"/>
                <a:ea typeface="+mn-ea"/>
                <a:cs typeface="+mn-ea"/>
                <a:sym typeface="+mn-lt"/>
              </a:rPr>
              <a:t>专业投融资</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中介服务</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dirty="0">
                <a:solidFill>
                  <a:schemeClr val="tx1">
                    <a:lumMod val="75000"/>
                    <a:lumOff val="25000"/>
                  </a:schemeClr>
                </a:solidFill>
                <a:latin typeface="+mn-lt"/>
                <a:ea typeface="+mn-ea"/>
                <a:cs typeface="+mn-ea"/>
                <a:sym typeface="+mn-lt"/>
              </a:rPr>
              <a:t>在企业、银行、融资租赁机构之间搭建专业桥梁，建立有效沟通。</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b="1" dirty="0">
                <a:solidFill>
                  <a:schemeClr val="tx1">
                    <a:lumMod val="75000"/>
                    <a:lumOff val="25000"/>
                  </a:schemeClr>
                </a:solidFill>
                <a:latin typeface="+mn-lt"/>
                <a:ea typeface="+mn-ea"/>
                <a:cs typeface="+mn-ea"/>
                <a:sym typeface="+mn-lt"/>
              </a:rPr>
              <a:t>优势</a:t>
            </a:r>
            <a:r>
              <a:rPr lang="zh-CN" altLang="en-US" sz="1200" dirty="0">
                <a:solidFill>
                  <a:schemeClr val="tx1">
                    <a:lumMod val="75000"/>
                    <a:lumOff val="25000"/>
                  </a:schemeClr>
                </a:solidFill>
                <a:latin typeface="+mn-lt"/>
                <a:ea typeface="+mn-ea"/>
                <a:cs typeface="+mn-ea"/>
                <a:sym typeface="+mn-lt"/>
              </a:rPr>
              <a:t>：具备光伏项目高效融资模式，提供优质投融资和专业中介服务</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b="1" dirty="0">
                <a:solidFill>
                  <a:schemeClr val="tx1">
                    <a:lumMod val="75000"/>
                    <a:lumOff val="25000"/>
                  </a:schemeClr>
                </a:solidFill>
                <a:latin typeface="+mn-lt"/>
                <a:ea typeface="+mn-ea"/>
                <a:cs typeface="+mn-ea"/>
                <a:sym typeface="+mn-lt"/>
              </a:rPr>
              <a:t>盈利方式：</a:t>
            </a:r>
            <a:r>
              <a:rPr lang="zh-CN" altLang="en-US" sz="1200" dirty="0">
                <a:solidFill>
                  <a:schemeClr val="tx1">
                    <a:lumMod val="75000"/>
                    <a:lumOff val="25000"/>
                  </a:schemeClr>
                </a:solidFill>
                <a:latin typeface="+mn-lt"/>
                <a:ea typeface="+mn-ea"/>
                <a:cs typeface="+mn-ea"/>
                <a:sym typeface="+mn-lt"/>
              </a:rPr>
              <a:t>服务费，锁定施工及运维</a:t>
            </a:r>
            <a:endParaRPr lang="zh-CN" altLang="en-US" sz="1200" dirty="0">
              <a:solidFill>
                <a:schemeClr val="tx1">
                  <a:lumMod val="75000"/>
                  <a:lumOff val="25000"/>
                </a:schemeClr>
              </a:solidFill>
              <a:latin typeface="+mn-lt"/>
              <a:ea typeface="+mn-ea"/>
              <a:cs typeface="+mn-ea"/>
              <a:sym typeface="+mn-lt"/>
            </a:endParaRPr>
          </a:p>
        </p:txBody>
      </p:sp>
      <p:sp>
        <p:nvSpPr>
          <p:cNvPr id="32" name="1"/>
          <p:cNvSpPr txBox="1">
            <a:spLocks noChangeArrowheads="1"/>
          </p:cNvSpPr>
          <p:nvPr/>
        </p:nvSpPr>
        <p:spPr bwMode="auto">
          <a:xfrm>
            <a:off x="3816985" y="5122545"/>
            <a:ext cx="1289685"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spcBef>
                <a:spcPct val="20000"/>
              </a:spcBef>
            </a:pPr>
            <a:r>
              <a:rPr lang="zh-CN" altLang="en-US" sz="1600" b="1" dirty="0">
                <a:solidFill>
                  <a:srgbClr val="404040"/>
                </a:solidFill>
                <a:latin typeface="+mn-lt"/>
                <a:ea typeface="+mn-ea"/>
                <a:cs typeface="+mn-ea"/>
                <a:sym typeface="+mn-lt"/>
              </a:rPr>
              <a:t>项目建设期</a:t>
            </a:r>
            <a:endParaRPr lang="zh-CN" altLang="en-US" sz="1600" b="1" dirty="0">
              <a:solidFill>
                <a:srgbClr val="404040"/>
              </a:solidFill>
              <a:latin typeface="+mn-lt"/>
              <a:ea typeface="+mn-ea"/>
              <a:cs typeface="+mn-ea"/>
              <a:sym typeface="+mn-lt"/>
            </a:endParaRPr>
          </a:p>
        </p:txBody>
      </p:sp>
      <p:sp>
        <p:nvSpPr>
          <p:cNvPr id="33" name="1"/>
          <p:cNvSpPr txBox="1">
            <a:spLocks noChangeArrowheads="1"/>
          </p:cNvSpPr>
          <p:nvPr/>
        </p:nvSpPr>
        <p:spPr bwMode="auto">
          <a:xfrm>
            <a:off x="3819525" y="5417820"/>
            <a:ext cx="4434205"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1200" b="1" dirty="0">
                <a:solidFill>
                  <a:schemeClr val="tx1">
                    <a:lumMod val="75000"/>
                    <a:lumOff val="25000"/>
                  </a:schemeClr>
                </a:solidFill>
                <a:latin typeface="+mn-lt"/>
                <a:ea typeface="+mn-ea"/>
                <a:cs typeface="+mn-ea"/>
                <a:sym typeface="+mn-lt"/>
              </a:rPr>
              <a:t>服务：</a:t>
            </a:r>
            <a:r>
              <a:rPr lang="zh-CN" altLang="en-US" sz="1200" dirty="0">
                <a:solidFill>
                  <a:schemeClr val="tx1">
                    <a:lumMod val="75000"/>
                    <a:lumOff val="25000"/>
                  </a:schemeClr>
                </a:solidFill>
                <a:latin typeface="+mn-lt"/>
                <a:ea typeface="+mn-ea"/>
                <a:cs typeface="+mn-ea"/>
                <a:sym typeface="+mn-lt"/>
              </a:rPr>
              <a:t>工程建设、供应链金融</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b="1" dirty="0">
                <a:solidFill>
                  <a:schemeClr val="tx1">
                    <a:lumMod val="75000"/>
                    <a:lumOff val="25000"/>
                  </a:schemeClr>
                </a:solidFill>
                <a:latin typeface="+mn-lt"/>
                <a:ea typeface="+mn-ea"/>
                <a:cs typeface="+mn-ea"/>
                <a:sym typeface="+mn-lt"/>
              </a:rPr>
              <a:t>优势</a:t>
            </a:r>
            <a:r>
              <a:rPr lang="zh-CN" altLang="en-US" sz="1200" dirty="0">
                <a:solidFill>
                  <a:schemeClr val="tx1">
                    <a:lumMod val="75000"/>
                    <a:lumOff val="25000"/>
                  </a:schemeClr>
                </a:solidFill>
                <a:latin typeface="+mn-lt"/>
                <a:ea typeface="+mn-ea"/>
                <a:cs typeface="+mn-ea"/>
                <a:sym typeface="+mn-lt"/>
              </a:rPr>
              <a:t>：高水平工程设计能力为客户降本增效，管理业务一揽子承包缩短工期，降低项目建设成本压力，供应链</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采购佣金</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b="1" dirty="0">
                <a:solidFill>
                  <a:schemeClr val="tx1">
                    <a:lumMod val="75000"/>
                    <a:lumOff val="25000"/>
                  </a:schemeClr>
                </a:solidFill>
                <a:latin typeface="+mn-lt"/>
                <a:ea typeface="+mn-ea"/>
                <a:cs typeface="+mn-ea"/>
                <a:sym typeface="+mn-lt"/>
              </a:rPr>
              <a:t>盈利方式：</a:t>
            </a:r>
            <a:r>
              <a:rPr lang="zh-CN" altLang="en-US" sz="1200" dirty="0">
                <a:solidFill>
                  <a:schemeClr val="tx1">
                    <a:lumMod val="75000"/>
                    <a:lumOff val="25000"/>
                  </a:schemeClr>
                </a:solidFill>
                <a:latin typeface="+mn-lt"/>
                <a:ea typeface="+mn-ea"/>
                <a:cs typeface="+mn-ea"/>
                <a:sym typeface="+mn-lt"/>
              </a:rPr>
              <a:t>工程建设费用，锁定运维</a:t>
            </a:r>
            <a:endParaRPr lang="zh-CN" altLang="en-US" sz="1200" dirty="0">
              <a:solidFill>
                <a:schemeClr val="tx1">
                  <a:lumMod val="75000"/>
                  <a:lumOff val="25000"/>
                </a:schemeClr>
              </a:solidFill>
              <a:latin typeface="+mn-lt"/>
              <a:ea typeface="+mn-ea"/>
              <a:cs typeface="+mn-ea"/>
              <a:sym typeface="+mn-lt"/>
            </a:endParaRPr>
          </a:p>
        </p:txBody>
      </p:sp>
      <p:sp>
        <p:nvSpPr>
          <p:cNvPr id="34" name="1"/>
          <p:cNvSpPr txBox="1">
            <a:spLocks noChangeArrowheads="1"/>
          </p:cNvSpPr>
          <p:nvPr/>
        </p:nvSpPr>
        <p:spPr bwMode="auto">
          <a:xfrm>
            <a:off x="6351270" y="2082165"/>
            <a:ext cx="1492885"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spcBef>
                <a:spcPct val="20000"/>
              </a:spcBef>
            </a:pPr>
            <a:r>
              <a:rPr lang="zh-CN" altLang="en-US" sz="1600" b="1" dirty="0">
                <a:solidFill>
                  <a:srgbClr val="404040"/>
                </a:solidFill>
                <a:latin typeface="+mn-lt"/>
                <a:ea typeface="+mn-ea"/>
                <a:cs typeface="+mn-ea"/>
                <a:sym typeface="+mn-lt"/>
              </a:rPr>
              <a:t>项目运行期</a:t>
            </a:r>
            <a:endParaRPr lang="zh-CN" altLang="en-US" sz="1600" b="1" dirty="0">
              <a:solidFill>
                <a:srgbClr val="404040"/>
              </a:solidFill>
              <a:latin typeface="+mn-lt"/>
              <a:ea typeface="+mn-ea"/>
              <a:cs typeface="+mn-ea"/>
              <a:sym typeface="+mn-lt"/>
            </a:endParaRPr>
          </a:p>
        </p:txBody>
      </p:sp>
      <p:sp>
        <p:nvSpPr>
          <p:cNvPr id="35" name="1"/>
          <p:cNvSpPr txBox="1">
            <a:spLocks noChangeArrowheads="1"/>
          </p:cNvSpPr>
          <p:nvPr/>
        </p:nvSpPr>
        <p:spPr bwMode="auto">
          <a:xfrm>
            <a:off x="6353810" y="2377440"/>
            <a:ext cx="4490085"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1200" b="1" dirty="0">
                <a:solidFill>
                  <a:schemeClr val="tx1">
                    <a:lumMod val="75000"/>
                    <a:lumOff val="25000"/>
                  </a:schemeClr>
                </a:solidFill>
                <a:latin typeface="+mn-lt"/>
                <a:ea typeface="+mn-ea"/>
                <a:cs typeface="+mn-ea"/>
                <a:sym typeface="+mn-lt"/>
              </a:rPr>
              <a:t>服务</a:t>
            </a:r>
            <a:r>
              <a:rPr lang="zh-CN" altLang="en-US" sz="1200" dirty="0">
                <a:solidFill>
                  <a:schemeClr val="tx1">
                    <a:lumMod val="75000"/>
                    <a:lumOff val="25000"/>
                  </a:schemeClr>
                </a:solidFill>
                <a:latin typeface="+mn-lt"/>
                <a:ea typeface="+mn-ea"/>
                <a:cs typeface="+mn-ea"/>
                <a:sym typeface="+mn-lt"/>
              </a:rPr>
              <a:t>：增效技改，日常维护</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b="1" dirty="0">
                <a:solidFill>
                  <a:schemeClr val="tx1">
                    <a:lumMod val="75000"/>
                    <a:lumOff val="25000"/>
                  </a:schemeClr>
                </a:solidFill>
                <a:latin typeface="+mn-lt"/>
                <a:ea typeface="+mn-ea"/>
                <a:cs typeface="+mn-ea"/>
                <a:sym typeface="+mn-lt"/>
              </a:rPr>
              <a:t>优势</a:t>
            </a:r>
            <a:r>
              <a:rPr lang="zh-CN" altLang="en-US" sz="1200" dirty="0">
                <a:solidFill>
                  <a:schemeClr val="tx1">
                    <a:lumMod val="75000"/>
                    <a:lumOff val="25000"/>
                  </a:schemeClr>
                </a:solidFill>
                <a:latin typeface="+mn-lt"/>
                <a:ea typeface="+mn-ea"/>
                <a:cs typeface="+mn-ea"/>
                <a:sym typeface="+mn-lt"/>
              </a:rPr>
              <a:t>：改造成新型智能光伏电站，使光伏电站发电量大幅提升，运营成本显著降低</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b="1" dirty="0">
                <a:solidFill>
                  <a:schemeClr val="tx1">
                    <a:lumMod val="75000"/>
                    <a:lumOff val="25000"/>
                  </a:schemeClr>
                </a:solidFill>
                <a:latin typeface="+mn-lt"/>
                <a:ea typeface="+mn-ea"/>
                <a:cs typeface="+mn-ea"/>
                <a:sym typeface="+mn-lt"/>
              </a:rPr>
              <a:t>盈利方式</a:t>
            </a:r>
            <a:r>
              <a:rPr lang="zh-CN" altLang="en-US" sz="1200" dirty="0">
                <a:solidFill>
                  <a:schemeClr val="tx1">
                    <a:lumMod val="75000"/>
                    <a:lumOff val="25000"/>
                  </a:schemeClr>
                </a:solidFill>
                <a:latin typeface="+mn-lt"/>
                <a:ea typeface="+mn-ea"/>
                <a:cs typeface="+mn-ea"/>
                <a:sym typeface="+mn-lt"/>
              </a:rPr>
              <a:t>：运维费用，改造费用</a:t>
            </a:r>
            <a:endParaRPr lang="zh-CN" altLang="en-US" sz="1200" dirty="0">
              <a:solidFill>
                <a:schemeClr val="tx1">
                  <a:lumMod val="75000"/>
                  <a:lumOff val="25000"/>
                </a:schemeClr>
              </a:solidFill>
              <a:latin typeface="+mn-lt"/>
              <a:ea typeface="+mn-ea"/>
              <a:cs typeface="+mn-ea"/>
              <a:sym typeface="+mn-lt"/>
            </a:endParaRPr>
          </a:p>
        </p:txBody>
      </p:sp>
      <p:sp>
        <p:nvSpPr>
          <p:cNvPr id="36" name="1"/>
          <p:cNvSpPr txBox="1">
            <a:spLocks noChangeArrowheads="1"/>
          </p:cNvSpPr>
          <p:nvPr/>
        </p:nvSpPr>
        <p:spPr bwMode="auto">
          <a:xfrm>
            <a:off x="9097010" y="5249545"/>
            <a:ext cx="1768475"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spcBef>
                <a:spcPct val="20000"/>
              </a:spcBef>
            </a:pPr>
            <a:r>
              <a:rPr lang="zh-CN" altLang="en-US" sz="1600" b="1" dirty="0">
                <a:solidFill>
                  <a:srgbClr val="404040"/>
                </a:solidFill>
                <a:latin typeface="+mn-lt"/>
                <a:ea typeface="+mn-ea"/>
                <a:cs typeface="+mn-ea"/>
                <a:sym typeface="+mn-lt"/>
              </a:rPr>
              <a:t>项目后服务市场</a:t>
            </a:r>
            <a:endParaRPr lang="zh-CN" altLang="en-US" sz="1600" b="1" dirty="0">
              <a:solidFill>
                <a:srgbClr val="404040"/>
              </a:solidFill>
              <a:latin typeface="+mn-lt"/>
              <a:ea typeface="+mn-ea"/>
              <a:cs typeface="+mn-ea"/>
              <a:sym typeface="+mn-lt"/>
            </a:endParaRPr>
          </a:p>
        </p:txBody>
      </p:sp>
      <p:sp>
        <p:nvSpPr>
          <p:cNvPr id="37" name="1"/>
          <p:cNvSpPr txBox="1">
            <a:spLocks noChangeArrowheads="1"/>
          </p:cNvSpPr>
          <p:nvPr/>
        </p:nvSpPr>
        <p:spPr bwMode="auto">
          <a:xfrm>
            <a:off x="9100185" y="5544820"/>
            <a:ext cx="2833370"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1200" b="1" dirty="0">
                <a:solidFill>
                  <a:schemeClr val="tx1">
                    <a:lumMod val="75000"/>
                    <a:lumOff val="25000"/>
                  </a:schemeClr>
                </a:solidFill>
                <a:latin typeface="+mn-lt"/>
                <a:ea typeface="+mn-ea"/>
                <a:cs typeface="+mn-ea"/>
                <a:sym typeface="+mn-lt"/>
              </a:rPr>
              <a:t>服务</a:t>
            </a:r>
            <a:r>
              <a:rPr lang="zh-CN" altLang="en-US" sz="1200" dirty="0">
                <a:solidFill>
                  <a:schemeClr val="tx1">
                    <a:lumMod val="75000"/>
                    <a:lumOff val="25000"/>
                  </a:schemeClr>
                </a:solidFill>
                <a:latin typeface="+mn-lt"/>
                <a:ea typeface="+mn-ea"/>
                <a:cs typeface="+mn-ea"/>
                <a:sym typeface="+mn-lt"/>
              </a:rPr>
              <a:t>：光伏胶膜、光伏回收</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b="1" dirty="0">
                <a:solidFill>
                  <a:schemeClr val="tx1">
                    <a:lumMod val="75000"/>
                    <a:lumOff val="25000"/>
                  </a:schemeClr>
                </a:solidFill>
                <a:latin typeface="+mn-lt"/>
                <a:ea typeface="+mn-ea"/>
                <a:cs typeface="+mn-ea"/>
                <a:sym typeface="+mn-lt"/>
              </a:rPr>
              <a:t>优势</a:t>
            </a:r>
            <a:r>
              <a:rPr lang="zh-CN" altLang="en-US" sz="1200" dirty="0">
                <a:solidFill>
                  <a:schemeClr val="tx1">
                    <a:lumMod val="75000"/>
                    <a:lumOff val="25000"/>
                  </a:schemeClr>
                </a:solidFill>
                <a:latin typeface="+mn-lt"/>
                <a:ea typeface="+mn-ea"/>
                <a:cs typeface="+mn-ea"/>
                <a:sym typeface="+mn-lt"/>
              </a:rPr>
              <a:t>：具有更强的盈利能力和综合营运能力</a:t>
            </a:r>
            <a:endParaRPr lang="zh-CN" altLang="en-US" sz="1200" dirty="0">
              <a:solidFill>
                <a:schemeClr val="tx1">
                  <a:lumMod val="75000"/>
                  <a:lumOff val="25000"/>
                </a:schemeClr>
              </a:solidFill>
              <a:latin typeface="+mn-lt"/>
              <a:ea typeface="+mn-ea"/>
              <a:cs typeface="+mn-ea"/>
              <a:sym typeface="+mn-lt"/>
            </a:endParaRPr>
          </a:p>
          <a:p>
            <a:pPr>
              <a:lnSpc>
                <a:spcPct val="150000"/>
              </a:lnSpc>
            </a:pPr>
            <a:r>
              <a:rPr lang="zh-CN" altLang="en-US" sz="1200" b="1" dirty="0">
                <a:solidFill>
                  <a:schemeClr val="tx1">
                    <a:lumMod val="75000"/>
                    <a:lumOff val="25000"/>
                  </a:schemeClr>
                </a:solidFill>
                <a:latin typeface="+mn-lt"/>
                <a:ea typeface="+mn-ea"/>
                <a:cs typeface="+mn-ea"/>
                <a:sym typeface="+mn-lt"/>
              </a:rPr>
              <a:t>盈利方式</a:t>
            </a:r>
            <a:r>
              <a:rPr lang="zh-CN" altLang="en-US" sz="1200" dirty="0">
                <a:solidFill>
                  <a:schemeClr val="tx1">
                    <a:lumMod val="75000"/>
                    <a:lumOff val="25000"/>
                  </a:schemeClr>
                </a:solidFill>
                <a:latin typeface="+mn-lt"/>
                <a:ea typeface="+mn-ea"/>
                <a:cs typeface="+mn-ea"/>
                <a:sym typeface="+mn-lt"/>
              </a:rPr>
              <a:t>：光伏胶膜及电站回收盈利</a:t>
            </a:r>
            <a:endParaRPr lang="zh-CN" altLang="en-US" sz="1200" dirty="0">
              <a:solidFill>
                <a:schemeClr val="tx1">
                  <a:lumMod val="75000"/>
                  <a:lumOff val="25000"/>
                </a:schemeClr>
              </a:solidFill>
              <a:latin typeface="+mn-lt"/>
              <a:ea typeface="+mn-ea"/>
              <a:cs typeface="+mn-ea"/>
              <a:sym typeface="+mn-lt"/>
            </a:endParaRPr>
          </a:p>
        </p:txBody>
      </p:sp>
      <p:sp>
        <p:nvSpPr>
          <p:cNvPr id="38" name="文本框 37"/>
          <p:cNvSpPr txBox="1"/>
          <p:nvPr/>
        </p:nvSpPr>
        <p:spPr>
          <a:xfrm>
            <a:off x="885825" y="1141095"/>
            <a:ext cx="10297795" cy="737235"/>
          </a:xfrm>
          <a:prstGeom prst="rect">
            <a:avLst/>
          </a:prstGeom>
          <a:noFill/>
        </p:spPr>
        <p:txBody>
          <a:bodyPr wrap="square" rtlCol="0" anchor="t">
            <a:spAutoFit/>
          </a:bodyPr>
          <a:p>
            <a:pPr>
              <a:lnSpc>
                <a:spcPct val="150000"/>
              </a:lnSpc>
            </a:pPr>
            <a:r>
              <a:rPr lang="zh-CN" altLang="en-US" sz="1400"/>
              <a:t>提供“平台-服务</a:t>
            </a:r>
            <a:r>
              <a:rPr lang="en-US" altLang="zh-CN" sz="1400"/>
              <a:t>-</a:t>
            </a:r>
            <a:r>
              <a:rPr lang="zh-CN" altLang="en-US" sz="1400"/>
              <a:t>技术”</a:t>
            </a:r>
            <a:r>
              <a:rPr lang="zh-CN" altLang="en-US" sz="1400" b="1"/>
              <a:t>全生命周期智慧化运营解决方案</a:t>
            </a:r>
            <a:r>
              <a:rPr lang="zh-CN" altLang="en-US" sz="1400"/>
              <a:t>，实现数字管维、高效发电、安全可靠，有效提升光伏系统效率，帮助客户提升发电效率，有效降低发电成本，保障客户投资价值最大化。</a:t>
            </a:r>
            <a:endParaRPr lang="zh-CN" altLang="en-US" sz="1400"/>
          </a:p>
        </p:txBody>
      </p:sp>
      <p:sp>
        <p:nvSpPr>
          <p:cNvPr id="39" name="灯片编号占位符 38"/>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0151710010802"/>
          <p:cNvPicPr>
            <a:picLocks noChangeAspect="1"/>
          </p:cNvPicPr>
          <p:nvPr/>
        </p:nvPicPr>
        <p:blipFill>
          <a:blip r:embed="rId1"/>
          <a:srcRect b="12175"/>
          <a:stretch>
            <a:fillRect/>
          </a:stretch>
        </p:blipFill>
        <p:spPr>
          <a:xfrm>
            <a:off x="907415" y="1599565"/>
            <a:ext cx="5082540" cy="4919345"/>
          </a:xfrm>
          <a:prstGeom prst="rect">
            <a:avLst/>
          </a:prstGeom>
        </p:spPr>
      </p:pic>
      <p:sp>
        <p:nvSpPr>
          <p:cNvPr id="3" name="文本框 2"/>
          <p:cNvSpPr txBox="1"/>
          <p:nvPr/>
        </p:nvSpPr>
        <p:spPr>
          <a:xfrm>
            <a:off x="669925" y="448310"/>
            <a:ext cx="3892550" cy="521970"/>
          </a:xfrm>
          <a:prstGeom prst="rect">
            <a:avLst/>
          </a:prstGeom>
          <a:noFill/>
        </p:spPr>
        <p:txBody>
          <a:bodyPr wrap="square" rtlCol="0">
            <a:spAutoFit/>
          </a:bodyPr>
          <a:lstStyle/>
          <a:p>
            <a:r>
              <a:rPr lang="zh-CN" altLang="en-US" sz="2800" b="1">
                <a:solidFill>
                  <a:schemeClr val="accent1"/>
                </a:solidFill>
                <a:effectLst>
                  <a:outerShdw blurRad="38100" dist="25400" dir="5400000" algn="ctr" rotWithShape="0">
                    <a:srgbClr val="6E747A">
                      <a:alpha val="43000"/>
                    </a:srgbClr>
                  </a:outerShdw>
                </a:effectLst>
              </a:rPr>
              <a:t>远景规划：光伏回收</a:t>
            </a:r>
            <a:endParaRPr lang="zh-CN" altLang="en-US" sz="28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782955" y="1176020"/>
            <a:ext cx="2468880" cy="423545"/>
          </a:xfrm>
          <a:prstGeom prst="rect">
            <a:avLst/>
          </a:prstGeom>
          <a:noFill/>
        </p:spPr>
        <p:txBody>
          <a:bodyPr wrap="non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b="1" noProof="0" dirty="0">
                <a:ln>
                  <a:noFill/>
                </a:ln>
                <a:solidFill>
                  <a:srgbClr val="0D0D0D"/>
                </a:solidFill>
                <a:effectLst/>
                <a:uLnTx/>
                <a:uFillTx/>
                <a:latin typeface="微软雅黑" panose="020B0503020204020204" charset="-122"/>
                <a:ea typeface="微软雅黑" panose="020B0503020204020204" charset="-122"/>
                <a:sym typeface="Cambria" panose="02040503050406030204" pitchFamily="18" charset="0"/>
              </a:rPr>
              <a:t>建立光伏电站回收平台</a:t>
            </a:r>
            <a:endParaRPr lang="zh-CN" altLang="en-US"/>
          </a:p>
        </p:txBody>
      </p:sp>
      <p:sp>
        <p:nvSpPr>
          <p:cNvPr id="5" name="文本框 4"/>
          <p:cNvSpPr txBox="1"/>
          <p:nvPr/>
        </p:nvSpPr>
        <p:spPr>
          <a:xfrm>
            <a:off x="6567170" y="1599565"/>
            <a:ext cx="4331970" cy="2030095"/>
          </a:xfrm>
          <a:prstGeom prst="rect">
            <a:avLst/>
          </a:prstGeom>
          <a:noFill/>
        </p:spPr>
        <p:txBody>
          <a:bodyPr wrap="square" rtlCol="0" anchor="t">
            <a:spAutoFit/>
          </a:bodyPr>
          <a:lstStyle/>
          <a:p>
            <a:pPr indent="457200" fontAlgn="auto">
              <a:lnSpc>
                <a:spcPct val="150000"/>
              </a:lnSpc>
            </a:pPr>
            <a:r>
              <a:rPr lang="zh-CN" altLang="en-US" sz="1400"/>
              <a:t>世界光伏组件报废量到2050年将达到7800万吨;以价值计，到2030年，可从光伏组件回收技术中获取原材料累计可达4.5亿美元(按2016年价格)，到2050年，可回收物累计将超过150亿美元，这相当于目前生产6000万块新组件所需原材料的价值。建立光伏回收平台，充分利用光伏电站价值。</a:t>
            </a:r>
            <a:endParaRPr lang="zh-CN" altLang="en-US" sz="1400"/>
          </a:p>
        </p:txBody>
      </p:sp>
      <p:pic>
        <p:nvPicPr>
          <p:cNvPr id="6" name="图片 5" descr="1-1PS020244D41"/>
          <p:cNvPicPr>
            <a:picLocks noChangeAspect="1"/>
          </p:cNvPicPr>
          <p:nvPr/>
        </p:nvPicPr>
        <p:blipFill>
          <a:blip r:embed="rId2"/>
          <a:stretch>
            <a:fillRect/>
          </a:stretch>
        </p:blipFill>
        <p:spPr>
          <a:xfrm>
            <a:off x="6567170" y="3764915"/>
            <a:ext cx="4192905" cy="2508885"/>
          </a:xfrm>
          <a:prstGeom prst="rect">
            <a:avLst/>
          </a:prstGeom>
        </p:spPr>
      </p:pic>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9925" y="448310"/>
            <a:ext cx="5426075" cy="521970"/>
          </a:xfrm>
          <a:prstGeom prst="rect">
            <a:avLst/>
          </a:prstGeom>
          <a:noFill/>
        </p:spPr>
        <p:txBody>
          <a:bodyPr wrap="square" rtlCol="0">
            <a:spAutoFit/>
          </a:bodyPr>
          <a:lstStyle/>
          <a:p>
            <a:r>
              <a:rPr lang="zh-CN" altLang="en-US" sz="2800" b="1">
                <a:solidFill>
                  <a:schemeClr val="accent1"/>
                </a:solidFill>
                <a:effectLst>
                  <a:outerShdw blurRad="38100" dist="25400" dir="5400000" algn="ctr" rotWithShape="0">
                    <a:srgbClr val="6E747A">
                      <a:alpha val="43000"/>
                    </a:srgbClr>
                  </a:outerShdw>
                </a:effectLst>
              </a:rPr>
              <a:t>远景规划：数字化平台</a:t>
            </a:r>
            <a:r>
              <a:rPr lang="en-US" altLang="zh-CN" sz="2800" b="1">
                <a:solidFill>
                  <a:schemeClr val="accent1"/>
                </a:solidFill>
                <a:effectLst>
                  <a:outerShdw blurRad="38100" dist="25400" dir="5400000" algn="ctr" rotWithShape="0">
                    <a:srgbClr val="6E747A">
                      <a:alpha val="43000"/>
                    </a:srgbClr>
                  </a:outerShdw>
                </a:effectLst>
              </a:rPr>
              <a:t>+</a:t>
            </a:r>
            <a:r>
              <a:rPr lang="zh-CN" altLang="en-US" sz="2800" b="1">
                <a:solidFill>
                  <a:schemeClr val="accent1"/>
                </a:solidFill>
                <a:effectLst>
                  <a:outerShdw blurRad="38100" dist="25400" dir="5400000" algn="ctr" rotWithShape="0">
                    <a:srgbClr val="6E747A">
                      <a:alpha val="43000"/>
                    </a:srgbClr>
                  </a:outerShdw>
                </a:effectLst>
              </a:rPr>
              <a:t>产业园</a:t>
            </a:r>
            <a:endParaRPr lang="zh-CN" altLang="en-US" sz="2800" b="1">
              <a:solidFill>
                <a:schemeClr val="accent1"/>
              </a:solidFill>
              <a:effectLst>
                <a:outerShdw blurRad="38100" dist="25400" dir="5400000" algn="ctr" rotWithShape="0">
                  <a:srgbClr val="6E747A">
                    <a:alpha val="43000"/>
                  </a:srgbClr>
                </a:outerShdw>
              </a:effectLst>
            </a:endParaRPr>
          </a:p>
        </p:txBody>
      </p:sp>
      <p:pic>
        <p:nvPicPr>
          <p:cNvPr id="7" name="图片 6" descr="672fab590795f0a9f510a11ddb26406"/>
          <p:cNvPicPr>
            <a:picLocks noChangeAspect="1"/>
          </p:cNvPicPr>
          <p:nvPr/>
        </p:nvPicPr>
        <p:blipFill>
          <a:blip r:embed="rId1"/>
          <a:stretch>
            <a:fillRect/>
          </a:stretch>
        </p:blipFill>
        <p:spPr>
          <a:xfrm>
            <a:off x="832485" y="1238885"/>
            <a:ext cx="10096500" cy="5172075"/>
          </a:xfrm>
          <a:prstGeom prst="rect">
            <a:avLst/>
          </a:prstGeom>
        </p:spPr>
      </p:pic>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33594" y="1525295"/>
            <a:ext cx="10585175" cy="4268572"/>
            <a:chOff x="783202" y="1268760"/>
            <a:chExt cx="10585175" cy="4268572"/>
          </a:xfrm>
        </p:grpSpPr>
        <p:sp>
          <p:nvSpPr>
            <p:cNvPr id="5" name="koppt-任意多边形"/>
            <p:cNvSpPr/>
            <p:nvPr/>
          </p:nvSpPr>
          <p:spPr bwMode="auto">
            <a:xfrm>
              <a:off x="6133402" y="1486687"/>
              <a:ext cx="1675261" cy="1285752"/>
            </a:xfrm>
            <a:custGeom>
              <a:avLst/>
              <a:gdLst>
                <a:gd name="T0" fmla="*/ 539 w 789"/>
                <a:gd name="T1" fmla="*/ 606 h 606"/>
                <a:gd name="T2" fmla="*/ 789 w 789"/>
                <a:gd name="T3" fmla="*/ 458 h 606"/>
                <a:gd name="T4" fmla="*/ 0 w 789"/>
                <a:gd name="T5" fmla="*/ 0 h 606"/>
                <a:gd name="T6" fmla="*/ 0 w 789"/>
                <a:gd name="T7" fmla="*/ 294 h 606"/>
                <a:gd name="T8" fmla="*/ 539 w 789"/>
                <a:gd name="T9" fmla="*/ 606 h 606"/>
              </a:gdLst>
              <a:ahLst/>
              <a:cxnLst>
                <a:cxn ang="0">
                  <a:pos x="T0" y="T1"/>
                </a:cxn>
                <a:cxn ang="0">
                  <a:pos x="T2" y="T3"/>
                </a:cxn>
                <a:cxn ang="0">
                  <a:pos x="T4" y="T5"/>
                </a:cxn>
                <a:cxn ang="0">
                  <a:pos x="T6" y="T7"/>
                </a:cxn>
                <a:cxn ang="0">
                  <a:pos x="T8" y="T9"/>
                </a:cxn>
              </a:cxnLst>
              <a:rect l="0" t="0" r="r" b="b"/>
              <a:pathLst>
                <a:path w="789" h="606">
                  <a:moveTo>
                    <a:pt x="539" y="606"/>
                  </a:moveTo>
                  <a:cubicBezTo>
                    <a:pt x="789" y="458"/>
                    <a:pt x="789" y="458"/>
                    <a:pt x="789" y="458"/>
                  </a:cubicBezTo>
                  <a:cubicBezTo>
                    <a:pt x="630" y="186"/>
                    <a:pt x="336" y="3"/>
                    <a:pt x="0" y="0"/>
                  </a:cubicBezTo>
                  <a:cubicBezTo>
                    <a:pt x="0" y="294"/>
                    <a:pt x="0" y="294"/>
                    <a:pt x="0" y="294"/>
                  </a:cubicBezTo>
                  <a:cubicBezTo>
                    <a:pt x="229" y="296"/>
                    <a:pt x="430" y="421"/>
                    <a:pt x="539" y="606"/>
                  </a:cubicBezTo>
                  <a:close/>
                </a:path>
              </a:pathLst>
            </a:custGeom>
            <a:solidFill>
              <a:srgbClr val="0070C0"/>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koppt-任意多边形"/>
            <p:cNvSpPr/>
            <p:nvPr/>
          </p:nvSpPr>
          <p:spPr bwMode="auto">
            <a:xfrm>
              <a:off x="7295622" y="2486297"/>
              <a:ext cx="779015" cy="1922327"/>
            </a:xfrm>
            <a:custGeom>
              <a:avLst/>
              <a:gdLst>
                <a:gd name="T0" fmla="*/ 5 w 367"/>
                <a:gd name="T1" fmla="*/ 760 h 905"/>
                <a:gd name="T2" fmla="*/ 248 w 367"/>
                <a:gd name="T3" fmla="*/ 905 h 905"/>
                <a:gd name="T4" fmla="*/ 367 w 367"/>
                <a:gd name="T5" fmla="*/ 451 h 905"/>
                <a:gd name="T6" fmla="*/ 249 w 367"/>
                <a:gd name="T7" fmla="*/ 0 h 905"/>
                <a:gd name="T8" fmla="*/ 0 w 367"/>
                <a:gd name="T9" fmla="*/ 148 h 905"/>
                <a:gd name="T10" fmla="*/ 81 w 367"/>
                <a:gd name="T11" fmla="*/ 459 h 905"/>
                <a:gd name="T12" fmla="*/ 5 w 367"/>
                <a:gd name="T13" fmla="*/ 760 h 905"/>
              </a:gdLst>
              <a:ahLst/>
              <a:cxnLst>
                <a:cxn ang="0">
                  <a:pos x="T0" y="T1"/>
                </a:cxn>
                <a:cxn ang="0">
                  <a:pos x="T2" y="T3"/>
                </a:cxn>
                <a:cxn ang="0">
                  <a:pos x="T4" y="T5"/>
                </a:cxn>
                <a:cxn ang="0">
                  <a:pos x="T6" y="T7"/>
                </a:cxn>
                <a:cxn ang="0">
                  <a:pos x="T8" y="T9"/>
                </a:cxn>
                <a:cxn ang="0">
                  <a:pos x="T10" y="T11"/>
                </a:cxn>
                <a:cxn ang="0">
                  <a:pos x="T12" y="T13"/>
                </a:cxn>
              </a:cxnLst>
              <a:rect l="0" t="0" r="r" b="b"/>
              <a:pathLst>
                <a:path w="367" h="905">
                  <a:moveTo>
                    <a:pt x="5" y="760"/>
                  </a:moveTo>
                  <a:cubicBezTo>
                    <a:pt x="248" y="905"/>
                    <a:pt x="248" y="905"/>
                    <a:pt x="248" y="905"/>
                  </a:cubicBezTo>
                  <a:cubicBezTo>
                    <a:pt x="324" y="771"/>
                    <a:pt x="367" y="616"/>
                    <a:pt x="367" y="451"/>
                  </a:cubicBezTo>
                  <a:cubicBezTo>
                    <a:pt x="367" y="287"/>
                    <a:pt x="324" y="133"/>
                    <a:pt x="249" y="0"/>
                  </a:cubicBezTo>
                  <a:cubicBezTo>
                    <a:pt x="0" y="148"/>
                    <a:pt x="0" y="148"/>
                    <a:pt x="0" y="148"/>
                  </a:cubicBezTo>
                  <a:cubicBezTo>
                    <a:pt x="51" y="240"/>
                    <a:pt x="81" y="346"/>
                    <a:pt x="81" y="459"/>
                  </a:cubicBezTo>
                  <a:cubicBezTo>
                    <a:pt x="81" y="568"/>
                    <a:pt x="53" y="670"/>
                    <a:pt x="5" y="760"/>
                  </a:cubicBezTo>
                  <a:close/>
                </a:path>
              </a:pathLst>
            </a:custGeom>
            <a:solidFill>
              <a:srgbClr val="0070C0"/>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koppt-任意多边形"/>
            <p:cNvSpPr/>
            <p:nvPr/>
          </p:nvSpPr>
          <p:spPr bwMode="auto">
            <a:xfrm>
              <a:off x="6133403" y="4127523"/>
              <a:ext cx="1671479" cy="1274409"/>
            </a:xfrm>
            <a:custGeom>
              <a:avLst/>
              <a:gdLst>
                <a:gd name="T0" fmla="*/ 545 w 787"/>
                <a:gd name="T1" fmla="*/ 0 h 600"/>
                <a:gd name="T2" fmla="*/ 0 w 787"/>
                <a:gd name="T3" fmla="*/ 321 h 600"/>
                <a:gd name="T4" fmla="*/ 0 w 787"/>
                <a:gd name="T5" fmla="*/ 600 h 600"/>
                <a:gd name="T6" fmla="*/ 787 w 787"/>
                <a:gd name="T7" fmla="*/ 145 h 600"/>
                <a:gd name="T8" fmla="*/ 545 w 787"/>
                <a:gd name="T9" fmla="*/ 0 h 600"/>
              </a:gdLst>
              <a:ahLst/>
              <a:cxnLst>
                <a:cxn ang="0">
                  <a:pos x="T0" y="T1"/>
                </a:cxn>
                <a:cxn ang="0">
                  <a:pos x="T2" y="T3"/>
                </a:cxn>
                <a:cxn ang="0">
                  <a:pos x="T4" y="T5"/>
                </a:cxn>
                <a:cxn ang="0">
                  <a:pos x="T6" y="T7"/>
                </a:cxn>
                <a:cxn ang="0">
                  <a:pos x="T8" y="T9"/>
                </a:cxn>
              </a:cxnLst>
              <a:rect l="0" t="0" r="r" b="b"/>
              <a:pathLst>
                <a:path w="787" h="600">
                  <a:moveTo>
                    <a:pt x="545" y="0"/>
                  </a:moveTo>
                  <a:cubicBezTo>
                    <a:pt x="436" y="190"/>
                    <a:pt x="233" y="319"/>
                    <a:pt x="0" y="321"/>
                  </a:cubicBezTo>
                  <a:cubicBezTo>
                    <a:pt x="0" y="600"/>
                    <a:pt x="0" y="600"/>
                    <a:pt x="0" y="600"/>
                  </a:cubicBezTo>
                  <a:cubicBezTo>
                    <a:pt x="335" y="597"/>
                    <a:pt x="628" y="415"/>
                    <a:pt x="787" y="145"/>
                  </a:cubicBezTo>
                  <a:lnTo>
                    <a:pt x="545" y="0"/>
                  </a:lnTo>
                  <a:close/>
                </a:path>
              </a:pathLst>
            </a:custGeom>
            <a:solidFill>
              <a:srgbClr val="002060"/>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koppt-任意多边形"/>
            <p:cNvSpPr/>
            <p:nvPr/>
          </p:nvSpPr>
          <p:spPr bwMode="auto">
            <a:xfrm>
              <a:off x="4432931" y="4136346"/>
              <a:ext cx="1668957" cy="1265585"/>
            </a:xfrm>
            <a:custGeom>
              <a:avLst/>
              <a:gdLst>
                <a:gd name="T0" fmla="*/ 243 w 786"/>
                <a:gd name="T1" fmla="*/ 0 h 596"/>
                <a:gd name="T2" fmla="*/ 0 w 786"/>
                <a:gd name="T3" fmla="*/ 145 h 596"/>
                <a:gd name="T4" fmla="*/ 786 w 786"/>
                <a:gd name="T5" fmla="*/ 596 h 596"/>
                <a:gd name="T6" fmla="*/ 786 w 786"/>
                <a:gd name="T7" fmla="*/ 317 h 596"/>
                <a:gd name="T8" fmla="*/ 243 w 786"/>
                <a:gd name="T9" fmla="*/ 0 h 596"/>
              </a:gdLst>
              <a:ahLst/>
              <a:cxnLst>
                <a:cxn ang="0">
                  <a:pos x="T0" y="T1"/>
                </a:cxn>
                <a:cxn ang="0">
                  <a:pos x="T2" y="T3"/>
                </a:cxn>
                <a:cxn ang="0">
                  <a:pos x="T4" y="T5"/>
                </a:cxn>
                <a:cxn ang="0">
                  <a:pos x="T6" y="T7"/>
                </a:cxn>
                <a:cxn ang="0">
                  <a:pos x="T8" y="T9"/>
                </a:cxn>
              </a:cxnLst>
              <a:rect l="0" t="0" r="r" b="b"/>
              <a:pathLst>
                <a:path w="786" h="596">
                  <a:moveTo>
                    <a:pt x="243" y="0"/>
                  </a:moveTo>
                  <a:cubicBezTo>
                    <a:pt x="0" y="145"/>
                    <a:pt x="0" y="145"/>
                    <a:pt x="0" y="145"/>
                  </a:cubicBezTo>
                  <a:cubicBezTo>
                    <a:pt x="160" y="413"/>
                    <a:pt x="452" y="593"/>
                    <a:pt x="786" y="596"/>
                  </a:cubicBezTo>
                  <a:cubicBezTo>
                    <a:pt x="786" y="317"/>
                    <a:pt x="786" y="317"/>
                    <a:pt x="786" y="317"/>
                  </a:cubicBezTo>
                  <a:cubicBezTo>
                    <a:pt x="554" y="315"/>
                    <a:pt x="352" y="188"/>
                    <a:pt x="243" y="0"/>
                  </a:cubicBezTo>
                  <a:close/>
                </a:path>
              </a:pathLst>
            </a:custGeom>
            <a:solidFill>
              <a:srgbClr val="002060"/>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koppt-任意多边形"/>
            <p:cNvSpPr/>
            <p:nvPr/>
          </p:nvSpPr>
          <p:spPr bwMode="auto">
            <a:xfrm>
              <a:off x="6133402" y="2142169"/>
              <a:ext cx="1302141" cy="1941235"/>
            </a:xfrm>
            <a:custGeom>
              <a:avLst/>
              <a:gdLst>
                <a:gd name="T0" fmla="*/ 220 w 613"/>
                <a:gd name="T1" fmla="*/ 621 h 914"/>
                <a:gd name="T2" fmla="*/ 200 w 613"/>
                <a:gd name="T3" fmla="*/ 712 h 914"/>
                <a:gd name="T4" fmla="*/ 539 w 613"/>
                <a:gd name="T5" fmla="*/ 914 h 914"/>
                <a:gd name="T6" fmla="*/ 613 w 613"/>
                <a:gd name="T7" fmla="*/ 621 h 914"/>
                <a:gd name="T8" fmla="*/ 0 w 613"/>
                <a:gd name="T9" fmla="*/ 0 h 914"/>
                <a:gd name="T10" fmla="*/ 0 w 613"/>
                <a:gd name="T11" fmla="*/ 393 h 914"/>
                <a:gd name="T12" fmla="*/ 220 w 613"/>
                <a:gd name="T13" fmla="*/ 621 h 914"/>
              </a:gdLst>
              <a:ahLst/>
              <a:cxnLst>
                <a:cxn ang="0">
                  <a:pos x="T0" y="T1"/>
                </a:cxn>
                <a:cxn ang="0">
                  <a:pos x="T2" y="T3"/>
                </a:cxn>
                <a:cxn ang="0">
                  <a:pos x="T4" y="T5"/>
                </a:cxn>
                <a:cxn ang="0">
                  <a:pos x="T6" y="T7"/>
                </a:cxn>
                <a:cxn ang="0">
                  <a:pos x="T8" y="T9"/>
                </a:cxn>
                <a:cxn ang="0">
                  <a:pos x="T10" y="T11"/>
                </a:cxn>
                <a:cxn ang="0">
                  <a:pos x="T12" y="T13"/>
                </a:cxn>
              </a:cxnLst>
              <a:rect l="0" t="0" r="r" b="b"/>
              <a:pathLst>
                <a:path w="613" h="914">
                  <a:moveTo>
                    <a:pt x="220" y="621"/>
                  </a:moveTo>
                  <a:cubicBezTo>
                    <a:pt x="220" y="653"/>
                    <a:pt x="213" y="684"/>
                    <a:pt x="200" y="712"/>
                  </a:cubicBezTo>
                  <a:cubicBezTo>
                    <a:pt x="539" y="914"/>
                    <a:pt x="539" y="914"/>
                    <a:pt x="539" y="914"/>
                  </a:cubicBezTo>
                  <a:cubicBezTo>
                    <a:pt x="586" y="827"/>
                    <a:pt x="613" y="727"/>
                    <a:pt x="613" y="621"/>
                  </a:cubicBezTo>
                  <a:cubicBezTo>
                    <a:pt x="613" y="280"/>
                    <a:pt x="339" y="4"/>
                    <a:pt x="0" y="0"/>
                  </a:cubicBezTo>
                  <a:cubicBezTo>
                    <a:pt x="0" y="393"/>
                    <a:pt x="0" y="393"/>
                    <a:pt x="0" y="393"/>
                  </a:cubicBezTo>
                  <a:cubicBezTo>
                    <a:pt x="122" y="397"/>
                    <a:pt x="220" y="497"/>
                    <a:pt x="220" y="621"/>
                  </a:cubicBezTo>
                  <a:close/>
                </a:path>
              </a:pathLst>
            </a:custGeom>
            <a:solidFill>
              <a:srgbClr val="00B0F0"/>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koppt-任意多边形"/>
            <p:cNvSpPr/>
            <p:nvPr/>
          </p:nvSpPr>
          <p:spPr bwMode="auto">
            <a:xfrm>
              <a:off x="4798488" y="2142169"/>
              <a:ext cx="1303401" cy="1951319"/>
            </a:xfrm>
            <a:custGeom>
              <a:avLst/>
              <a:gdLst>
                <a:gd name="T0" fmla="*/ 0 w 614"/>
                <a:gd name="T1" fmla="*/ 621 h 919"/>
                <a:gd name="T2" fmla="*/ 76 w 614"/>
                <a:gd name="T3" fmla="*/ 919 h 919"/>
                <a:gd name="T4" fmla="*/ 415 w 614"/>
                <a:gd name="T5" fmla="*/ 717 h 919"/>
                <a:gd name="T6" fmla="*/ 393 w 614"/>
                <a:gd name="T7" fmla="*/ 621 h 919"/>
                <a:gd name="T8" fmla="*/ 614 w 614"/>
                <a:gd name="T9" fmla="*/ 393 h 919"/>
                <a:gd name="T10" fmla="*/ 614 w 614"/>
                <a:gd name="T11" fmla="*/ 0 h 919"/>
                <a:gd name="T12" fmla="*/ 0 w 614"/>
                <a:gd name="T13" fmla="*/ 621 h 919"/>
              </a:gdLst>
              <a:ahLst/>
              <a:cxnLst>
                <a:cxn ang="0">
                  <a:pos x="T0" y="T1"/>
                </a:cxn>
                <a:cxn ang="0">
                  <a:pos x="T2" y="T3"/>
                </a:cxn>
                <a:cxn ang="0">
                  <a:pos x="T4" y="T5"/>
                </a:cxn>
                <a:cxn ang="0">
                  <a:pos x="T6" y="T7"/>
                </a:cxn>
                <a:cxn ang="0">
                  <a:pos x="T8" y="T9"/>
                </a:cxn>
                <a:cxn ang="0">
                  <a:pos x="T10" y="T11"/>
                </a:cxn>
                <a:cxn ang="0">
                  <a:pos x="T12" y="T13"/>
                </a:cxn>
              </a:cxnLst>
              <a:rect l="0" t="0" r="r" b="b"/>
              <a:pathLst>
                <a:path w="614" h="919">
                  <a:moveTo>
                    <a:pt x="0" y="621"/>
                  </a:moveTo>
                  <a:cubicBezTo>
                    <a:pt x="0" y="729"/>
                    <a:pt x="28" y="830"/>
                    <a:pt x="76" y="919"/>
                  </a:cubicBezTo>
                  <a:cubicBezTo>
                    <a:pt x="415" y="717"/>
                    <a:pt x="415" y="717"/>
                    <a:pt x="415" y="717"/>
                  </a:cubicBezTo>
                  <a:cubicBezTo>
                    <a:pt x="401" y="688"/>
                    <a:pt x="393" y="655"/>
                    <a:pt x="393" y="621"/>
                  </a:cubicBezTo>
                  <a:cubicBezTo>
                    <a:pt x="393" y="497"/>
                    <a:pt x="491" y="397"/>
                    <a:pt x="614" y="393"/>
                  </a:cubicBezTo>
                  <a:cubicBezTo>
                    <a:pt x="614" y="0"/>
                    <a:pt x="614" y="0"/>
                    <a:pt x="614" y="0"/>
                  </a:cubicBezTo>
                  <a:cubicBezTo>
                    <a:pt x="274" y="4"/>
                    <a:pt x="0" y="280"/>
                    <a:pt x="0" y="621"/>
                  </a:cubicBezTo>
                  <a:close/>
                </a:path>
              </a:pathLst>
            </a:custGeom>
            <a:solidFill>
              <a:srgbClr val="00B0F0"/>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koppt-任意多边形"/>
            <p:cNvSpPr/>
            <p:nvPr/>
          </p:nvSpPr>
          <p:spPr bwMode="auto">
            <a:xfrm>
              <a:off x="4976224" y="3682393"/>
              <a:ext cx="2286624" cy="1096290"/>
            </a:xfrm>
            <a:custGeom>
              <a:avLst/>
              <a:gdLst>
                <a:gd name="T0" fmla="*/ 987 w 1438"/>
                <a:gd name="T1" fmla="*/ 0 h 688"/>
                <a:gd name="T2" fmla="*/ 717 w 1438"/>
                <a:gd name="T3" fmla="*/ 163 h 688"/>
                <a:gd name="T4" fmla="*/ 451 w 1438"/>
                <a:gd name="T5" fmla="*/ 6 h 688"/>
                <a:gd name="T6" fmla="*/ 0 w 1438"/>
                <a:gd name="T7" fmla="*/ 275 h 688"/>
                <a:gd name="T8" fmla="*/ 717 w 1438"/>
                <a:gd name="T9" fmla="*/ 688 h 688"/>
                <a:gd name="T10" fmla="*/ 1438 w 1438"/>
                <a:gd name="T11" fmla="*/ 269 h 688"/>
                <a:gd name="T12" fmla="*/ 987 w 1438"/>
                <a:gd name="T13" fmla="*/ 0 h 688"/>
              </a:gdLst>
              <a:ahLst/>
              <a:cxnLst>
                <a:cxn ang="0">
                  <a:pos x="T0" y="T1"/>
                </a:cxn>
                <a:cxn ang="0">
                  <a:pos x="T2" y="T3"/>
                </a:cxn>
                <a:cxn ang="0">
                  <a:pos x="T4" y="T5"/>
                </a:cxn>
                <a:cxn ang="0">
                  <a:pos x="T6" y="T7"/>
                </a:cxn>
                <a:cxn ang="0">
                  <a:pos x="T8" y="T9"/>
                </a:cxn>
                <a:cxn ang="0">
                  <a:pos x="T10" y="T11"/>
                </a:cxn>
                <a:cxn ang="0">
                  <a:pos x="T12" y="T13"/>
                </a:cxn>
              </a:cxnLst>
              <a:rect l="0" t="0" r="r" b="b"/>
              <a:pathLst>
                <a:path w="1438" h="688">
                  <a:moveTo>
                    <a:pt x="987" y="0"/>
                  </a:moveTo>
                  <a:cubicBezTo>
                    <a:pt x="936" y="97"/>
                    <a:pt x="834" y="163"/>
                    <a:pt x="717" y="163"/>
                  </a:cubicBezTo>
                  <a:cubicBezTo>
                    <a:pt x="603" y="163"/>
                    <a:pt x="503" y="99"/>
                    <a:pt x="451" y="6"/>
                  </a:cubicBezTo>
                  <a:cubicBezTo>
                    <a:pt x="0" y="275"/>
                    <a:pt x="0" y="275"/>
                    <a:pt x="0" y="275"/>
                  </a:cubicBezTo>
                  <a:cubicBezTo>
                    <a:pt x="143" y="522"/>
                    <a:pt x="411" y="688"/>
                    <a:pt x="717" y="688"/>
                  </a:cubicBezTo>
                  <a:cubicBezTo>
                    <a:pt x="1026" y="688"/>
                    <a:pt x="1295" y="519"/>
                    <a:pt x="1438" y="269"/>
                  </a:cubicBezTo>
                  <a:lnTo>
                    <a:pt x="987" y="0"/>
                  </a:lnTo>
                  <a:close/>
                </a:path>
              </a:pathLst>
            </a:custGeom>
            <a:solidFill>
              <a:srgbClr val="00B0F0"/>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koppt-任意多边形"/>
            <p:cNvSpPr/>
            <p:nvPr/>
          </p:nvSpPr>
          <p:spPr bwMode="auto">
            <a:xfrm flipH="1">
              <a:off x="4424152" y="1486687"/>
              <a:ext cx="1675261" cy="1285752"/>
            </a:xfrm>
            <a:custGeom>
              <a:avLst/>
              <a:gdLst>
                <a:gd name="T0" fmla="*/ 539 w 789"/>
                <a:gd name="T1" fmla="*/ 606 h 606"/>
                <a:gd name="T2" fmla="*/ 789 w 789"/>
                <a:gd name="T3" fmla="*/ 458 h 606"/>
                <a:gd name="T4" fmla="*/ 0 w 789"/>
                <a:gd name="T5" fmla="*/ 0 h 606"/>
                <a:gd name="T6" fmla="*/ 0 w 789"/>
                <a:gd name="T7" fmla="*/ 294 h 606"/>
                <a:gd name="T8" fmla="*/ 539 w 789"/>
                <a:gd name="T9" fmla="*/ 606 h 606"/>
              </a:gdLst>
              <a:ahLst/>
              <a:cxnLst>
                <a:cxn ang="0">
                  <a:pos x="T0" y="T1"/>
                </a:cxn>
                <a:cxn ang="0">
                  <a:pos x="T2" y="T3"/>
                </a:cxn>
                <a:cxn ang="0">
                  <a:pos x="T4" y="T5"/>
                </a:cxn>
                <a:cxn ang="0">
                  <a:pos x="T6" y="T7"/>
                </a:cxn>
                <a:cxn ang="0">
                  <a:pos x="T8" y="T9"/>
                </a:cxn>
              </a:cxnLst>
              <a:rect l="0" t="0" r="r" b="b"/>
              <a:pathLst>
                <a:path w="789" h="606">
                  <a:moveTo>
                    <a:pt x="539" y="606"/>
                  </a:moveTo>
                  <a:cubicBezTo>
                    <a:pt x="789" y="458"/>
                    <a:pt x="789" y="458"/>
                    <a:pt x="789" y="458"/>
                  </a:cubicBezTo>
                  <a:cubicBezTo>
                    <a:pt x="630" y="186"/>
                    <a:pt x="336" y="3"/>
                    <a:pt x="0" y="0"/>
                  </a:cubicBezTo>
                  <a:cubicBezTo>
                    <a:pt x="0" y="294"/>
                    <a:pt x="0" y="294"/>
                    <a:pt x="0" y="294"/>
                  </a:cubicBezTo>
                  <a:cubicBezTo>
                    <a:pt x="229" y="296"/>
                    <a:pt x="430" y="421"/>
                    <a:pt x="539" y="606"/>
                  </a:cubicBezTo>
                  <a:close/>
                </a:path>
              </a:pathLst>
            </a:custGeom>
            <a:solidFill>
              <a:schemeClr val="accent1"/>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koppt-任意多边形"/>
            <p:cNvSpPr/>
            <p:nvPr/>
          </p:nvSpPr>
          <p:spPr bwMode="auto">
            <a:xfrm flipH="1">
              <a:off x="4152197" y="2486297"/>
              <a:ext cx="779015" cy="1922327"/>
            </a:xfrm>
            <a:custGeom>
              <a:avLst/>
              <a:gdLst>
                <a:gd name="T0" fmla="*/ 5 w 367"/>
                <a:gd name="T1" fmla="*/ 760 h 905"/>
                <a:gd name="T2" fmla="*/ 248 w 367"/>
                <a:gd name="T3" fmla="*/ 905 h 905"/>
                <a:gd name="T4" fmla="*/ 367 w 367"/>
                <a:gd name="T5" fmla="*/ 451 h 905"/>
                <a:gd name="T6" fmla="*/ 249 w 367"/>
                <a:gd name="T7" fmla="*/ 0 h 905"/>
                <a:gd name="T8" fmla="*/ 0 w 367"/>
                <a:gd name="T9" fmla="*/ 148 h 905"/>
                <a:gd name="T10" fmla="*/ 81 w 367"/>
                <a:gd name="T11" fmla="*/ 459 h 905"/>
                <a:gd name="T12" fmla="*/ 5 w 367"/>
                <a:gd name="T13" fmla="*/ 760 h 905"/>
              </a:gdLst>
              <a:ahLst/>
              <a:cxnLst>
                <a:cxn ang="0">
                  <a:pos x="T0" y="T1"/>
                </a:cxn>
                <a:cxn ang="0">
                  <a:pos x="T2" y="T3"/>
                </a:cxn>
                <a:cxn ang="0">
                  <a:pos x="T4" y="T5"/>
                </a:cxn>
                <a:cxn ang="0">
                  <a:pos x="T6" y="T7"/>
                </a:cxn>
                <a:cxn ang="0">
                  <a:pos x="T8" y="T9"/>
                </a:cxn>
                <a:cxn ang="0">
                  <a:pos x="T10" y="T11"/>
                </a:cxn>
                <a:cxn ang="0">
                  <a:pos x="T12" y="T13"/>
                </a:cxn>
              </a:cxnLst>
              <a:rect l="0" t="0" r="r" b="b"/>
              <a:pathLst>
                <a:path w="367" h="905">
                  <a:moveTo>
                    <a:pt x="5" y="760"/>
                  </a:moveTo>
                  <a:cubicBezTo>
                    <a:pt x="248" y="905"/>
                    <a:pt x="248" y="905"/>
                    <a:pt x="248" y="905"/>
                  </a:cubicBezTo>
                  <a:cubicBezTo>
                    <a:pt x="324" y="771"/>
                    <a:pt x="367" y="616"/>
                    <a:pt x="367" y="451"/>
                  </a:cubicBezTo>
                  <a:cubicBezTo>
                    <a:pt x="367" y="287"/>
                    <a:pt x="324" y="133"/>
                    <a:pt x="249" y="0"/>
                  </a:cubicBezTo>
                  <a:cubicBezTo>
                    <a:pt x="0" y="148"/>
                    <a:pt x="0" y="148"/>
                    <a:pt x="0" y="148"/>
                  </a:cubicBezTo>
                  <a:cubicBezTo>
                    <a:pt x="51" y="240"/>
                    <a:pt x="81" y="346"/>
                    <a:pt x="81" y="459"/>
                  </a:cubicBezTo>
                  <a:cubicBezTo>
                    <a:pt x="81" y="568"/>
                    <a:pt x="53" y="670"/>
                    <a:pt x="5" y="760"/>
                  </a:cubicBezTo>
                  <a:close/>
                </a:path>
              </a:pathLst>
            </a:custGeom>
            <a:solidFill>
              <a:schemeClr val="accent1"/>
            </a:solidFill>
            <a:ln>
              <a:noFill/>
            </a:ln>
          </p:spPr>
          <p:txBody>
            <a:bodyPr vert="horz" wrap="square" lIns="68577" tIns="34288" rIns="68577" bIns="3428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koppt-图标"/>
            <p:cNvSpPr/>
            <p:nvPr/>
          </p:nvSpPr>
          <p:spPr bwMode="auto">
            <a:xfrm>
              <a:off x="5820233" y="3199254"/>
              <a:ext cx="596523" cy="520360"/>
            </a:xfrm>
            <a:custGeom>
              <a:avLst/>
              <a:gdLst>
                <a:gd name="connsiteX0" fmla="*/ 30651 w 596523"/>
                <a:gd name="connsiteY0" fmla="*/ 200138 h 520360"/>
                <a:gd name="connsiteX1" fmla="*/ 52424 w 596523"/>
                <a:gd name="connsiteY1" fmla="*/ 209010 h 520360"/>
                <a:gd name="connsiteX2" fmla="*/ 162343 w 596523"/>
                <a:gd name="connsiteY2" fmla="*/ 319060 h 520360"/>
                <a:gd name="connsiteX3" fmla="*/ 379856 w 596523"/>
                <a:gd name="connsiteY3" fmla="*/ 319060 h 520360"/>
                <a:gd name="connsiteX4" fmla="*/ 363579 w 596523"/>
                <a:gd name="connsiteY4" fmla="*/ 303006 h 520360"/>
                <a:gd name="connsiteX5" fmla="*/ 212229 w 596523"/>
                <a:gd name="connsiteY5" fmla="*/ 303006 h 520360"/>
                <a:gd name="connsiteX6" fmla="*/ 181579 w 596523"/>
                <a:gd name="connsiteY6" fmla="*/ 272378 h 520360"/>
                <a:gd name="connsiteX7" fmla="*/ 212229 w 596523"/>
                <a:gd name="connsiteY7" fmla="*/ 241539 h 520360"/>
                <a:gd name="connsiteX8" fmla="*/ 428262 w 596523"/>
                <a:gd name="connsiteY8" fmla="*/ 241539 h 520360"/>
                <a:gd name="connsiteX9" fmla="*/ 451303 w 596523"/>
                <a:gd name="connsiteY9" fmla="*/ 251889 h 520360"/>
                <a:gd name="connsiteX10" fmla="*/ 532897 w 596523"/>
                <a:gd name="connsiteY10" fmla="*/ 333423 h 520360"/>
                <a:gd name="connsiteX11" fmla="*/ 583629 w 596523"/>
                <a:gd name="connsiteY11" fmla="*/ 386441 h 520360"/>
                <a:gd name="connsiteX12" fmla="*/ 596523 w 596523"/>
                <a:gd name="connsiteY12" fmla="*/ 417914 h 520360"/>
                <a:gd name="connsiteX13" fmla="*/ 596523 w 596523"/>
                <a:gd name="connsiteY13" fmla="*/ 501350 h 520360"/>
                <a:gd name="connsiteX14" fmla="*/ 585531 w 596523"/>
                <a:gd name="connsiteY14" fmla="*/ 520360 h 520360"/>
                <a:gd name="connsiteX15" fmla="*/ 570523 w 596523"/>
                <a:gd name="connsiteY15" fmla="*/ 512122 h 520360"/>
                <a:gd name="connsiteX16" fmla="*/ 490832 w 596523"/>
                <a:gd name="connsiteY16" fmla="*/ 430166 h 520360"/>
                <a:gd name="connsiteX17" fmla="*/ 459547 w 596523"/>
                <a:gd name="connsiteY17" fmla="*/ 417070 h 520360"/>
                <a:gd name="connsiteX18" fmla="*/ 194050 w 596523"/>
                <a:gd name="connsiteY18" fmla="*/ 417070 h 520360"/>
                <a:gd name="connsiteX19" fmla="*/ 157904 w 596523"/>
                <a:gd name="connsiteY19" fmla="*/ 401227 h 520360"/>
                <a:gd name="connsiteX20" fmla="*/ 8879 w 596523"/>
                <a:gd name="connsiteY20" fmla="*/ 252312 h 520360"/>
                <a:gd name="connsiteX21" fmla="*/ 8879 w 596523"/>
                <a:gd name="connsiteY21" fmla="*/ 209010 h 520360"/>
                <a:gd name="connsiteX22" fmla="*/ 30651 w 596523"/>
                <a:gd name="connsiteY22" fmla="*/ 200138 h 520360"/>
                <a:gd name="connsiteX23" fmla="*/ 179414 w 596523"/>
                <a:gd name="connsiteY23" fmla="*/ 172212 h 520360"/>
                <a:gd name="connsiteX24" fmla="*/ 412288 w 596523"/>
                <a:gd name="connsiteY24" fmla="*/ 172212 h 520360"/>
                <a:gd name="connsiteX25" fmla="*/ 442929 w 596523"/>
                <a:gd name="connsiteY25" fmla="*/ 202654 h 520360"/>
                <a:gd name="connsiteX26" fmla="*/ 442929 w 596523"/>
                <a:gd name="connsiteY26" fmla="*/ 225538 h 520360"/>
                <a:gd name="connsiteX27" fmla="*/ 427926 w 596523"/>
                <a:gd name="connsiteY27" fmla="*/ 223018 h 520360"/>
                <a:gd name="connsiteX28" fmla="*/ 211958 w 596523"/>
                <a:gd name="connsiteY28" fmla="*/ 223018 h 520360"/>
                <a:gd name="connsiteX29" fmla="*/ 163143 w 596523"/>
                <a:gd name="connsiteY29" fmla="*/ 270885 h 520360"/>
                <a:gd name="connsiteX30" fmla="*/ 148773 w 596523"/>
                <a:gd name="connsiteY30" fmla="*/ 245272 h 520360"/>
                <a:gd name="connsiteX31" fmla="*/ 148773 w 596523"/>
                <a:gd name="connsiteY31" fmla="*/ 202654 h 520360"/>
                <a:gd name="connsiteX32" fmla="*/ 179414 w 596523"/>
                <a:gd name="connsiteY32" fmla="*/ 172212 h 520360"/>
                <a:gd name="connsiteX33" fmla="*/ 179414 w 596523"/>
                <a:gd name="connsiteY33" fmla="*/ 85641 h 520360"/>
                <a:gd name="connsiteX34" fmla="*/ 412288 w 596523"/>
                <a:gd name="connsiteY34" fmla="*/ 85641 h 520360"/>
                <a:gd name="connsiteX35" fmla="*/ 442929 w 596523"/>
                <a:gd name="connsiteY35" fmla="*/ 116529 h 520360"/>
                <a:gd name="connsiteX36" fmla="*/ 442929 w 596523"/>
                <a:gd name="connsiteY36" fmla="*/ 122707 h 520360"/>
                <a:gd name="connsiteX37" fmla="*/ 412288 w 596523"/>
                <a:gd name="connsiteY37" fmla="*/ 153595 h 520360"/>
                <a:gd name="connsiteX38" fmla="*/ 179414 w 596523"/>
                <a:gd name="connsiteY38" fmla="*/ 153595 h 520360"/>
                <a:gd name="connsiteX39" fmla="*/ 148773 w 596523"/>
                <a:gd name="connsiteY39" fmla="*/ 122707 h 520360"/>
                <a:gd name="connsiteX40" fmla="*/ 148773 w 596523"/>
                <a:gd name="connsiteY40" fmla="*/ 116529 h 520360"/>
                <a:gd name="connsiteX41" fmla="*/ 179414 w 596523"/>
                <a:gd name="connsiteY41" fmla="*/ 85641 h 520360"/>
                <a:gd name="connsiteX42" fmla="*/ 179414 w 596523"/>
                <a:gd name="connsiteY42" fmla="*/ 0 h 520360"/>
                <a:gd name="connsiteX43" fmla="*/ 412288 w 596523"/>
                <a:gd name="connsiteY43" fmla="*/ 0 h 520360"/>
                <a:gd name="connsiteX44" fmla="*/ 442929 w 596523"/>
                <a:gd name="connsiteY44" fmla="*/ 30465 h 520360"/>
                <a:gd name="connsiteX45" fmla="*/ 442929 w 596523"/>
                <a:gd name="connsiteY45" fmla="*/ 36558 h 520360"/>
                <a:gd name="connsiteX46" fmla="*/ 412288 w 596523"/>
                <a:gd name="connsiteY46" fmla="*/ 67023 h 520360"/>
                <a:gd name="connsiteX47" fmla="*/ 179414 w 596523"/>
                <a:gd name="connsiteY47" fmla="*/ 67023 h 520360"/>
                <a:gd name="connsiteX48" fmla="*/ 148773 w 596523"/>
                <a:gd name="connsiteY48" fmla="*/ 36558 h 520360"/>
                <a:gd name="connsiteX49" fmla="*/ 148773 w 596523"/>
                <a:gd name="connsiteY49" fmla="*/ 30465 h 520360"/>
                <a:gd name="connsiteX50" fmla="*/ 179414 w 596523"/>
                <a:gd name="connsiteY50" fmla="*/ 0 h 5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6523" h="520360">
                  <a:moveTo>
                    <a:pt x="30651" y="200138"/>
                  </a:moveTo>
                  <a:cubicBezTo>
                    <a:pt x="38472" y="200138"/>
                    <a:pt x="46293" y="203095"/>
                    <a:pt x="52424" y="209010"/>
                  </a:cubicBezTo>
                  <a:lnTo>
                    <a:pt x="162343" y="319060"/>
                  </a:lnTo>
                  <a:lnTo>
                    <a:pt x="379856" y="319060"/>
                  </a:lnTo>
                  <a:lnTo>
                    <a:pt x="363579" y="303006"/>
                  </a:lnTo>
                  <a:lnTo>
                    <a:pt x="212229" y="303006"/>
                  </a:lnTo>
                  <a:cubicBezTo>
                    <a:pt x="195318" y="303006"/>
                    <a:pt x="181579" y="289276"/>
                    <a:pt x="181579" y="272378"/>
                  </a:cubicBezTo>
                  <a:cubicBezTo>
                    <a:pt x="181579" y="255269"/>
                    <a:pt x="195318" y="241539"/>
                    <a:pt x="212229" y="241539"/>
                  </a:cubicBezTo>
                  <a:lnTo>
                    <a:pt x="428262" y="241539"/>
                  </a:lnTo>
                  <a:cubicBezTo>
                    <a:pt x="437352" y="241539"/>
                    <a:pt x="445384" y="245763"/>
                    <a:pt x="451303" y="251889"/>
                  </a:cubicBezTo>
                  <a:lnTo>
                    <a:pt x="532897" y="333423"/>
                  </a:lnTo>
                  <a:lnTo>
                    <a:pt x="583629" y="386441"/>
                  </a:lnTo>
                  <a:cubicBezTo>
                    <a:pt x="590816" y="393623"/>
                    <a:pt x="596523" y="407775"/>
                    <a:pt x="596523" y="417914"/>
                  </a:cubicBezTo>
                  <a:lnTo>
                    <a:pt x="596523" y="501350"/>
                  </a:lnTo>
                  <a:cubicBezTo>
                    <a:pt x="596523" y="513812"/>
                    <a:pt x="592296" y="520360"/>
                    <a:pt x="585531" y="520360"/>
                  </a:cubicBezTo>
                  <a:cubicBezTo>
                    <a:pt x="581304" y="520360"/>
                    <a:pt x="576230" y="517614"/>
                    <a:pt x="570523" y="512122"/>
                  </a:cubicBezTo>
                  <a:lnTo>
                    <a:pt x="490832" y="430166"/>
                  </a:lnTo>
                  <a:cubicBezTo>
                    <a:pt x="483645" y="422984"/>
                    <a:pt x="469693" y="417070"/>
                    <a:pt x="459547" y="417070"/>
                  </a:cubicBezTo>
                  <a:lnTo>
                    <a:pt x="194050" y="417070"/>
                  </a:lnTo>
                  <a:cubicBezTo>
                    <a:pt x="179676" y="417070"/>
                    <a:pt x="166782" y="410944"/>
                    <a:pt x="157904" y="401227"/>
                  </a:cubicBezTo>
                  <a:lnTo>
                    <a:pt x="8879" y="252312"/>
                  </a:lnTo>
                  <a:cubicBezTo>
                    <a:pt x="-2959" y="240483"/>
                    <a:pt x="-2959" y="221050"/>
                    <a:pt x="8879" y="209010"/>
                  </a:cubicBezTo>
                  <a:cubicBezTo>
                    <a:pt x="15009" y="203095"/>
                    <a:pt x="22830" y="200138"/>
                    <a:pt x="30651" y="200138"/>
                  </a:cubicBezTo>
                  <a:close/>
                  <a:moveTo>
                    <a:pt x="179414" y="172212"/>
                  </a:moveTo>
                  <a:lnTo>
                    <a:pt x="412288" y="172212"/>
                  </a:lnTo>
                  <a:cubicBezTo>
                    <a:pt x="429194" y="172212"/>
                    <a:pt x="442929" y="185858"/>
                    <a:pt x="442929" y="202654"/>
                  </a:cubicBezTo>
                  <a:lnTo>
                    <a:pt x="442929" y="225538"/>
                  </a:lnTo>
                  <a:cubicBezTo>
                    <a:pt x="438280" y="223858"/>
                    <a:pt x="433209" y="223018"/>
                    <a:pt x="427926" y="223018"/>
                  </a:cubicBezTo>
                  <a:lnTo>
                    <a:pt x="211958" y="223018"/>
                  </a:lnTo>
                  <a:cubicBezTo>
                    <a:pt x="185331" y="223018"/>
                    <a:pt x="163566" y="244432"/>
                    <a:pt x="163143" y="270885"/>
                  </a:cubicBezTo>
                  <a:cubicBezTo>
                    <a:pt x="154479" y="265427"/>
                    <a:pt x="148773" y="255979"/>
                    <a:pt x="148773" y="245272"/>
                  </a:cubicBezTo>
                  <a:lnTo>
                    <a:pt x="148773" y="202654"/>
                  </a:lnTo>
                  <a:cubicBezTo>
                    <a:pt x="148773" y="185858"/>
                    <a:pt x="162509" y="172212"/>
                    <a:pt x="179414" y="172212"/>
                  </a:cubicBezTo>
                  <a:close/>
                  <a:moveTo>
                    <a:pt x="179414" y="85641"/>
                  </a:moveTo>
                  <a:lnTo>
                    <a:pt x="412288" y="85641"/>
                  </a:lnTo>
                  <a:cubicBezTo>
                    <a:pt x="429194" y="85641"/>
                    <a:pt x="442929" y="99487"/>
                    <a:pt x="442929" y="116529"/>
                  </a:cubicBezTo>
                  <a:lnTo>
                    <a:pt x="442929" y="122707"/>
                  </a:lnTo>
                  <a:cubicBezTo>
                    <a:pt x="442929" y="139748"/>
                    <a:pt x="429194" y="153595"/>
                    <a:pt x="412288" y="153595"/>
                  </a:cubicBezTo>
                  <a:lnTo>
                    <a:pt x="179414" y="153595"/>
                  </a:lnTo>
                  <a:cubicBezTo>
                    <a:pt x="162509" y="153595"/>
                    <a:pt x="148773" y="139748"/>
                    <a:pt x="148773" y="122707"/>
                  </a:cubicBezTo>
                  <a:lnTo>
                    <a:pt x="148773" y="116529"/>
                  </a:lnTo>
                  <a:cubicBezTo>
                    <a:pt x="148773" y="99487"/>
                    <a:pt x="162509" y="85641"/>
                    <a:pt x="179414" y="85641"/>
                  </a:cubicBezTo>
                  <a:close/>
                  <a:moveTo>
                    <a:pt x="179414" y="0"/>
                  </a:moveTo>
                  <a:lnTo>
                    <a:pt x="412288" y="0"/>
                  </a:lnTo>
                  <a:cubicBezTo>
                    <a:pt x="429194" y="0"/>
                    <a:pt x="442929" y="13657"/>
                    <a:pt x="442929" y="30465"/>
                  </a:cubicBezTo>
                  <a:lnTo>
                    <a:pt x="442929" y="36558"/>
                  </a:lnTo>
                  <a:cubicBezTo>
                    <a:pt x="442929" y="53366"/>
                    <a:pt x="429194" y="67023"/>
                    <a:pt x="412288" y="67023"/>
                  </a:cubicBezTo>
                  <a:lnTo>
                    <a:pt x="179414" y="67023"/>
                  </a:lnTo>
                  <a:cubicBezTo>
                    <a:pt x="162509" y="67023"/>
                    <a:pt x="148773" y="53366"/>
                    <a:pt x="148773" y="36558"/>
                  </a:cubicBezTo>
                  <a:lnTo>
                    <a:pt x="148773" y="30465"/>
                  </a:lnTo>
                  <a:cubicBezTo>
                    <a:pt x="148773" y="13657"/>
                    <a:pt x="162509" y="0"/>
                    <a:pt x="179414" y="0"/>
                  </a:cubicBezTo>
                  <a:close/>
                </a:path>
              </a:pathLst>
            </a:custGeom>
            <a:solidFill>
              <a:srgbClr val="DDDDDD"/>
            </a:solidFill>
            <a:ln w="0">
              <a:noFill/>
              <a:prstDash val="solid"/>
              <a:round/>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 name="koppt-图标"/>
            <p:cNvSpPr>
              <a:spLocks noEditPoints="1"/>
            </p:cNvSpPr>
            <p:nvPr/>
          </p:nvSpPr>
          <p:spPr bwMode="auto">
            <a:xfrm>
              <a:off x="5939643" y="4089471"/>
              <a:ext cx="359786" cy="282134"/>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FFFFFF"/>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koppt-图标"/>
            <p:cNvSpPr/>
            <p:nvPr/>
          </p:nvSpPr>
          <p:spPr bwMode="auto">
            <a:xfrm>
              <a:off x="6685232" y="2936236"/>
              <a:ext cx="287380" cy="369868"/>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rgbClr val="FFFFFF"/>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koppt-图标"/>
            <p:cNvSpPr>
              <a:spLocks noChangeArrowheads="1"/>
            </p:cNvSpPr>
            <p:nvPr/>
          </p:nvSpPr>
          <p:spPr bwMode="auto">
            <a:xfrm rot="16200000">
              <a:off x="5222152" y="2974300"/>
              <a:ext cx="349398" cy="293742"/>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anchor="ctr"/>
            <a:lstStyle/>
            <a:p>
              <a:pPr marL="0" marR="0" lvl="0" indent="0" algn="l" defTabSz="535305" rtl="0" eaLnBrk="1" fontAlgn="auto" latinLnBrk="0" hangingPunct="1">
                <a:lnSpc>
                  <a:spcPct val="100000"/>
                </a:lnSpc>
                <a:spcBef>
                  <a:spcPts val="0"/>
                </a:spcBef>
                <a:spcAft>
                  <a:spcPts val="0"/>
                </a:spcAft>
                <a:buClrTx/>
                <a:buSzTx/>
                <a:buFontTx/>
                <a:buNone/>
                <a:defRPr/>
              </a:pPr>
              <a:endParaRPr kumimoji="0" lang="en-US" sz="210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koppt-文本框"/>
            <p:cNvSpPr/>
            <p:nvPr/>
          </p:nvSpPr>
          <p:spPr>
            <a:xfrm>
              <a:off x="905287" y="1268760"/>
              <a:ext cx="3550322" cy="1198245"/>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为产业创造价值</a:t>
              </a:r>
              <a:endParaRPr kumimoji="0" lang="en-US" altLang="zh-CN"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通过产业资源和信息技术深度融合、</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集成服务，实现产业链智能协同，助</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推光伏＋储能产业融合改革和升级</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5" name="koppt-文本框"/>
            <p:cNvSpPr/>
            <p:nvPr/>
          </p:nvSpPr>
          <p:spPr>
            <a:xfrm>
              <a:off x="783202" y="2760382"/>
              <a:ext cx="3312367" cy="1198245"/>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盈利模式丰富</a:t>
              </a:r>
              <a:endPar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产业链垂直整合带来的利润</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供应链金融、大数据应用利润</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服务集成带来的渠道入口利润</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6" name="koppt-文本框"/>
            <p:cNvSpPr/>
            <p:nvPr/>
          </p:nvSpPr>
          <p:spPr>
            <a:xfrm>
              <a:off x="905287" y="4339087"/>
              <a:ext cx="3550322" cy="939800"/>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源头</a:t>
              </a:r>
              <a:r>
                <a:rPr lang="zh-CN" altLang="en-US" b="1" dirty="0">
                  <a:solidFill>
                    <a:prstClr val="black"/>
                  </a:solidFill>
                  <a:latin typeface="微软雅黑" panose="020B0503020204020204" charset="-122"/>
                  <a:ea typeface="微软雅黑" panose="020B0503020204020204" charset="-122"/>
                </a:rPr>
                <a:t>优势</a:t>
              </a:r>
              <a:endPar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对接上游顶级供应商，提供更低成本、更好品质</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7" name="koppt-文本框"/>
            <p:cNvSpPr/>
            <p:nvPr/>
          </p:nvSpPr>
          <p:spPr>
            <a:xfrm>
              <a:off x="7695969" y="1268760"/>
              <a:ext cx="3403061" cy="93980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客户粘性高</a:t>
              </a:r>
              <a:endPar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全产业链、多平台智能协同</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合伙人机制绑定上下游</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8" name="koppt-文本框"/>
            <p:cNvSpPr/>
            <p:nvPr/>
          </p:nvSpPr>
          <p:spPr>
            <a:xfrm>
              <a:off x="8128017" y="2760382"/>
              <a:ext cx="3240360" cy="119824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丰富的产业资源</a:t>
              </a:r>
              <a:endPar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平台股东均具有丰富的资源</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合伙人机制汇聚更多资源</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众字辈将提供庞大产品的销售渠道</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9" name="koppt-文本框"/>
            <p:cNvSpPr/>
            <p:nvPr/>
          </p:nvSpPr>
          <p:spPr>
            <a:xfrm>
              <a:off x="7767978" y="4339087"/>
              <a:ext cx="3240360" cy="119824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高效协同</a:t>
              </a:r>
              <a:endParaRPr kumimoji="0" lang="zh-CN" altLang="en-US"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众多成功模式借鉴</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专业顾问全程指导</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多平台协同降低风险、提升利润</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0" name="01"/>
            <p:cNvSpPr/>
            <p:nvPr/>
          </p:nvSpPr>
          <p:spPr>
            <a:xfrm>
              <a:off x="4178997" y="3185850"/>
              <a:ext cx="627095"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rPr>
                <a:t>01</a:t>
              </a:r>
              <a:endPar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51" name="02"/>
            <p:cNvSpPr/>
            <p:nvPr/>
          </p:nvSpPr>
          <p:spPr>
            <a:xfrm>
              <a:off x="4948235" y="1867953"/>
              <a:ext cx="627095"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rPr>
                <a:t>02</a:t>
              </a:r>
              <a:endPar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52" name="04"/>
            <p:cNvSpPr/>
            <p:nvPr/>
          </p:nvSpPr>
          <p:spPr>
            <a:xfrm>
              <a:off x="7420742" y="3185850"/>
              <a:ext cx="627095"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rPr>
                <a:t>04</a:t>
              </a:r>
              <a:endPar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53" name="03"/>
            <p:cNvSpPr/>
            <p:nvPr/>
          </p:nvSpPr>
          <p:spPr>
            <a:xfrm>
              <a:off x="6657485" y="1867953"/>
              <a:ext cx="627095"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rPr>
                <a:t>03</a:t>
              </a:r>
              <a:endPar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54" name="05"/>
            <p:cNvSpPr/>
            <p:nvPr/>
          </p:nvSpPr>
          <p:spPr>
            <a:xfrm>
              <a:off x="6655595" y="4503117"/>
              <a:ext cx="627095"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rPr>
                <a:t>05</a:t>
              </a:r>
              <a:endPar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55" name="06"/>
            <p:cNvSpPr/>
            <p:nvPr/>
          </p:nvSpPr>
          <p:spPr>
            <a:xfrm>
              <a:off x="4953862" y="4507528"/>
              <a:ext cx="627095"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rPr>
                <a:t>06</a:t>
              </a:r>
              <a:endParaRPr kumimoji="0" lang="en-US" sz="2800" b="1"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grpSp>
      <p:sp>
        <p:nvSpPr>
          <p:cNvPr id="56" name="标题 55"/>
          <p:cNvSpPr>
            <a:spLocks noGrp="1"/>
          </p:cNvSpPr>
          <p:nvPr>
            <p:ph type="ctrTitle"/>
          </p:nvPr>
        </p:nvSpPr>
        <p:spPr>
          <a:xfrm>
            <a:off x="611575" y="159455"/>
            <a:ext cx="10969200" cy="705600"/>
          </a:xfrm>
        </p:spPr>
        <p:txBody>
          <a:bodyPr/>
          <a:lstStyle/>
          <a:p>
            <a:r>
              <a:rPr lang="zh-CN" altLang="en-US" sz="2800" dirty="0">
                <a:solidFill>
                  <a:srgbClr val="0070C0"/>
                </a:solidFill>
                <a:sym typeface="+mn-ea"/>
              </a:rPr>
              <a:t>光储联平台核心竞争力</a:t>
            </a:r>
            <a:endParaRPr lang="zh-CN" altLang="en-US" sz="2800" dirty="0">
              <a:solidFill>
                <a:srgbClr val="0070C0"/>
              </a:solidFill>
              <a:sym typeface="+mn-ea"/>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652145" y="295275"/>
            <a:ext cx="6990080" cy="521970"/>
          </a:xfrm>
          <a:prstGeom prst="rect">
            <a:avLst/>
          </a:prstGeom>
          <a:noFill/>
        </p:spPr>
        <p:txBody>
          <a:bodyPr wrap="none" rtlCol="0" anchor="t">
            <a:spAutoFit/>
          </a:bodyPr>
          <a:lstStyle/>
          <a:p>
            <a:pPr algn="l"/>
            <a:r>
              <a:rPr lang="zh-CN" sz="2800" b="1">
                <a:solidFill>
                  <a:schemeClr val="accent1"/>
                </a:solidFill>
                <a:effectLst>
                  <a:outerShdw blurRad="38100" dist="25400" dir="5400000" algn="ctr" rotWithShape="0">
                    <a:srgbClr val="6E747A">
                      <a:alpha val="43000"/>
                    </a:srgbClr>
                  </a:outerShdw>
                </a:effectLst>
                <a:sym typeface="+mn-ea"/>
              </a:rPr>
              <a:t>光伏</a:t>
            </a:r>
            <a:r>
              <a:rPr sz="2800" b="1">
                <a:solidFill>
                  <a:schemeClr val="accent1"/>
                </a:solidFill>
                <a:effectLst>
                  <a:outerShdw blurRad="38100" dist="25400" dir="5400000" algn="ctr" rotWithShape="0">
                    <a:srgbClr val="6E747A">
                      <a:alpha val="43000"/>
                    </a:srgbClr>
                  </a:outerShdw>
                </a:effectLst>
                <a:sym typeface="+mn-ea"/>
              </a:rPr>
              <a:t>行业背景：</a:t>
            </a:r>
            <a:r>
              <a:rPr sz="2000" b="1">
                <a:solidFill>
                  <a:schemeClr val="accent1"/>
                </a:solidFill>
                <a:effectLst>
                  <a:outerShdw blurRad="38100" dist="25400" dir="5400000" algn="ctr" rotWithShape="0">
                    <a:srgbClr val="6E747A">
                      <a:alpha val="43000"/>
                    </a:srgbClr>
                  </a:outerShdw>
                </a:effectLst>
                <a:sym typeface="+mn-ea"/>
              </a:rPr>
              <a:t>政策与技术双支撑，市场空间全面打开</a:t>
            </a:r>
            <a:endParaRPr sz="2000" b="1">
              <a:solidFill>
                <a:schemeClr val="accent1"/>
              </a:solidFill>
              <a:effectLst>
                <a:outerShdw blurRad="38100" dist="25400" dir="5400000" algn="ctr" rotWithShape="0">
                  <a:srgbClr val="6E747A">
                    <a:alpha val="43000"/>
                  </a:srgbClr>
                </a:outerShdw>
              </a:effectLst>
              <a:sym typeface="+mn-ea"/>
            </a:endParaRPr>
          </a:p>
        </p:txBody>
      </p:sp>
      <p:sp>
        <p:nvSpPr>
          <p:cNvPr id="2" name="文本框 1"/>
          <p:cNvSpPr txBox="1"/>
          <p:nvPr/>
        </p:nvSpPr>
        <p:spPr>
          <a:xfrm>
            <a:off x="775335" y="1120140"/>
            <a:ext cx="4951095" cy="3046095"/>
          </a:xfrm>
          <a:prstGeom prst="rect">
            <a:avLst/>
          </a:prstGeom>
          <a:noFill/>
        </p:spPr>
        <p:txBody>
          <a:bodyPr wrap="square">
            <a:spAutoFit/>
          </a:bodyPr>
          <a:lstStyle/>
          <a:p>
            <a:pPr indent="457200" algn="just">
              <a:lnSpc>
                <a:spcPct val="150000"/>
              </a:lnSpc>
            </a:pPr>
            <a:r>
              <a:rPr lang="zh-CN" altLang="en-US" sz="1600" b="1" i="0" dirty="0">
                <a:solidFill>
                  <a:srgbClr val="484848"/>
                </a:solidFill>
                <a:effectLst/>
                <a:latin typeface="华文楷体" panose="02010600040101010101" pitchFamily="2" charset="-122"/>
                <a:ea typeface="华文楷体" panose="02010600040101010101" pitchFamily="2" charset="-122"/>
              </a:rPr>
              <a:t>我国近年出台的分布式光伏相关政策将推进分布式光伏市场迅速扩张。</a:t>
            </a:r>
            <a:r>
              <a:rPr lang="zh-CN" altLang="en-US" sz="1600" b="0" i="0" dirty="0">
                <a:solidFill>
                  <a:srgbClr val="484848"/>
                </a:solidFill>
                <a:effectLst/>
                <a:latin typeface="华文楷体" panose="02010600040101010101" pitchFamily="2" charset="-122"/>
                <a:ea typeface="华文楷体" panose="02010600040101010101" pitchFamily="2" charset="-122"/>
              </a:rPr>
              <a:t>整县试点名单公布，各省光伏规模快速扩大。</a:t>
            </a:r>
            <a:r>
              <a:rPr lang="en-US" altLang="zh-CN" sz="1600" b="0" i="0" dirty="0">
                <a:solidFill>
                  <a:srgbClr val="484848"/>
                </a:solidFill>
                <a:effectLst/>
                <a:latin typeface="华文楷体" panose="02010600040101010101" pitchFamily="2" charset="-122"/>
                <a:ea typeface="华文楷体" panose="02010600040101010101" pitchFamily="2" charset="-122"/>
              </a:rPr>
              <a:t>2021 </a:t>
            </a:r>
            <a:r>
              <a:rPr lang="zh-CN" altLang="en-US" sz="1600" b="0" i="0" dirty="0">
                <a:solidFill>
                  <a:srgbClr val="484848"/>
                </a:solidFill>
                <a:effectLst/>
                <a:latin typeface="华文楷体" panose="02010600040101010101" pitchFamily="2" charset="-122"/>
                <a:ea typeface="华文楷体" panose="02010600040101010101" pitchFamily="2" charset="-122"/>
              </a:rPr>
              <a:t>年 </a:t>
            </a:r>
            <a:r>
              <a:rPr lang="en-US" altLang="zh-CN" sz="1600" b="0" i="0" dirty="0">
                <a:solidFill>
                  <a:srgbClr val="484848"/>
                </a:solidFill>
                <a:effectLst/>
                <a:latin typeface="华文楷体" panose="02010600040101010101" pitchFamily="2" charset="-122"/>
                <a:ea typeface="华文楷体" panose="02010600040101010101" pitchFamily="2" charset="-122"/>
              </a:rPr>
              <a:t>9 </a:t>
            </a:r>
            <a:r>
              <a:rPr lang="zh-CN" altLang="en-US" sz="1600" b="0" i="0" dirty="0">
                <a:solidFill>
                  <a:srgbClr val="484848"/>
                </a:solidFill>
                <a:effectLst/>
                <a:latin typeface="华文楷体" panose="02010600040101010101" pitchFamily="2" charset="-122"/>
                <a:ea typeface="华文楷体" panose="02010600040101010101" pitchFamily="2" charset="-122"/>
              </a:rPr>
              <a:t>月 </a:t>
            </a:r>
            <a:r>
              <a:rPr lang="en-US" altLang="zh-CN" sz="1600" b="0" i="0" dirty="0">
                <a:solidFill>
                  <a:srgbClr val="484848"/>
                </a:solidFill>
                <a:effectLst/>
                <a:latin typeface="华文楷体" panose="02010600040101010101" pitchFamily="2" charset="-122"/>
                <a:ea typeface="华文楷体" panose="02010600040101010101" pitchFamily="2" charset="-122"/>
              </a:rPr>
              <a:t>14 </a:t>
            </a:r>
            <a:r>
              <a:rPr lang="zh-CN" altLang="en-US" sz="1600" b="0" i="0" dirty="0">
                <a:solidFill>
                  <a:srgbClr val="484848"/>
                </a:solidFill>
                <a:effectLst/>
                <a:latin typeface="华文楷体" panose="02010600040101010101" pitchFamily="2" charset="-122"/>
                <a:ea typeface="华文楷体" panose="02010600040101010101" pitchFamily="2" charset="-122"/>
              </a:rPr>
              <a:t>日，国家能源局发布</a:t>
            </a:r>
            <a:r>
              <a:rPr lang="en-US" altLang="zh-CN" sz="1600" b="0" i="0" dirty="0">
                <a:solidFill>
                  <a:srgbClr val="484848"/>
                </a:solidFill>
                <a:effectLst/>
                <a:latin typeface="华文楷体" panose="02010600040101010101" pitchFamily="2" charset="-122"/>
                <a:ea typeface="华文楷体" panose="02010600040101010101" pitchFamily="2" charset="-122"/>
              </a:rPr>
              <a:t>《</a:t>
            </a:r>
            <a:r>
              <a:rPr lang="zh-CN" altLang="en-US" sz="1600" b="0" i="0" dirty="0">
                <a:solidFill>
                  <a:srgbClr val="484848"/>
                </a:solidFill>
                <a:effectLst/>
                <a:latin typeface="华文楷体" panose="02010600040101010101" pitchFamily="2" charset="-122"/>
                <a:ea typeface="华文楷体" panose="02010600040101010101" pitchFamily="2" charset="-122"/>
              </a:rPr>
              <a:t>公布整县（市、区）屋顶分布式光伏开发试点名单的通知国能综通新能</a:t>
            </a:r>
            <a:r>
              <a:rPr lang="en-US" altLang="zh-CN" sz="1600" b="0" i="0" dirty="0">
                <a:solidFill>
                  <a:srgbClr val="484848"/>
                </a:solidFill>
                <a:effectLst/>
                <a:latin typeface="华文楷体" panose="02010600040101010101" pitchFamily="2" charset="-122"/>
                <a:ea typeface="华文楷体" panose="02010600040101010101" pitchFamily="2" charset="-122"/>
              </a:rPr>
              <a:t>〔2021〕84 </a:t>
            </a:r>
            <a:r>
              <a:rPr lang="zh-CN" altLang="en-US" sz="1600" b="0" i="0" dirty="0">
                <a:solidFill>
                  <a:srgbClr val="484848"/>
                </a:solidFill>
                <a:effectLst/>
                <a:latin typeface="华文楷体" panose="02010600040101010101" pitchFamily="2" charset="-122"/>
                <a:ea typeface="华文楷体" panose="02010600040101010101" pitchFamily="2" charset="-122"/>
              </a:rPr>
              <a:t>号</a:t>
            </a:r>
            <a:r>
              <a:rPr lang="en-US" altLang="zh-CN" sz="1600" b="0" i="0" dirty="0">
                <a:solidFill>
                  <a:srgbClr val="484848"/>
                </a:solidFill>
                <a:effectLst/>
                <a:latin typeface="华文楷体" panose="02010600040101010101" pitchFamily="2" charset="-122"/>
                <a:ea typeface="华文楷体" panose="02010600040101010101" pitchFamily="2" charset="-122"/>
              </a:rPr>
              <a:t>》</a:t>
            </a:r>
            <a:r>
              <a:rPr lang="zh-CN" altLang="en-US" sz="1600" b="0" i="0" dirty="0">
                <a:solidFill>
                  <a:srgbClr val="484848"/>
                </a:solidFill>
                <a:effectLst/>
                <a:latin typeface="华文楷体" panose="02010600040101010101" pitchFamily="2" charset="-122"/>
                <a:ea typeface="华文楷体" panose="02010600040101010101" pitchFamily="2" charset="-122"/>
              </a:rPr>
              <a:t>，全国共 </a:t>
            </a:r>
            <a:r>
              <a:rPr lang="en-US" altLang="zh-CN" sz="1600" b="0" i="0" dirty="0">
                <a:solidFill>
                  <a:srgbClr val="484848"/>
                </a:solidFill>
                <a:effectLst/>
                <a:latin typeface="华文楷体" panose="02010600040101010101" pitchFamily="2" charset="-122"/>
                <a:ea typeface="华文楷体" panose="02010600040101010101" pitchFamily="2" charset="-122"/>
              </a:rPr>
              <a:t>676 </a:t>
            </a:r>
            <a:r>
              <a:rPr lang="zh-CN" altLang="en-US" sz="1600" b="0" i="0" dirty="0">
                <a:solidFill>
                  <a:srgbClr val="484848"/>
                </a:solidFill>
                <a:effectLst/>
                <a:latin typeface="华文楷体" panose="02010600040101010101" pitchFamily="2" charset="-122"/>
                <a:ea typeface="华文楷体" panose="02010600040101010101" pitchFamily="2" charset="-122"/>
              </a:rPr>
              <a:t>个县（市、区）列为屋顶分布式光伏开发试点，</a:t>
            </a:r>
            <a:r>
              <a:rPr lang="zh-CN" altLang="en-US" sz="1600" b="1" i="0" dirty="0">
                <a:solidFill>
                  <a:srgbClr val="484848"/>
                </a:solidFill>
                <a:effectLst/>
                <a:latin typeface="华文楷体" panose="02010600040101010101" pitchFamily="2" charset="-122"/>
                <a:ea typeface="华文楷体" panose="02010600040101010101" pitchFamily="2" charset="-122"/>
              </a:rPr>
              <a:t>整体规模或将达 </a:t>
            </a:r>
            <a:r>
              <a:rPr lang="en-US" altLang="zh-CN" sz="1600" b="1" i="0" dirty="0">
                <a:solidFill>
                  <a:srgbClr val="484848"/>
                </a:solidFill>
                <a:effectLst/>
                <a:latin typeface="华文楷体" panose="02010600040101010101" pitchFamily="2" charset="-122"/>
                <a:ea typeface="华文楷体" panose="02010600040101010101" pitchFamily="2" charset="-122"/>
              </a:rPr>
              <a:t>200GW</a:t>
            </a:r>
            <a:r>
              <a:rPr lang="zh-CN" altLang="en-US" sz="1600" b="1" i="0" dirty="0">
                <a:solidFill>
                  <a:srgbClr val="484848"/>
                </a:solidFill>
                <a:effectLst/>
                <a:latin typeface="华文楷体" panose="02010600040101010101" pitchFamily="2" charset="-122"/>
                <a:ea typeface="华文楷体" panose="02010600040101010101" pitchFamily="2" charset="-122"/>
              </a:rPr>
              <a:t>。</a:t>
            </a:r>
            <a:r>
              <a:rPr lang="zh-CN" altLang="en-US" sz="1600" b="0" i="0" dirty="0">
                <a:solidFill>
                  <a:srgbClr val="484848"/>
                </a:solidFill>
                <a:effectLst/>
                <a:latin typeface="华文楷体" panose="02010600040101010101" pitchFamily="2" charset="-122"/>
                <a:ea typeface="华文楷体" panose="02010600040101010101" pitchFamily="2" charset="-122"/>
              </a:rPr>
              <a:t>预计该批整县推进项目将早于 </a:t>
            </a:r>
            <a:r>
              <a:rPr lang="en-US" altLang="zh-CN" sz="1600" b="0" i="0" dirty="0">
                <a:solidFill>
                  <a:srgbClr val="484848"/>
                </a:solidFill>
                <a:effectLst/>
                <a:latin typeface="华文楷体" panose="02010600040101010101" pitchFamily="2" charset="-122"/>
                <a:ea typeface="华文楷体" panose="02010600040101010101" pitchFamily="2" charset="-122"/>
              </a:rPr>
              <a:t>2025 </a:t>
            </a:r>
            <a:r>
              <a:rPr lang="zh-CN" altLang="en-US" sz="1600" b="0" i="0" dirty="0">
                <a:solidFill>
                  <a:srgbClr val="484848"/>
                </a:solidFill>
                <a:effectLst/>
                <a:latin typeface="华文楷体" panose="02010600040101010101" pitchFamily="2" charset="-122"/>
                <a:ea typeface="华文楷体" panose="02010600040101010101" pitchFamily="2" charset="-122"/>
              </a:rPr>
              <a:t>年完成。</a:t>
            </a:r>
            <a:endParaRPr lang="zh-CN" altLang="en-US" sz="1600" b="0" i="0" dirty="0">
              <a:solidFill>
                <a:srgbClr val="484848"/>
              </a:solidFill>
              <a:effectLst/>
              <a:latin typeface="华文楷体" panose="02010600040101010101" pitchFamily="2" charset="-122"/>
              <a:ea typeface="华文楷体" panose="02010600040101010101" pitchFamily="2" charset="-122"/>
            </a:endParaRPr>
          </a:p>
        </p:txBody>
      </p:sp>
      <p:graphicFrame>
        <p:nvGraphicFramePr>
          <p:cNvPr id="4" name="图表 3"/>
          <p:cNvGraphicFramePr/>
          <p:nvPr/>
        </p:nvGraphicFramePr>
        <p:xfrm>
          <a:off x="6232573" y="913178"/>
          <a:ext cx="5253998" cy="3376758"/>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483413" y="4469436"/>
            <a:ext cx="10851994" cy="1714765"/>
          </a:xfrm>
          <a:prstGeom prst="rect">
            <a:avLst/>
          </a:prstGeom>
          <a:noFill/>
        </p:spPr>
        <p:txBody>
          <a:bodyPr wrap="square">
            <a:spAutoFit/>
          </a:bodyPr>
          <a:lstStyle/>
          <a:p>
            <a:pPr indent="457200" algn="just">
              <a:lnSpc>
                <a:spcPct val="150000"/>
              </a:lnSpc>
            </a:pPr>
            <a:r>
              <a:rPr lang="en-US" altLang="zh-CN" b="1" i="0" dirty="0">
                <a:solidFill>
                  <a:srgbClr val="484848"/>
                </a:solidFill>
                <a:effectLst/>
                <a:latin typeface="华文楷体" panose="02010600040101010101" pitchFamily="2" charset="-122"/>
                <a:ea typeface="华文楷体" panose="02010600040101010101" pitchFamily="2" charset="-122"/>
              </a:rPr>
              <a:t>2021</a:t>
            </a:r>
            <a:r>
              <a:rPr lang="zh-CN" altLang="en-US" b="1" i="0" dirty="0">
                <a:solidFill>
                  <a:srgbClr val="484848"/>
                </a:solidFill>
                <a:effectLst/>
                <a:latin typeface="华文楷体" panose="02010600040101010101" pitchFamily="2" charset="-122"/>
                <a:ea typeface="华文楷体" panose="02010600040101010101" pitchFamily="2" charset="-122"/>
              </a:rPr>
              <a:t>年新增光伏发电并网装机中，分布式光伏新增约</a:t>
            </a:r>
            <a:r>
              <a:rPr lang="en-US" altLang="zh-CN" b="1" i="0" dirty="0">
                <a:solidFill>
                  <a:srgbClr val="484848"/>
                </a:solidFill>
                <a:effectLst/>
                <a:latin typeface="华文楷体" panose="02010600040101010101" pitchFamily="2" charset="-122"/>
                <a:ea typeface="华文楷体" panose="02010600040101010101" pitchFamily="2" charset="-122"/>
              </a:rPr>
              <a:t>2900</a:t>
            </a:r>
            <a:r>
              <a:rPr lang="zh-CN" altLang="en-US" b="1" i="0" dirty="0">
                <a:solidFill>
                  <a:srgbClr val="484848"/>
                </a:solidFill>
                <a:effectLst/>
                <a:latin typeface="华文楷体" panose="02010600040101010101" pitchFamily="2" charset="-122"/>
                <a:ea typeface="华文楷体" panose="02010600040101010101" pitchFamily="2" charset="-122"/>
              </a:rPr>
              <a:t>万千瓦，约占全部新增光伏发电装机的</a:t>
            </a:r>
            <a:r>
              <a:rPr lang="en-US" altLang="zh-CN" b="1" i="0" dirty="0">
                <a:solidFill>
                  <a:srgbClr val="484848"/>
                </a:solidFill>
                <a:effectLst/>
                <a:latin typeface="华文楷体" panose="02010600040101010101" pitchFamily="2" charset="-122"/>
                <a:ea typeface="华文楷体" panose="02010600040101010101" pitchFamily="2" charset="-122"/>
              </a:rPr>
              <a:t>55%</a:t>
            </a:r>
            <a:r>
              <a:rPr lang="zh-CN" altLang="en-US" b="1" i="0" dirty="0">
                <a:solidFill>
                  <a:srgbClr val="484848"/>
                </a:solidFill>
                <a:effectLst/>
                <a:latin typeface="华文楷体" panose="02010600040101010101" pitchFamily="2" charset="-122"/>
                <a:ea typeface="华文楷体" panose="02010600040101010101" pitchFamily="2" charset="-122"/>
              </a:rPr>
              <a:t>，历史上首次突破</a:t>
            </a:r>
            <a:r>
              <a:rPr lang="en-US" altLang="zh-CN" b="1" i="0" dirty="0">
                <a:solidFill>
                  <a:srgbClr val="484848"/>
                </a:solidFill>
                <a:effectLst/>
                <a:latin typeface="华文楷体" panose="02010600040101010101" pitchFamily="2" charset="-122"/>
                <a:ea typeface="华文楷体" panose="02010600040101010101" pitchFamily="2" charset="-122"/>
              </a:rPr>
              <a:t>50%</a:t>
            </a:r>
            <a:r>
              <a:rPr lang="zh-CN" altLang="en-US" b="1" i="0" dirty="0">
                <a:solidFill>
                  <a:srgbClr val="484848"/>
                </a:solidFill>
                <a:effectLst/>
                <a:latin typeface="华文楷体" panose="02010600040101010101" pitchFamily="2" charset="-122"/>
                <a:ea typeface="华文楷体" panose="02010600040101010101" pitchFamily="2" charset="-122"/>
              </a:rPr>
              <a:t>，光伏发电集中式与分布式并举的发展趋势明显。</a:t>
            </a:r>
            <a:endParaRPr lang="en-US" altLang="zh-CN" b="1" i="0" dirty="0">
              <a:solidFill>
                <a:srgbClr val="484848"/>
              </a:solidFill>
              <a:effectLst/>
              <a:latin typeface="华文楷体" panose="02010600040101010101" pitchFamily="2" charset="-122"/>
              <a:ea typeface="华文楷体" panose="02010600040101010101" pitchFamily="2" charset="-122"/>
            </a:endParaRPr>
          </a:p>
          <a:p>
            <a:pPr indent="457200" algn="just">
              <a:lnSpc>
                <a:spcPct val="150000"/>
              </a:lnSpc>
            </a:pPr>
            <a:r>
              <a:rPr lang="zh-CN" altLang="en-US" b="0" i="0" dirty="0">
                <a:solidFill>
                  <a:srgbClr val="484848"/>
                </a:solidFill>
                <a:effectLst/>
                <a:latin typeface="华文楷体" panose="02010600040101010101" pitchFamily="2" charset="-122"/>
                <a:ea typeface="华文楷体" panose="02010600040101010101" pitchFamily="2" charset="-122"/>
              </a:rPr>
              <a:t>新增分布式光伏中，户用光伏继</a:t>
            </a:r>
            <a:r>
              <a:rPr lang="en-US" altLang="zh-CN" b="0" i="0" dirty="0">
                <a:solidFill>
                  <a:srgbClr val="484848"/>
                </a:solidFill>
                <a:effectLst/>
                <a:latin typeface="华文楷体" panose="02010600040101010101" pitchFamily="2" charset="-122"/>
                <a:ea typeface="华文楷体" panose="02010600040101010101" pitchFamily="2" charset="-122"/>
              </a:rPr>
              <a:t>2020</a:t>
            </a:r>
            <a:r>
              <a:rPr lang="zh-CN" altLang="en-US" b="0" i="0" dirty="0">
                <a:solidFill>
                  <a:srgbClr val="484848"/>
                </a:solidFill>
                <a:effectLst/>
                <a:latin typeface="华文楷体" panose="02010600040101010101" pitchFamily="2" charset="-122"/>
                <a:ea typeface="华文楷体" panose="02010600040101010101" pitchFamily="2" charset="-122"/>
              </a:rPr>
              <a:t>年首次超过</a:t>
            </a:r>
            <a:r>
              <a:rPr lang="en-US" altLang="zh-CN" b="0" i="0" dirty="0">
                <a:solidFill>
                  <a:srgbClr val="484848"/>
                </a:solidFill>
                <a:effectLst/>
                <a:latin typeface="华文楷体" panose="02010600040101010101" pitchFamily="2" charset="-122"/>
                <a:ea typeface="华文楷体" panose="02010600040101010101" pitchFamily="2" charset="-122"/>
              </a:rPr>
              <a:t>1000</a:t>
            </a:r>
            <a:r>
              <a:rPr lang="zh-CN" altLang="en-US" b="0" i="0" dirty="0">
                <a:solidFill>
                  <a:srgbClr val="484848"/>
                </a:solidFill>
                <a:effectLst/>
                <a:latin typeface="华文楷体" panose="02010600040101010101" pitchFamily="2" charset="-122"/>
                <a:ea typeface="华文楷体" panose="02010600040101010101" pitchFamily="2" charset="-122"/>
              </a:rPr>
              <a:t>万千瓦后，</a:t>
            </a:r>
            <a:r>
              <a:rPr lang="en-US" altLang="zh-CN" b="0" i="0" dirty="0">
                <a:solidFill>
                  <a:srgbClr val="484848"/>
                </a:solidFill>
                <a:effectLst/>
                <a:latin typeface="华文楷体" panose="02010600040101010101" pitchFamily="2" charset="-122"/>
                <a:ea typeface="华文楷体" panose="02010600040101010101" pitchFamily="2" charset="-122"/>
              </a:rPr>
              <a:t>2021</a:t>
            </a:r>
            <a:r>
              <a:rPr lang="zh-CN" altLang="en-US" b="0" i="0" dirty="0">
                <a:solidFill>
                  <a:srgbClr val="484848"/>
                </a:solidFill>
                <a:effectLst/>
                <a:latin typeface="华文楷体" panose="02010600040101010101" pitchFamily="2" charset="-122"/>
                <a:ea typeface="华文楷体" panose="02010600040101010101" pitchFamily="2" charset="-122"/>
              </a:rPr>
              <a:t>年超过</a:t>
            </a:r>
            <a:r>
              <a:rPr lang="en-US" altLang="zh-CN" b="0" i="0" dirty="0">
                <a:solidFill>
                  <a:srgbClr val="484848"/>
                </a:solidFill>
                <a:effectLst/>
                <a:latin typeface="华文楷体" panose="02010600040101010101" pitchFamily="2" charset="-122"/>
                <a:ea typeface="华文楷体" panose="02010600040101010101" pitchFamily="2" charset="-122"/>
              </a:rPr>
              <a:t>2000</a:t>
            </a:r>
            <a:r>
              <a:rPr lang="zh-CN" altLang="en-US" b="0" i="0" dirty="0">
                <a:solidFill>
                  <a:srgbClr val="484848"/>
                </a:solidFill>
                <a:effectLst/>
                <a:latin typeface="华文楷体" panose="02010600040101010101" pitchFamily="2" charset="-122"/>
                <a:ea typeface="华文楷体" panose="02010600040101010101" pitchFamily="2" charset="-122"/>
              </a:rPr>
              <a:t>万千瓦，达到约</a:t>
            </a:r>
            <a:r>
              <a:rPr lang="en-US" altLang="zh-CN" b="0" i="0" dirty="0">
                <a:solidFill>
                  <a:srgbClr val="484848"/>
                </a:solidFill>
                <a:effectLst/>
                <a:latin typeface="华文楷体" panose="02010600040101010101" pitchFamily="2" charset="-122"/>
                <a:ea typeface="华文楷体" panose="02010600040101010101" pitchFamily="2" charset="-122"/>
              </a:rPr>
              <a:t>2150</a:t>
            </a:r>
            <a:r>
              <a:rPr lang="zh-CN" altLang="en-US" b="0" i="0" dirty="0">
                <a:solidFill>
                  <a:srgbClr val="484848"/>
                </a:solidFill>
                <a:effectLst/>
                <a:latin typeface="华文楷体" panose="02010600040101010101" pitchFamily="2" charset="-122"/>
                <a:ea typeface="华文楷体" panose="02010600040101010101" pitchFamily="2" charset="-122"/>
              </a:rPr>
              <a:t>万千瓦。</a:t>
            </a:r>
            <a:r>
              <a:rPr lang="zh-CN" altLang="en-US" b="1" i="0" dirty="0">
                <a:solidFill>
                  <a:srgbClr val="484848"/>
                </a:solidFill>
                <a:effectLst/>
                <a:latin typeface="华文楷体" panose="02010600040101010101" pitchFamily="2" charset="-122"/>
                <a:ea typeface="华文楷体" panose="02010600040101010101" pitchFamily="2" charset="-122"/>
              </a:rPr>
              <a:t>户用光伏已经成为我国如期实现碳达峰、碳中和目标和落实乡村振兴战略的重要力量。</a:t>
            </a:r>
            <a:endParaRPr lang="zh-CN" altLang="en-US" b="1" dirty="0">
              <a:latin typeface="华文楷体" panose="02010600040101010101" pitchFamily="2" charset="-122"/>
              <a:ea typeface="华文楷体" panose="02010600040101010101" pitchFamily="2" charset="-122"/>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652145" y="295275"/>
            <a:ext cx="6431280" cy="521970"/>
          </a:xfrm>
          <a:prstGeom prst="rect">
            <a:avLst/>
          </a:prstGeom>
          <a:noFill/>
        </p:spPr>
        <p:txBody>
          <a:bodyPr wrap="none" rtlCol="0" anchor="t">
            <a:spAutoFit/>
          </a:bodyPr>
          <a:lstStyle/>
          <a:p>
            <a:r>
              <a:rPr lang="zh-CN" altLang="en-US" sz="2800" b="1">
                <a:solidFill>
                  <a:schemeClr val="accent1"/>
                </a:solidFill>
                <a:effectLst>
                  <a:outerShdw blurRad="38100" dist="25400" dir="5400000" algn="ctr" rotWithShape="0">
                    <a:srgbClr val="6E747A">
                      <a:alpha val="43000"/>
                    </a:srgbClr>
                  </a:outerShdw>
                </a:effectLst>
                <a:sym typeface="+mn-ea"/>
              </a:rPr>
              <a:t>储能行业发展趋势：</a:t>
            </a:r>
            <a:r>
              <a:rPr lang="zh-CN" altLang="en-US" sz="2000" b="1">
                <a:solidFill>
                  <a:schemeClr val="accent1"/>
                </a:solidFill>
                <a:effectLst>
                  <a:outerShdw blurRad="38100" dist="25400" dir="5400000" algn="ctr" rotWithShape="0">
                    <a:srgbClr val="6E747A">
                      <a:alpha val="43000"/>
                    </a:srgbClr>
                  </a:outerShdw>
                </a:effectLst>
                <a:sym typeface="+mn-ea"/>
              </a:rPr>
              <a:t>储能全面加速，助力碳中和</a:t>
            </a:r>
            <a:endParaRPr lang="zh-CN" altLang="en-US" sz="2000" b="1">
              <a:solidFill>
                <a:schemeClr val="accent1"/>
              </a:solidFill>
              <a:effectLst>
                <a:outerShdw blurRad="38100" dist="25400" dir="5400000" algn="ctr" rotWithShape="0">
                  <a:srgbClr val="6E747A">
                    <a:alpha val="43000"/>
                  </a:srgbClr>
                </a:outerShdw>
              </a:effectLst>
              <a:sym typeface="+mn-ea"/>
            </a:endParaRPr>
          </a:p>
        </p:txBody>
      </p:sp>
      <p:pic>
        <p:nvPicPr>
          <p:cNvPr id="28" name="图片 27"/>
          <p:cNvPicPr>
            <a:picLocks noChangeAspect="1"/>
          </p:cNvPicPr>
          <p:nvPr/>
        </p:nvPicPr>
        <p:blipFill rotWithShape="1">
          <a:blip r:embed="rId1" cstate="screen"/>
          <a:srcRect/>
          <a:stretch>
            <a:fillRect/>
          </a:stretch>
        </p:blipFill>
        <p:spPr>
          <a:xfrm>
            <a:off x="8255" y="1024890"/>
            <a:ext cx="12183745" cy="2734310"/>
          </a:xfrm>
          <a:prstGeom prst="rect">
            <a:avLst/>
          </a:prstGeom>
        </p:spPr>
      </p:pic>
      <p:sp>
        <p:nvSpPr>
          <p:cNvPr id="6" name="矩形 5"/>
          <p:cNvSpPr/>
          <p:nvPr/>
        </p:nvSpPr>
        <p:spPr>
          <a:xfrm>
            <a:off x="1270" y="1024890"/>
            <a:ext cx="12192000" cy="2729865"/>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255" y="1140460"/>
            <a:ext cx="11661140" cy="1814830"/>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lang="zh-CN" altLang="en-US" sz="1600">
                <a:solidFill>
                  <a:schemeClr val="bg1"/>
                </a:solidFill>
                <a:sym typeface="+mn-ea"/>
              </a:rPr>
              <a:t>可再生能源发电占比提升，给电网带来挑战，储能能最大程度解决新能源消纳的阵痛</a:t>
            </a:r>
            <a:endParaRPr lang="zh-CN" altLang="en-US" sz="1600">
              <a:solidFill>
                <a:schemeClr val="bg1"/>
              </a:solidFill>
              <a:sym typeface="+mn-ea"/>
            </a:endParaRPr>
          </a:p>
          <a:p>
            <a:pPr marL="0" marR="0" lvl="0" indent="0" algn="ctr" defTabSz="914400" rtl="0" eaLnBrk="1" fontAlgn="auto" latinLnBrk="0" hangingPunct="1">
              <a:lnSpc>
                <a:spcPct val="200000"/>
              </a:lnSpc>
              <a:spcBef>
                <a:spcPts val="0"/>
              </a:spcBef>
              <a:spcAft>
                <a:spcPts val="0"/>
              </a:spcAft>
              <a:buClrTx/>
              <a:buSzTx/>
              <a:buFontTx/>
              <a:buNone/>
              <a:defRPr/>
            </a:pPr>
            <a:r>
              <a:rPr lang="zh-CN" altLang="en-US" sz="2400" b="1">
                <a:solidFill>
                  <a:schemeClr val="bg1"/>
                </a:solidFill>
                <a:sym typeface="+mn-ea"/>
              </a:rPr>
              <a:t>电力行业发展开始从</a:t>
            </a:r>
            <a:r>
              <a:rPr lang="en-US" altLang="zh-CN" sz="2400" b="1">
                <a:solidFill>
                  <a:schemeClr val="bg1"/>
                </a:solidFill>
                <a:sym typeface="+mn-ea"/>
              </a:rPr>
              <a:t>“</a:t>
            </a:r>
            <a:r>
              <a:rPr lang="zh-CN" altLang="en-US" sz="2400" b="1">
                <a:solidFill>
                  <a:schemeClr val="bg1"/>
                </a:solidFill>
                <a:sym typeface="+mn-ea"/>
              </a:rPr>
              <a:t>发好电</a:t>
            </a:r>
            <a:r>
              <a:rPr lang="en-US" altLang="zh-CN" sz="2400" b="1">
                <a:solidFill>
                  <a:schemeClr val="bg1"/>
                </a:solidFill>
                <a:sym typeface="+mn-ea"/>
              </a:rPr>
              <a:t>”</a:t>
            </a:r>
            <a:r>
              <a:rPr lang="zh-CN" altLang="en-US" sz="2400" b="1">
                <a:solidFill>
                  <a:schemeClr val="bg1"/>
                </a:solidFill>
                <a:sym typeface="+mn-ea"/>
              </a:rPr>
              <a:t>向</a:t>
            </a:r>
            <a:r>
              <a:rPr lang="en-US" altLang="zh-CN" sz="2400" b="1">
                <a:solidFill>
                  <a:schemeClr val="bg1"/>
                </a:solidFill>
                <a:sym typeface="+mn-ea"/>
              </a:rPr>
              <a:t>“</a:t>
            </a:r>
            <a:r>
              <a:rPr lang="zh-CN" altLang="en-US" sz="2400" b="1">
                <a:solidFill>
                  <a:schemeClr val="bg1"/>
                </a:solidFill>
                <a:sym typeface="+mn-ea"/>
              </a:rPr>
              <a:t>用好电</a:t>
            </a:r>
            <a:r>
              <a:rPr lang="en-US" altLang="zh-CN" sz="2400" b="1">
                <a:solidFill>
                  <a:schemeClr val="bg1"/>
                </a:solidFill>
                <a:sym typeface="+mn-ea"/>
              </a:rPr>
              <a:t>”</a:t>
            </a:r>
            <a:r>
              <a:rPr lang="zh-CN" altLang="en-US" sz="2400" b="1">
                <a:solidFill>
                  <a:schemeClr val="bg1"/>
                </a:solidFill>
                <a:sym typeface="+mn-ea"/>
              </a:rPr>
              <a:t>转型</a:t>
            </a:r>
            <a:endParaRPr lang="zh-CN" altLang="en-US" sz="2400" b="1">
              <a:solidFill>
                <a:schemeClr val="bg1"/>
              </a:solidFill>
              <a:sym typeface="+mn-ea"/>
            </a:endParaRPr>
          </a:p>
          <a:p>
            <a:pPr marL="0" marR="0" lvl="0" indent="0" algn="ctr" defTabSz="914400" rtl="0" eaLnBrk="1" fontAlgn="auto" latinLnBrk="0" hangingPunct="1">
              <a:lnSpc>
                <a:spcPct val="200000"/>
              </a:lnSpc>
              <a:spcBef>
                <a:spcPts val="0"/>
              </a:spcBef>
              <a:spcAft>
                <a:spcPts val="0"/>
              </a:spcAft>
              <a:buClrTx/>
              <a:buSzTx/>
              <a:buFontTx/>
              <a:buNone/>
              <a:defRPr/>
            </a:pPr>
            <a:r>
              <a:rPr lang="zh-CN" altLang="en-US" sz="1600">
                <a:solidFill>
                  <a:schemeClr val="bg1"/>
                </a:solidFill>
                <a:sym typeface="+mn-ea"/>
              </a:rPr>
              <a:t>新能源发展 进入平价仅仅是完成能源革命的第一步，储能赋予新能源的可调节属性将进 一步帮助新能源走上新的台阶。</a:t>
            </a:r>
            <a:endParaRPr kumimoji="0" lang="zh-CN" altLang="en-US" sz="3600" b="0" i="0" u="none" strike="noStrike" kern="1200" cap="none" spc="0" normalizeH="0" baseline="0" noProof="0" dirty="0">
              <a:ln>
                <a:noFill/>
              </a:ln>
              <a:solidFill>
                <a:schemeClr val="bg1"/>
              </a:solidFill>
              <a:effectLst/>
              <a:uLnTx/>
              <a:uFillTx/>
              <a:latin typeface="+mj-ea"/>
              <a:ea typeface="+mj-ea"/>
              <a:cs typeface="+mn-cs"/>
            </a:endParaRPr>
          </a:p>
        </p:txBody>
      </p:sp>
      <p:sp>
        <p:nvSpPr>
          <p:cNvPr id="14" name="文本框 13"/>
          <p:cNvSpPr txBox="1"/>
          <p:nvPr/>
        </p:nvSpPr>
        <p:spPr>
          <a:xfrm>
            <a:off x="1612265" y="4107180"/>
            <a:ext cx="9020175" cy="2245360"/>
          </a:xfrm>
          <a:prstGeom prst="rect">
            <a:avLst/>
          </a:prstGeom>
          <a:noFill/>
        </p:spPr>
        <p:txBody>
          <a:bodyPr wrap="square" rtlCol="0" anchor="t">
            <a:spAutoFit/>
          </a:bodyPr>
          <a:lstStyle/>
          <a:p>
            <a:pPr indent="457200" fontAlgn="auto">
              <a:lnSpc>
                <a:spcPct val="200000"/>
              </a:lnSpc>
            </a:pPr>
            <a:r>
              <a:rPr lang="zh-CN" altLang="en-US" sz="1400"/>
              <a:t>随着可再生能源在一次能源的占比逐步提升，风电、太阳能发电的随机性和波动性也在影响着整个电力系统。</a:t>
            </a:r>
            <a:r>
              <a:rPr lang="zh-CN" altLang="en-US" sz="1400" b="1"/>
              <a:t>新能源 +储能可以从根本上解决新能源的波动性，改善新能源发电的可调节性，提高电能质量，解决电网消纳的诟病。</a:t>
            </a:r>
            <a:r>
              <a:rPr lang="zh-CN" altLang="en-US" sz="1400"/>
              <a:t>在新能源占比大幅提升的背景下，储能 的加入让电力行业从‚发好电‛向‚用好电‛进行转型。</a:t>
            </a:r>
            <a:endParaRPr lang="zh-CN" altLang="en-US" sz="1400"/>
          </a:p>
          <a:p>
            <a:pPr indent="457200" fontAlgn="auto">
              <a:lnSpc>
                <a:spcPct val="200000"/>
              </a:lnSpc>
            </a:pPr>
            <a:r>
              <a:rPr lang="zh-CN" altLang="en-US" sz="1400"/>
              <a:t>从新能源的发展阶 段来看，新能源实现平价后，还存在不稳定性问题，增配储能有望调节新能源的波动性，增加其可调节性，有望推动能源革命更进一步。</a:t>
            </a:r>
            <a:endParaRPr lang="zh-CN" altLang="en-US" sz="1400"/>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652145" y="295275"/>
            <a:ext cx="2316480" cy="521970"/>
          </a:xfrm>
          <a:prstGeom prst="rect">
            <a:avLst/>
          </a:prstGeom>
          <a:noFill/>
        </p:spPr>
        <p:txBody>
          <a:bodyPr wrap="none" rtlCol="0" anchor="t">
            <a:spAutoFit/>
          </a:bodyPr>
          <a:lstStyle/>
          <a:p>
            <a:r>
              <a:rPr lang="zh-CN" altLang="en-US" sz="2800" b="1">
                <a:solidFill>
                  <a:schemeClr val="accent1"/>
                </a:solidFill>
                <a:effectLst>
                  <a:outerShdw blurRad="38100" dist="25400" dir="5400000" algn="ctr" rotWithShape="0">
                    <a:srgbClr val="6E747A">
                      <a:alpha val="43000"/>
                    </a:srgbClr>
                  </a:outerShdw>
                </a:effectLst>
                <a:sym typeface="+mn-ea"/>
              </a:rPr>
              <a:t>光伏发展痛点</a:t>
            </a:r>
            <a:endParaRPr lang="zh-CN" altLang="en-US" sz="2800" b="1">
              <a:solidFill>
                <a:schemeClr val="accent1"/>
              </a:solidFill>
              <a:effectLst>
                <a:outerShdw blurRad="38100" dist="25400" dir="5400000" algn="ctr" rotWithShape="0">
                  <a:srgbClr val="6E747A">
                    <a:alpha val="43000"/>
                  </a:srgbClr>
                </a:outerShdw>
              </a:effectLst>
              <a:sym typeface="+mn-ea"/>
            </a:endParaRPr>
          </a:p>
        </p:txBody>
      </p:sp>
      <p:grpSp>
        <p:nvGrpSpPr>
          <p:cNvPr id="2" name="组合 1"/>
          <p:cNvGrpSpPr/>
          <p:nvPr/>
        </p:nvGrpSpPr>
        <p:grpSpPr>
          <a:xfrm>
            <a:off x="1013460" y="1265555"/>
            <a:ext cx="10356215" cy="4897120"/>
            <a:chOff x="1582" y="2250"/>
            <a:chExt cx="7270" cy="7293"/>
          </a:xfrm>
        </p:grpSpPr>
        <p:grpSp>
          <p:nvGrpSpPr>
            <p:cNvPr id="10" name="组合 9"/>
            <p:cNvGrpSpPr/>
            <p:nvPr/>
          </p:nvGrpSpPr>
          <p:grpSpPr>
            <a:xfrm>
              <a:off x="1582" y="2250"/>
              <a:ext cx="7270" cy="7293"/>
              <a:chOff x="660401" y="2036941"/>
              <a:chExt cx="2540000" cy="3936810"/>
            </a:xfrm>
          </p:grpSpPr>
          <p:sp>
            <p:nvSpPr>
              <p:cNvPr id="42" name="剪去单角的矩形 41"/>
              <p:cNvSpPr/>
              <p:nvPr>
                <p:custDataLst>
                  <p:tags r:id="rId1"/>
                </p:custDataLst>
              </p:nvPr>
            </p:nvSpPr>
            <p:spPr>
              <a:xfrm>
                <a:off x="660401" y="2036941"/>
                <a:ext cx="2540000" cy="3936810"/>
              </a:xfrm>
              <a:prstGeom prst="snip1Rect">
                <a:avLst>
                  <a:gd name="adj" fmla="val 15301"/>
                </a:avLst>
              </a:prstGeom>
              <a:solidFill>
                <a:schemeClr val="lt1"/>
              </a:solidFill>
              <a:ln>
                <a:noFill/>
              </a:ln>
              <a:effectLst>
                <a:outerShdw blurRad="342900" dist="139700" algn="l" rotWithShape="0">
                  <a:schemeClr val="accent2">
                    <a:lumMod val="50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文本框 8"/>
              <p:cNvSpPr txBox="1"/>
              <p:nvPr>
                <p:custDataLst>
                  <p:tags r:id="rId2"/>
                </p:custDataLst>
              </p:nvPr>
            </p:nvSpPr>
            <p:spPr>
              <a:xfrm>
                <a:off x="2218291" y="2098479"/>
                <a:ext cx="859477" cy="889764"/>
              </a:xfrm>
              <a:prstGeom prst="rect">
                <a:avLst/>
              </a:prstGeom>
              <a:noFill/>
            </p:spPr>
            <p:txBody>
              <a:bodyPr wrap="square" rtlCol="0">
                <a:spAutoFit/>
              </a:bodyPr>
              <a:lstStyle/>
              <a:p>
                <a:r>
                  <a:rPr lang="en-US" altLang="zh-CN" sz="6600" dirty="0">
                    <a:solidFill>
                      <a:schemeClr val="dk1"/>
                    </a:solidFill>
                    <a:latin typeface="+mj-ea"/>
                    <a:ea typeface="+mj-ea"/>
                  </a:rPr>
                  <a:t>01</a:t>
                </a:r>
                <a:endParaRPr lang="en-US" altLang="zh-CN" sz="6600" dirty="0">
                  <a:solidFill>
                    <a:schemeClr val="dk1"/>
                  </a:solidFill>
                  <a:latin typeface="+mj-ea"/>
                  <a:ea typeface="+mj-ea"/>
                </a:endParaRPr>
              </a:p>
            </p:txBody>
          </p:sp>
          <p:sp>
            <p:nvSpPr>
              <p:cNvPr id="8" name="剪去单角的矩形 7"/>
              <p:cNvSpPr/>
              <p:nvPr>
                <p:custDataLst>
                  <p:tags r:id="rId3"/>
                </p:custDataLst>
              </p:nvPr>
            </p:nvSpPr>
            <p:spPr>
              <a:xfrm>
                <a:off x="660401" y="2036941"/>
                <a:ext cx="2540000" cy="3652471"/>
              </a:xfrm>
              <a:prstGeom prst="snip1Rect">
                <a:avLst>
                  <a:gd name="adj" fmla="val 50000"/>
                </a:avLst>
              </a:prstGeom>
              <a:solidFill>
                <a:schemeClr val="lt1"/>
              </a:solidFill>
              <a:ln>
                <a:noFill/>
              </a:ln>
              <a:effectLst>
                <a:outerShdw blurRad="342900" dist="139700" algn="l" rotWithShape="0">
                  <a:schemeClr val="accent2">
                    <a:lumMod val="50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文本框 43"/>
              <p:cNvSpPr txBox="1"/>
              <p:nvPr/>
            </p:nvSpPr>
            <p:spPr>
              <a:xfrm>
                <a:off x="816117" y="2209185"/>
                <a:ext cx="1402080" cy="370097"/>
              </a:xfrm>
              <a:prstGeom prst="rect">
                <a:avLst/>
              </a:prstGeom>
              <a:noFill/>
            </p:spPr>
            <p:txBody>
              <a:bodyPr wrap="square" rtlCol="0">
                <a:spAutoFit/>
              </a:bodyPr>
              <a:lstStyle/>
              <a:p>
                <a:r>
                  <a:rPr lang="zh-CN" altLang="en-US" sz="2400" b="1" dirty="0">
                    <a:solidFill>
                      <a:srgbClr val="0070C0"/>
                    </a:solidFill>
                    <a:latin typeface="+mj-ea"/>
                    <a:ea typeface="+mj-ea"/>
                  </a:rPr>
                  <a:t>光伏发展痛点</a:t>
                </a:r>
                <a:endParaRPr lang="zh-CN" altLang="en-US" sz="2400" b="1" dirty="0">
                  <a:solidFill>
                    <a:srgbClr val="0070C0"/>
                  </a:solidFill>
                  <a:latin typeface="+mj-ea"/>
                  <a:ea typeface="+mj-ea"/>
                </a:endParaRPr>
              </a:p>
            </p:txBody>
          </p:sp>
          <p:sp>
            <p:nvSpPr>
              <p:cNvPr id="46" name="椭圆 45"/>
              <p:cNvSpPr/>
              <p:nvPr>
                <p:custDataLst>
                  <p:tags r:id="rId4"/>
                </p:custDataLst>
              </p:nvPr>
            </p:nvSpPr>
            <p:spPr>
              <a:xfrm>
                <a:off x="3045905" y="5295214"/>
                <a:ext cx="74289" cy="265045"/>
              </a:xfrm>
              <a:prstGeom prst="ellipse">
                <a:avLst/>
              </a:prstGeom>
              <a:gradFill flip="none" rotWithShape="1">
                <a:gsLst>
                  <a:gs pos="35000">
                    <a:srgbClr val="007ADD"/>
                  </a:gs>
                  <a:gs pos="100000">
                    <a:srgbClr val="003D6F">
                      <a:lumMod val="50000"/>
                    </a:srgbClr>
                  </a:gs>
                </a:gsLst>
                <a:lin ang="2700000" scaled="0"/>
              </a:gradFill>
              <a:ln>
                <a:noFill/>
              </a:ln>
              <a:effectLst>
                <a:outerShdw blurRad="2032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5"/>
              </p:custDataLst>
            </p:nvPr>
          </p:nvSpPr>
          <p:spPr>
            <a:xfrm>
              <a:off x="1712" y="3308"/>
              <a:ext cx="6185" cy="5178"/>
            </a:xfrm>
            <a:prstGeom prst="rect">
              <a:avLst/>
            </a:prstGeom>
            <a:noFill/>
          </p:spPr>
          <p:txBody>
            <a:bodyPr wrap="square" rtlCol="0" anchor="t">
              <a:spAutoFit/>
            </a:bodyPr>
            <a:lstStyle/>
            <a:p>
              <a:pPr indent="457200" fontAlgn="auto">
                <a:lnSpc>
                  <a:spcPct val="150000"/>
                </a:lnSpc>
                <a:spcBef>
                  <a:spcPts val="1200"/>
                </a:spcBef>
              </a:pPr>
              <a:r>
                <a:rPr lang="zh-CN" altLang="en-US" sz="1200" b="1" dirty="0">
                  <a:solidFill>
                    <a:schemeClr val="dk1"/>
                  </a:solidFill>
                </a:rPr>
                <a:t>光伏厂商良莠不齐，质量难以保证：</a:t>
              </a:r>
              <a:r>
                <a:rPr lang="zh-CN" altLang="en-US" sz="1200" dirty="0">
                  <a:solidFill>
                    <a:schemeClr val="dk1"/>
                  </a:solidFill>
                </a:rPr>
                <a:t>户用光伏的产品、安装、并网标准缺失，信用资质、产品品质、售后服务等方面参差不齐，部分经销商、安装商以次充好，安装操作不规范，发电效率不达标，甚至难以保障安全。</a:t>
              </a:r>
              <a:endParaRPr lang="zh-CN" altLang="en-US" sz="1200" dirty="0">
                <a:solidFill>
                  <a:schemeClr val="dk1"/>
                </a:solidFill>
              </a:endParaRPr>
            </a:p>
            <a:p>
              <a:pPr indent="457200" fontAlgn="auto">
                <a:lnSpc>
                  <a:spcPct val="150000"/>
                </a:lnSpc>
                <a:spcBef>
                  <a:spcPts val="1200"/>
                </a:spcBef>
              </a:pPr>
              <a:r>
                <a:rPr lang="zh-CN" altLang="en-US" sz="1200" b="1" dirty="0">
                  <a:solidFill>
                    <a:schemeClr val="dk1"/>
                  </a:solidFill>
                </a:rPr>
                <a:t>参与环节众多，协作效率低下</a:t>
              </a:r>
              <a:r>
                <a:rPr lang="zh-CN" altLang="en-US" sz="1200" dirty="0">
                  <a:solidFill>
                    <a:schemeClr val="dk1"/>
                  </a:solidFill>
                </a:rPr>
                <a:t>：新能源交易市场存在大量的环节，参与主体也不再局限于“发输配用”，而囊括了代理商、储能运营商、运维商以及与新能源市场深度合作的相关产业链。由于参与环节众多导致相互协作不便利，交易效率低下。</a:t>
              </a:r>
              <a:endParaRPr lang="zh-CN" altLang="en-US" sz="1200" dirty="0">
                <a:solidFill>
                  <a:schemeClr val="dk1"/>
                </a:solidFill>
              </a:endParaRPr>
            </a:p>
            <a:p>
              <a:pPr indent="457200" fontAlgn="auto">
                <a:lnSpc>
                  <a:spcPct val="150000"/>
                </a:lnSpc>
                <a:spcBef>
                  <a:spcPts val="1200"/>
                </a:spcBef>
              </a:pPr>
              <a:r>
                <a:rPr lang="zh-CN" altLang="en-US" sz="1200" b="1" dirty="0">
                  <a:solidFill>
                    <a:schemeClr val="dk1"/>
                  </a:solidFill>
                </a:rPr>
                <a:t>数据分散，无法应用</a:t>
              </a:r>
              <a:r>
                <a:rPr lang="zh-CN" altLang="en-US" sz="1200" dirty="0">
                  <a:solidFill>
                    <a:schemeClr val="dk1"/>
                  </a:solidFill>
                </a:rPr>
                <a:t>：在新能源电站的生产和运维中，产生的大量数据分散在各个不同的厂商手中，形成诸多数据孤岛。不同数据源之间互不信任，使得数据信息无法有效应用，也无法变现。</a:t>
              </a:r>
              <a:endParaRPr lang="zh-CN" altLang="en-US" sz="1200" dirty="0">
                <a:solidFill>
                  <a:schemeClr val="dk1"/>
                </a:solidFill>
              </a:endParaRPr>
            </a:p>
            <a:p>
              <a:pPr indent="457200" fontAlgn="auto">
                <a:lnSpc>
                  <a:spcPct val="150000"/>
                </a:lnSpc>
                <a:spcBef>
                  <a:spcPts val="1200"/>
                </a:spcBef>
              </a:pPr>
              <a:r>
                <a:rPr lang="zh-CN" altLang="en-US" sz="1200" b="1" dirty="0">
                  <a:solidFill>
                    <a:schemeClr val="dk1"/>
                  </a:solidFill>
                </a:rPr>
                <a:t>电站的设计和预测能力痛点</a:t>
              </a:r>
              <a:r>
                <a:rPr lang="zh-CN" altLang="en-US" sz="1200" dirty="0">
                  <a:solidFill>
                    <a:schemeClr val="dk1"/>
                  </a:solidFill>
                </a:rPr>
                <a:t>：光伏运营商通常缺乏专业的电站设计能力，也无法准确的进行收益预测，这种情况造成的了严重后果，一方面造成无法保证后期还贷能力，另一方面也无法快速有效的进行市场开发。</a:t>
              </a:r>
              <a:endParaRPr lang="zh-CN" altLang="en-US" sz="1200" dirty="0">
                <a:solidFill>
                  <a:schemeClr val="dk1"/>
                </a:solidFill>
              </a:endParaRPr>
            </a:p>
            <a:p>
              <a:pPr indent="457200" fontAlgn="auto">
                <a:lnSpc>
                  <a:spcPct val="150000"/>
                </a:lnSpc>
                <a:spcBef>
                  <a:spcPts val="1200"/>
                </a:spcBef>
              </a:pPr>
              <a:r>
                <a:rPr lang="zh-CN" altLang="en-US" sz="1200" b="1" dirty="0">
                  <a:solidFill>
                    <a:schemeClr val="dk1"/>
                  </a:solidFill>
                </a:rPr>
                <a:t>电站建设的有效管理痛点</a:t>
              </a:r>
              <a:r>
                <a:rPr lang="zh-CN" altLang="en-US" sz="1200" dirty="0">
                  <a:solidFill>
                    <a:schemeClr val="dk1"/>
                  </a:solidFill>
                </a:rPr>
                <a:t>：光伏运营会面临多个电站同时施工的情况，其无法对全部项目的施工进度，物料使用情况等进行统一管理。物料及建设管控混乱，增加物料成本，同时施工质量无法保障，也会增加后期维护的成本。</a:t>
              </a:r>
              <a:endParaRPr lang="zh-CN" altLang="en-US" sz="1200" dirty="0">
                <a:solidFill>
                  <a:schemeClr val="dk1"/>
                </a:solidFill>
              </a:endParaRPr>
            </a:p>
          </p:txBody>
        </p:sp>
      </p:gr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652145" y="295275"/>
            <a:ext cx="2316480" cy="521970"/>
          </a:xfrm>
          <a:prstGeom prst="rect">
            <a:avLst/>
          </a:prstGeom>
          <a:noFill/>
        </p:spPr>
        <p:txBody>
          <a:bodyPr wrap="none" rtlCol="0" anchor="t">
            <a:spAutoFit/>
          </a:bodyPr>
          <a:lstStyle/>
          <a:p>
            <a:r>
              <a:rPr lang="zh-CN" altLang="en-US" sz="2800" b="1">
                <a:solidFill>
                  <a:schemeClr val="accent1"/>
                </a:solidFill>
                <a:effectLst>
                  <a:outerShdw blurRad="38100" dist="25400" dir="5400000" algn="ctr" rotWithShape="0">
                    <a:srgbClr val="6E747A">
                      <a:alpha val="43000"/>
                    </a:srgbClr>
                  </a:outerShdw>
                </a:effectLst>
                <a:sym typeface="+mn-ea"/>
              </a:rPr>
              <a:t>储能发展痛点</a:t>
            </a:r>
            <a:endParaRPr lang="zh-CN" altLang="en-US" sz="2800" b="1">
              <a:solidFill>
                <a:schemeClr val="accent1"/>
              </a:solidFill>
              <a:effectLst>
                <a:outerShdw blurRad="38100" dist="25400" dir="5400000" algn="ctr" rotWithShape="0">
                  <a:srgbClr val="6E747A">
                    <a:alpha val="43000"/>
                  </a:srgbClr>
                </a:outerShdw>
              </a:effectLst>
              <a:sym typeface="+mn-ea"/>
            </a:endParaRPr>
          </a:p>
        </p:txBody>
      </p:sp>
      <p:grpSp>
        <p:nvGrpSpPr>
          <p:cNvPr id="2" name="组合 1"/>
          <p:cNvGrpSpPr/>
          <p:nvPr/>
        </p:nvGrpSpPr>
        <p:grpSpPr>
          <a:xfrm>
            <a:off x="1013460" y="1265555"/>
            <a:ext cx="10356215" cy="4897120"/>
            <a:chOff x="1582" y="2250"/>
            <a:chExt cx="7270" cy="7293"/>
          </a:xfrm>
        </p:grpSpPr>
        <p:grpSp>
          <p:nvGrpSpPr>
            <p:cNvPr id="10" name="组合 9"/>
            <p:cNvGrpSpPr/>
            <p:nvPr/>
          </p:nvGrpSpPr>
          <p:grpSpPr>
            <a:xfrm>
              <a:off x="1582" y="2250"/>
              <a:ext cx="7270" cy="7293"/>
              <a:chOff x="660401" y="2036941"/>
              <a:chExt cx="2540000" cy="3936810"/>
            </a:xfrm>
          </p:grpSpPr>
          <p:sp>
            <p:nvSpPr>
              <p:cNvPr id="42" name="剪去单角的矩形 41"/>
              <p:cNvSpPr/>
              <p:nvPr>
                <p:custDataLst>
                  <p:tags r:id="rId1"/>
                </p:custDataLst>
              </p:nvPr>
            </p:nvSpPr>
            <p:spPr>
              <a:xfrm>
                <a:off x="660401" y="2036941"/>
                <a:ext cx="2540000" cy="3936810"/>
              </a:xfrm>
              <a:prstGeom prst="snip1Rect">
                <a:avLst>
                  <a:gd name="adj" fmla="val 15301"/>
                </a:avLst>
              </a:prstGeom>
              <a:solidFill>
                <a:schemeClr val="lt1"/>
              </a:solidFill>
              <a:ln>
                <a:noFill/>
              </a:ln>
              <a:effectLst>
                <a:outerShdw blurRad="342900" dist="139700" algn="l" rotWithShape="0">
                  <a:schemeClr val="accent2">
                    <a:lumMod val="50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文本框 8"/>
              <p:cNvSpPr txBox="1"/>
              <p:nvPr>
                <p:custDataLst>
                  <p:tags r:id="rId2"/>
                </p:custDataLst>
              </p:nvPr>
            </p:nvSpPr>
            <p:spPr>
              <a:xfrm>
                <a:off x="2218291" y="2098479"/>
                <a:ext cx="859477" cy="889764"/>
              </a:xfrm>
              <a:prstGeom prst="rect">
                <a:avLst/>
              </a:prstGeom>
              <a:noFill/>
            </p:spPr>
            <p:txBody>
              <a:bodyPr wrap="square" rtlCol="0">
                <a:spAutoFit/>
              </a:bodyPr>
              <a:lstStyle/>
              <a:p>
                <a:r>
                  <a:rPr lang="en-US" altLang="zh-CN" sz="6600" dirty="0">
                    <a:solidFill>
                      <a:schemeClr val="dk1"/>
                    </a:solidFill>
                    <a:latin typeface="+mj-ea"/>
                    <a:ea typeface="+mj-ea"/>
                  </a:rPr>
                  <a:t>01</a:t>
                </a:r>
                <a:endParaRPr lang="en-US" altLang="zh-CN" sz="6600" dirty="0">
                  <a:solidFill>
                    <a:schemeClr val="dk1"/>
                  </a:solidFill>
                  <a:latin typeface="+mj-ea"/>
                  <a:ea typeface="+mj-ea"/>
                </a:endParaRPr>
              </a:p>
            </p:txBody>
          </p:sp>
          <p:sp>
            <p:nvSpPr>
              <p:cNvPr id="8" name="剪去单角的矩形 7"/>
              <p:cNvSpPr/>
              <p:nvPr>
                <p:custDataLst>
                  <p:tags r:id="rId3"/>
                </p:custDataLst>
              </p:nvPr>
            </p:nvSpPr>
            <p:spPr>
              <a:xfrm>
                <a:off x="660401" y="2036941"/>
                <a:ext cx="2540000" cy="3652471"/>
              </a:xfrm>
              <a:prstGeom prst="snip1Rect">
                <a:avLst>
                  <a:gd name="adj" fmla="val 50000"/>
                </a:avLst>
              </a:prstGeom>
              <a:solidFill>
                <a:schemeClr val="lt1"/>
              </a:solidFill>
              <a:ln>
                <a:noFill/>
              </a:ln>
              <a:effectLst>
                <a:outerShdw blurRad="342900" dist="139700" algn="l" rotWithShape="0">
                  <a:schemeClr val="accent2">
                    <a:lumMod val="50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文本框 43"/>
              <p:cNvSpPr txBox="1"/>
              <p:nvPr/>
            </p:nvSpPr>
            <p:spPr>
              <a:xfrm>
                <a:off x="816117" y="2209185"/>
                <a:ext cx="1402080" cy="370097"/>
              </a:xfrm>
              <a:prstGeom prst="rect">
                <a:avLst/>
              </a:prstGeom>
              <a:noFill/>
            </p:spPr>
            <p:txBody>
              <a:bodyPr wrap="square" rtlCol="0">
                <a:spAutoFit/>
              </a:bodyPr>
              <a:lstStyle/>
              <a:p>
                <a:r>
                  <a:rPr lang="zh-CN" altLang="en-US" sz="2400" b="1" dirty="0">
                    <a:solidFill>
                      <a:srgbClr val="0070C0"/>
                    </a:solidFill>
                    <a:latin typeface="+mj-ea"/>
                    <a:ea typeface="+mj-ea"/>
                  </a:rPr>
                  <a:t>储能发展痛点</a:t>
                </a:r>
                <a:endParaRPr lang="zh-CN" altLang="en-US" sz="2400" b="1" dirty="0">
                  <a:solidFill>
                    <a:srgbClr val="0070C0"/>
                  </a:solidFill>
                  <a:latin typeface="+mj-ea"/>
                  <a:ea typeface="+mj-ea"/>
                </a:endParaRPr>
              </a:p>
            </p:txBody>
          </p:sp>
          <p:sp>
            <p:nvSpPr>
              <p:cNvPr id="46" name="椭圆 45"/>
              <p:cNvSpPr/>
              <p:nvPr>
                <p:custDataLst>
                  <p:tags r:id="rId4"/>
                </p:custDataLst>
              </p:nvPr>
            </p:nvSpPr>
            <p:spPr>
              <a:xfrm>
                <a:off x="3045905" y="5295214"/>
                <a:ext cx="74289" cy="265045"/>
              </a:xfrm>
              <a:prstGeom prst="ellipse">
                <a:avLst/>
              </a:prstGeom>
              <a:gradFill flip="none" rotWithShape="1">
                <a:gsLst>
                  <a:gs pos="35000">
                    <a:srgbClr val="007ADD"/>
                  </a:gs>
                  <a:gs pos="100000">
                    <a:srgbClr val="003D6F">
                      <a:lumMod val="50000"/>
                    </a:srgbClr>
                  </a:gs>
                </a:gsLst>
                <a:lin ang="2700000" scaled="0"/>
              </a:gradFill>
              <a:ln>
                <a:noFill/>
              </a:ln>
              <a:effectLst>
                <a:outerShdw blurRad="2032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5"/>
              </p:custDataLst>
            </p:nvPr>
          </p:nvSpPr>
          <p:spPr>
            <a:xfrm>
              <a:off x="1911" y="3719"/>
              <a:ext cx="5594" cy="4353"/>
            </a:xfrm>
            <a:prstGeom prst="rect">
              <a:avLst/>
            </a:prstGeom>
            <a:noFill/>
          </p:spPr>
          <p:txBody>
            <a:bodyPr wrap="square" rtlCol="0" anchor="t">
              <a:spAutoFit/>
            </a:bodyPr>
            <a:lstStyle/>
            <a:p>
              <a:pPr indent="457200" fontAlgn="auto">
                <a:lnSpc>
                  <a:spcPct val="150000"/>
                </a:lnSpc>
                <a:spcBef>
                  <a:spcPts val="1200"/>
                </a:spcBef>
              </a:pPr>
              <a:r>
                <a:rPr lang="zh-CN" altLang="en-US" sz="1200" b="1" dirty="0">
                  <a:solidFill>
                    <a:schemeClr val="dk1"/>
                  </a:solidFill>
                </a:rPr>
                <a:t>一是技术路线繁杂</a:t>
              </a:r>
              <a:r>
                <a:rPr lang="zh-CN" altLang="en-US" sz="1200" dirty="0">
                  <a:solidFill>
                    <a:schemeClr val="dk1"/>
                  </a:solidFill>
                </a:rPr>
                <a:t>，储能技术路线囊括了化学、物理、电磁等，品种繁多，但是目前却没有一个技术路线或一种产品占主导地位；</a:t>
              </a:r>
              <a:endParaRPr lang="zh-CN" altLang="en-US" sz="1200" dirty="0">
                <a:solidFill>
                  <a:schemeClr val="dk1"/>
                </a:solidFill>
              </a:endParaRPr>
            </a:p>
            <a:p>
              <a:pPr indent="457200" fontAlgn="auto">
                <a:lnSpc>
                  <a:spcPct val="150000"/>
                </a:lnSpc>
                <a:spcBef>
                  <a:spcPts val="1200"/>
                </a:spcBef>
              </a:pPr>
              <a:r>
                <a:rPr lang="zh-CN" altLang="en-US" sz="1200" b="1" dirty="0">
                  <a:solidFill>
                    <a:schemeClr val="dk1"/>
                  </a:solidFill>
                </a:rPr>
                <a:t>二是经济性有待提升</a:t>
              </a:r>
              <a:r>
                <a:rPr lang="zh-CN" altLang="en-US" sz="1200" dirty="0">
                  <a:solidFill>
                    <a:schemeClr val="dk1"/>
                  </a:solidFill>
                </a:rPr>
                <a:t>，各类电池从投资、寿命、维护、转换率来看各有优缺点；</a:t>
              </a:r>
              <a:endParaRPr lang="zh-CN" altLang="en-US" sz="1200" dirty="0">
                <a:solidFill>
                  <a:schemeClr val="dk1"/>
                </a:solidFill>
              </a:endParaRPr>
            </a:p>
            <a:p>
              <a:pPr indent="457200" fontAlgn="auto">
                <a:lnSpc>
                  <a:spcPct val="150000"/>
                </a:lnSpc>
                <a:spcBef>
                  <a:spcPts val="1200"/>
                </a:spcBef>
              </a:pPr>
              <a:r>
                <a:rPr lang="zh-CN" altLang="en-US" sz="1200" b="1" dirty="0">
                  <a:solidFill>
                    <a:schemeClr val="dk1"/>
                  </a:solidFill>
                </a:rPr>
                <a:t>三是定价体系不明确</a:t>
              </a:r>
              <a:r>
                <a:rPr lang="zh-CN" altLang="en-US" sz="1200" dirty="0">
                  <a:solidFill>
                    <a:schemeClr val="dk1"/>
                  </a:solidFill>
                </a:rPr>
                <a:t>，储能虽好却无法量化，没有量化就不能制定很好的价格机制、补贴，同时储能贯穿发、输、配、用，定价更为复杂。</a:t>
              </a:r>
              <a:endParaRPr lang="zh-CN" altLang="en-US" sz="1200" dirty="0">
                <a:solidFill>
                  <a:schemeClr val="dk1"/>
                </a:solidFill>
              </a:endParaRPr>
            </a:p>
            <a:p>
              <a:pPr indent="457200" fontAlgn="auto">
                <a:lnSpc>
                  <a:spcPct val="150000"/>
                </a:lnSpc>
                <a:spcBef>
                  <a:spcPts val="1200"/>
                </a:spcBef>
              </a:pPr>
              <a:r>
                <a:rPr lang="zh-CN" altLang="en-US" sz="1200" b="1" dirty="0">
                  <a:solidFill>
                    <a:schemeClr val="dk1"/>
                  </a:solidFill>
                </a:rPr>
                <a:t>四是市场机制不完善</a:t>
              </a:r>
              <a:r>
                <a:rPr lang="zh-CN" altLang="en-US" sz="1200" dirty="0">
                  <a:solidFill>
                    <a:schemeClr val="dk1"/>
                  </a:solidFill>
                </a:rPr>
                <a:t>，目前的电力市场还处于起步阶段，虽有一些辅助服务，但总体来看，全国范围内尚缺乏较清晰的机制以及良好的商业运行模式。</a:t>
              </a:r>
              <a:endParaRPr lang="zh-CN" altLang="en-US" sz="1200" dirty="0">
                <a:solidFill>
                  <a:schemeClr val="dk1"/>
                </a:solidFill>
              </a:endParaRPr>
            </a:p>
            <a:p>
              <a:pPr indent="457200" fontAlgn="auto">
                <a:lnSpc>
                  <a:spcPct val="150000"/>
                </a:lnSpc>
                <a:spcBef>
                  <a:spcPts val="1200"/>
                </a:spcBef>
              </a:pPr>
              <a:r>
                <a:rPr lang="zh-CN" altLang="en-US" sz="1200" b="1" dirty="0">
                  <a:solidFill>
                    <a:schemeClr val="dk1"/>
                  </a:solidFill>
                </a:rPr>
                <a:t>五是缺乏大量数据支撑</a:t>
              </a:r>
              <a:r>
                <a:rPr lang="zh-CN" altLang="en-US" sz="1200" dirty="0">
                  <a:solidFill>
                    <a:schemeClr val="dk1"/>
                  </a:solidFill>
                </a:rPr>
                <a:t>，储能项目虽多，但大容量项目投运的很少甚至没有，数据分析也较少。</a:t>
              </a:r>
              <a:endParaRPr lang="zh-CN" altLang="en-US" sz="1200" dirty="0">
                <a:solidFill>
                  <a:schemeClr val="dk1"/>
                </a:solidFill>
              </a:endParaRPr>
            </a:p>
          </p:txBody>
        </p:sp>
      </p:gr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554855" y="1551305"/>
            <a:ext cx="3413125" cy="3427095"/>
            <a:chOff x="4116917" y="2001310"/>
            <a:chExt cx="3852333" cy="3868205"/>
          </a:xfrm>
        </p:grpSpPr>
        <p:sp>
          <p:nvSpPr>
            <p:cNvPr id="8" name="矩形 16"/>
            <p:cNvSpPr>
              <a:spLocks noChangeArrowheads="1"/>
            </p:cNvSpPr>
            <p:nvPr/>
          </p:nvSpPr>
          <p:spPr bwMode="auto">
            <a:xfrm rot="18900000" flipV="1">
              <a:off x="5273676" y="2026706"/>
              <a:ext cx="1549400" cy="1543049"/>
            </a:xfrm>
            <a:prstGeom prst="roundRect">
              <a:avLst>
                <a:gd name="adj" fmla="val 0"/>
              </a:avLst>
            </a:prstGeom>
            <a:solidFill>
              <a:schemeClr val="accent1"/>
            </a:solidFill>
            <a:ln>
              <a:noFill/>
            </a:ln>
          </p:spPr>
          <p:txBody>
            <a:bodyPr/>
            <a:lstStyle>
              <a:lvl1pPr defTabSz="913130">
                <a:defRPr sz="1300">
                  <a:solidFill>
                    <a:schemeClr val="tx1"/>
                  </a:solidFill>
                  <a:latin typeface="Calibri" panose="020F0502020204030204" charset="0"/>
                  <a:ea typeface="宋体" panose="02010600030101010101" pitchFamily="2" charset="-122"/>
                </a:defRPr>
              </a:lvl1pPr>
              <a:lvl2pPr marL="742950" indent="-285750" defTabSz="913130">
                <a:defRPr sz="1300">
                  <a:solidFill>
                    <a:schemeClr val="tx1"/>
                  </a:solidFill>
                  <a:latin typeface="Calibri" panose="020F0502020204030204" charset="0"/>
                  <a:ea typeface="宋体" panose="02010600030101010101" pitchFamily="2" charset="-122"/>
                </a:defRPr>
              </a:lvl2pPr>
              <a:lvl3pPr marL="1143000" indent="-228600" defTabSz="913130">
                <a:defRPr sz="1300">
                  <a:solidFill>
                    <a:schemeClr val="tx1"/>
                  </a:solidFill>
                  <a:latin typeface="Calibri" panose="020F0502020204030204" charset="0"/>
                  <a:ea typeface="宋体" panose="02010600030101010101" pitchFamily="2" charset="-122"/>
                </a:defRPr>
              </a:lvl3pPr>
              <a:lvl4pPr marL="1600200" indent="-228600" defTabSz="913130">
                <a:defRPr sz="1300">
                  <a:solidFill>
                    <a:schemeClr val="tx1"/>
                  </a:solidFill>
                  <a:latin typeface="Calibri" panose="020F0502020204030204" charset="0"/>
                  <a:ea typeface="宋体" panose="02010600030101010101" pitchFamily="2" charset="-122"/>
                </a:defRPr>
              </a:lvl4pPr>
              <a:lvl5pPr marL="2057400" indent="-228600" defTabSz="913130">
                <a:defRPr sz="1300">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endParaRPr>
            </a:p>
          </p:txBody>
        </p:sp>
        <p:sp>
          <p:nvSpPr>
            <p:cNvPr id="9" name="矩形 15"/>
            <p:cNvSpPr>
              <a:spLocks noChangeArrowheads="1"/>
            </p:cNvSpPr>
            <p:nvPr/>
          </p:nvSpPr>
          <p:spPr bwMode="auto">
            <a:xfrm rot="18900000" flipV="1">
              <a:off x="5272616" y="4324349"/>
              <a:ext cx="1549400" cy="1545166"/>
            </a:xfrm>
            <a:prstGeom prst="roundRect">
              <a:avLst>
                <a:gd name="adj" fmla="val 0"/>
              </a:avLst>
            </a:prstGeom>
            <a:solidFill>
              <a:schemeClr val="accent1"/>
            </a:solidFill>
            <a:ln>
              <a:noFill/>
            </a:ln>
          </p:spPr>
          <p:txBody>
            <a:bodyPr/>
            <a:lstStyle>
              <a:lvl1pPr defTabSz="913130">
                <a:defRPr sz="1300">
                  <a:solidFill>
                    <a:schemeClr val="tx1"/>
                  </a:solidFill>
                  <a:latin typeface="Calibri" panose="020F0502020204030204" charset="0"/>
                  <a:ea typeface="宋体" panose="02010600030101010101" pitchFamily="2" charset="-122"/>
                </a:defRPr>
              </a:lvl1pPr>
              <a:lvl2pPr marL="742950" indent="-285750" defTabSz="913130">
                <a:defRPr sz="1300">
                  <a:solidFill>
                    <a:schemeClr val="tx1"/>
                  </a:solidFill>
                  <a:latin typeface="Calibri" panose="020F0502020204030204" charset="0"/>
                  <a:ea typeface="宋体" panose="02010600030101010101" pitchFamily="2" charset="-122"/>
                </a:defRPr>
              </a:lvl2pPr>
              <a:lvl3pPr marL="1143000" indent="-228600" defTabSz="913130">
                <a:defRPr sz="1300">
                  <a:solidFill>
                    <a:schemeClr val="tx1"/>
                  </a:solidFill>
                  <a:latin typeface="Calibri" panose="020F0502020204030204" charset="0"/>
                  <a:ea typeface="宋体" panose="02010600030101010101" pitchFamily="2" charset="-122"/>
                </a:defRPr>
              </a:lvl3pPr>
              <a:lvl4pPr marL="1600200" indent="-228600" defTabSz="913130">
                <a:defRPr sz="1300">
                  <a:solidFill>
                    <a:schemeClr val="tx1"/>
                  </a:solidFill>
                  <a:latin typeface="Calibri" panose="020F0502020204030204" charset="0"/>
                  <a:ea typeface="宋体" panose="02010600030101010101" pitchFamily="2" charset="-122"/>
                </a:defRPr>
              </a:lvl4pPr>
              <a:lvl5pPr marL="2057400" indent="-228600" defTabSz="913130">
                <a:defRPr sz="1300">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endParaRPr>
            </a:p>
          </p:txBody>
        </p:sp>
        <p:sp>
          <p:nvSpPr>
            <p:cNvPr id="10" name="矩形 20"/>
            <p:cNvSpPr>
              <a:spLocks noChangeArrowheads="1"/>
            </p:cNvSpPr>
            <p:nvPr/>
          </p:nvSpPr>
          <p:spPr bwMode="auto">
            <a:xfrm rot="18900000" flipV="1">
              <a:off x="6421967" y="3172884"/>
              <a:ext cx="1547283" cy="1547284"/>
            </a:xfrm>
            <a:prstGeom prst="roundRect">
              <a:avLst>
                <a:gd name="adj" fmla="val 0"/>
              </a:avLst>
            </a:prstGeom>
            <a:solidFill>
              <a:schemeClr val="accent1"/>
            </a:solidFill>
            <a:ln>
              <a:noFill/>
            </a:ln>
          </p:spPr>
          <p:txBody>
            <a:bodyPr/>
            <a:lstStyle>
              <a:lvl1pPr defTabSz="913130">
                <a:defRPr sz="1300">
                  <a:solidFill>
                    <a:schemeClr val="tx1"/>
                  </a:solidFill>
                  <a:latin typeface="Calibri" panose="020F0502020204030204" charset="0"/>
                  <a:ea typeface="宋体" panose="02010600030101010101" pitchFamily="2" charset="-122"/>
                </a:defRPr>
              </a:lvl1pPr>
              <a:lvl2pPr marL="742950" indent="-285750" defTabSz="913130">
                <a:defRPr sz="1300">
                  <a:solidFill>
                    <a:schemeClr val="tx1"/>
                  </a:solidFill>
                  <a:latin typeface="Calibri" panose="020F0502020204030204" charset="0"/>
                  <a:ea typeface="宋体" panose="02010600030101010101" pitchFamily="2" charset="-122"/>
                </a:defRPr>
              </a:lvl2pPr>
              <a:lvl3pPr marL="1143000" indent="-228600" defTabSz="913130">
                <a:defRPr sz="1300">
                  <a:solidFill>
                    <a:schemeClr val="tx1"/>
                  </a:solidFill>
                  <a:latin typeface="Calibri" panose="020F0502020204030204" charset="0"/>
                  <a:ea typeface="宋体" panose="02010600030101010101" pitchFamily="2" charset="-122"/>
                </a:defRPr>
              </a:lvl3pPr>
              <a:lvl4pPr marL="1600200" indent="-228600" defTabSz="913130">
                <a:defRPr sz="1300">
                  <a:solidFill>
                    <a:schemeClr val="tx1"/>
                  </a:solidFill>
                  <a:latin typeface="Calibri" panose="020F0502020204030204" charset="0"/>
                  <a:ea typeface="宋体" panose="02010600030101010101" pitchFamily="2" charset="-122"/>
                </a:defRPr>
              </a:lvl4pPr>
              <a:lvl5pPr marL="2057400" indent="-228600" defTabSz="913130">
                <a:defRPr sz="1300">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endParaRPr>
            </a:p>
          </p:txBody>
        </p:sp>
        <p:sp>
          <p:nvSpPr>
            <p:cNvPr id="11" name="矩形 23"/>
            <p:cNvSpPr>
              <a:spLocks noChangeArrowheads="1"/>
            </p:cNvSpPr>
            <p:nvPr/>
          </p:nvSpPr>
          <p:spPr bwMode="auto">
            <a:xfrm rot="18900000" flipV="1">
              <a:off x="4125384" y="3172884"/>
              <a:ext cx="1547283" cy="1547283"/>
            </a:xfrm>
            <a:prstGeom prst="roundRect">
              <a:avLst>
                <a:gd name="adj" fmla="val 0"/>
              </a:avLst>
            </a:prstGeom>
            <a:solidFill>
              <a:schemeClr val="accent1"/>
            </a:solidFill>
            <a:ln>
              <a:noFill/>
            </a:ln>
          </p:spPr>
          <p:txBody>
            <a:bodyPr/>
            <a:lstStyle>
              <a:lvl1pPr defTabSz="913130">
                <a:defRPr sz="1300">
                  <a:solidFill>
                    <a:schemeClr val="tx1"/>
                  </a:solidFill>
                  <a:latin typeface="Calibri" panose="020F0502020204030204" charset="0"/>
                  <a:ea typeface="宋体" panose="02010600030101010101" pitchFamily="2" charset="-122"/>
                </a:defRPr>
              </a:lvl1pPr>
              <a:lvl2pPr marL="742950" indent="-285750" defTabSz="913130">
                <a:defRPr sz="1300">
                  <a:solidFill>
                    <a:schemeClr val="tx1"/>
                  </a:solidFill>
                  <a:latin typeface="Calibri" panose="020F0502020204030204" charset="0"/>
                  <a:ea typeface="宋体" panose="02010600030101010101" pitchFamily="2" charset="-122"/>
                </a:defRPr>
              </a:lvl2pPr>
              <a:lvl3pPr marL="1143000" indent="-228600" defTabSz="913130">
                <a:defRPr sz="1300">
                  <a:solidFill>
                    <a:schemeClr val="tx1"/>
                  </a:solidFill>
                  <a:latin typeface="Calibri" panose="020F0502020204030204" charset="0"/>
                  <a:ea typeface="宋体" panose="02010600030101010101" pitchFamily="2" charset="-122"/>
                </a:defRPr>
              </a:lvl3pPr>
              <a:lvl4pPr marL="1600200" indent="-228600" defTabSz="913130">
                <a:defRPr sz="1300">
                  <a:solidFill>
                    <a:schemeClr val="tx1"/>
                  </a:solidFill>
                  <a:latin typeface="Calibri" panose="020F0502020204030204" charset="0"/>
                  <a:ea typeface="宋体" panose="02010600030101010101" pitchFamily="2" charset="-122"/>
                </a:defRPr>
              </a:lvl4pPr>
              <a:lvl5pPr marL="2057400" indent="-228600" defTabSz="913130">
                <a:defRPr sz="1300">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mn-cs"/>
              </a:endParaRPr>
            </a:p>
          </p:txBody>
        </p:sp>
        <p:sp>
          <p:nvSpPr>
            <p:cNvPr id="17" name="任意多边形: 形状 16"/>
            <p:cNvSpPr/>
            <p:nvPr/>
          </p:nvSpPr>
          <p:spPr>
            <a:xfrm>
              <a:off x="4116917" y="2056342"/>
              <a:ext cx="1352550" cy="1381125"/>
            </a:xfrm>
            <a:custGeom>
              <a:avLst/>
              <a:gdLst>
                <a:gd name="connsiteX0" fmla="*/ 219075 w 1352550"/>
                <a:gd name="connsiteY0" fmla="*/ 1381125 h 1381125"/>
                <a:gd name="connsiteX1" fmla="*/ 0 w 1352550"/>
                <a:gd name="connsiteY1" fmla="*/ 1162050 h 1381125"/>
                <a:gd name="connsiteX2" fmla="*/ 1162050 w 1352550"/>
                <a:gd name="connsiteY2" fmla="*/ 0 h 1381125"/>
                <a:gd name="connsiteX3" fmla="*/ 1352550 w 1352550"/>
                <a:gd name="connsiteY3" fmla="*/ 190500 h 1381125"/>
              </a:gdLst>
              <a:ahLst/>
              <a:cxnLst>
                <a:cxn ang="0">
                  <a:pos x="connsiteX0" y="connsiteY0"/>
                </a:cxn>
                <a:cxn ang="0">
                  <a:pos x="connsiteX1" y="connsiteY1"/>
                </a:cxn>
                <a:cxn ang="0">
                  <a:pos x="connsiteX2" y="connsiteY2"/>
                </a:cxn>
                <a:cxn ang="0">
                  <a:pos x="connsiteX3" y="connsiteY3"/>
                </a:cxn>
              </a:cxnLst>
              <a:rect l="l" t="t" r="r" b="b"/>
              <a:pathLst>
                <a:path w="1352550" h="1381125">
                  <a:moveTo>
                    <a:pt x="219075" y="1381125"/>
                  </a:moveTo>
                  <a:lnTo>
                    <a:pt x="0" y="1162050"/>
                  </a:lnTo>
                  <a:lnTo>
                    <a:pt x="1162050" y="0"/>
                  </a:lnTo>
                  <a:lnTo>
                    <a:pt x="1352550" y="190500"/>
                  </a:lnTo>
                </a:path>
              </a:pathLst>
            </a:custGeom>
            <a:noFill/>
            <a:ln w="38100">
              <a:solidFill>
                <a:schemeClr val="accent1"/>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rot="5400000">
              <a:off x="6533620" y="1987022"/>
              <a:ext cx="1352550" cy="1381125"/>
            </a:xfrm>
            <a:custGeom>
              <a:avLst/>
              <a:gdLst>
                <a:gd name="connsiteX0" fmla="*/ 219075 w 1352550"/>
                <a:gd name="connsiteY0" fmla="*/ 1381125 h 1381125"/>
                <a:gd name="connsiteX1" fmla="*/ 0 w 1352550"/>
                <a:gd name="connsiteY1" fmla="*/ 1162050 h 1381125"/>
                <a:gd name="connsiteX2" fmla="*/ 1162050 w 1352550"/>
                <a:gd name="connsiteY2" fmla="*/ 0 h 1381125"/>
                <a:gd name="connsiteX3" fmla="*/ 1352550 w 1352550"/>
                <a:gd name="connsiteY3" fmla="*/ 190500 h 1381125"/>
              </a:gdLst>
              <a:ahLst/>
              <a:cxnLst>
                <a:cxn ang="0">
                  <a:pos x="connsiteX0" y="connsiteY0"/>
                </a:cxn>
                <a:cxn ang="0">
                  <a:pos x="connsiteX1" y="connsiteY1"/>
                </a:cxn>
                <a:cxn ang="0">
                  <a:pos x="connsiteX2" y="connsiteY2"/>
                </a:cxn>
                <a:cxn ang="0">
                  <a:pos x="connsiteX3" y="connsiteY3"/>
                </a:cxn>
              </a:cxnLst>
              <a:rect l="l" t="t" r="r" b="b"/>
              <a:pathLst>
                <a:path w="1352550" h="1381125">
                  <a:moveTo>
                    <a:pt x="219075" y="1381125"/>
                  </a:moveTo>
                  <a:lnTo>
                    <a:pt x="0" y="1162050"/>
                  </a:lnTo>
                  <a:lnTo>
                    <a:pt x="1162050" y="0"/>
                  </a:lnTo>
                  <a:lnTo>
                    <a:pt x="1352550" y="190500"/>
                  </a:lnTo>
                </a:path>
              </a:pathLst>
            </a:custGeom>
            <a:noFill/>
            <a:ln w="38100">
              <a:solidFill>
                <a:schemeClr val="accent1"/>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flipV="1">
              <a:off x="4116917" y="4484257"/>
              <a:ext cx="1352550" cy="1381125"/>
            </a:xfrm>
            <a:custGeom>
              <a:avLst/>
              <a:gdLst>
                <a:gd name="connsiteX0" fmla="*/ 219075 w 1352550"/>
                <a:gd name="connsiteY0" fmla="*/ 1381125 h 1381125"/>
                <a:gd name="connsiteX1" fmla="*/ 0 w 1352550"/>
                <a:gd name="connsiteY1" fmla="*/ 1162050 h 1381125"/>
                <a:gd name="connsiteX2" fmla="*/ 1162050 w 1352550"/>
                <a:gd name="connsiteY2" fmla="*/ 0 h 1381125"/>
                <a:gd name="connsiteX3" fmla="*/ 1352550 w 1352550"/>
                <a:gd name="connsiteY3" fmla="*/ 190500 h 1381125"/>
              </a:gdLst>
              <a:ahLst/>
              <a:cxnLst>
                <a:cxn ang="0">
                  <a:pos x="connsiteX0" y="connsiteY0"/>
                </a:cxn>
                <a:cxn ang="0">
                  <a:pos x="connsiteX1" y="connsiteY1"/>
                </a:cxn>
                <a:cxn ang="0">
                  <a:pos x="connsiteX2" y="connsiteY2"/>
                </a:cxn>
                <a:cxn ang="0">
                  <a:pos x="connsiteX3" y="connsiteY3"/>
                </a:cxn>
              </a:cxnLst>
              <a:rect l="l" t="t" r="r" b="b"/>
              <a:pathLst>
                <a:path w="1352550" h="1381125">
                  <a:moveTo>
                    <a:pt x="219075" y="1381125"/>
                  </a:moveTo>
                  <a:lnTo>
                    <a:pt x="0" y="1162050"/>
                  </a:lnTo>
                  <a:lnTo>
                    <a:pt x="1162050" y="0"/>
                  </a:lnTo>
                  <a:lnTo>
                    <a:pt x="1352550" y="190500"/>
                  </a:lnTo>
                </a:path>
              </a:pathLst>
            </a:custGeom>
            <a:noFill/>
            <a:ln w="38100">
              <a:solidFill>
                <a:schemeClr val="accent1"/>
              </a:solidFill>
              <a:headEnd type="triangl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rot="16200000" flipV="1">
              <a:off x="6586757" y="4484256"/>
              <a:ext cx="1352550" cy="1381125"/>
            </a:xfrm>
            <a:custGeom>
              <a:avLst/>
              <a:gdLst>
                <a:gd name="connsiteX0" fmla="*/ 219075 w 1352550"/>
                <a:gd name="connsiteY0" fmla="*/ 1381125 h 1381125"/>
                <a:gd name="connsiteX1" fmla="*/ 0 w 1352550"/>
                <a:gd name="connsiteY1" fmla="*/ 1162050 h 1381125"/>
                <a:gd name="connsiteX2" fmla="*/ 1162050 w 1352550"/>
                <a:gd name="connsiteY2" fmla="*/ 0 h 1381125"/>
                <a:gd name="connsiteX3" fmla="*/ 1352550 w 1352550"/>
                <a:gd name="connsiteY3" fmla="*/ 190500 h 1381125"/>
              </a:gdLst>
              <a:ahLst/>
              <a:cxnLst>
                <a:cxn ang="0">
                  <a:pos x="connsiteX0" y="connsiteY0"/>
                </a:cxn>
                <a:cxn ang="0">
                  <a:pos x="connsiteX1" y="connsiteY1"/>
                </a:cxn>
                <a:cxn ang="0">
                  <a:pos x="connsiteX2" y="connsiteY2"/>
                </a:cxn>
                <a:cxn ang="0">
                  <a:pos x="connsiteX3" y="connsiteY3"/>
                </a:cxn>
              </a:cxnLst>
              <a:rect l="l" t="t" r="r" b="b"/>
              <a:pathLst>
                <a:path w="1352550" h="1381125">
                  <a:moveTo>
                    <a:pt x="219075" y="1381125"/>
                  </a:moveTo>
                  <a:lnTo>
                    <a:pt x="0" y="1162050"/>
                  </a:lnTo>
                  <a:lnTo>
                    <a:pt x="1162050" y="0"/>
                  </a:lnTo>
                  <a:lnTo>
                    <a:pt x="1352550" y="190500"/>
                  </a:lnTo>
                </a:path>
              </a:pathLst>
            </a:custGeom>
            <a:noFill/>
            <a:ln w="38100">
              <a:solidFill>
                <a:schemeClr val="accent1"/>
              </a:solidFill>
              <a:headEnd type="triangl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1479550" y="1365885"/>
            <a:ext cx="1975485" cy="307340"/>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b="1" dirty="0">
                <a:solidFill>
                  <a:schemeClr val="accent1"/>
                </a:solidFill>
                <a:latin typeface="+mn-ea"/>
              </a:rPr>
              <a:t>1</a:t>
            </a:r>
            <a:r>
              <a:rPr lang="zh-CN" altLang="en-US" sz="2000" b="1" dirty="0">
                <a:solidFill>
                  <a:schemeClr val="accent1"/>
                </a:solidFill>
                <a:latin typeface="+mn-ea"/>
              </a:rPr>
              <a:t>、提高综合效率</a:t>
            </a:r>
            <a:endParaRPr kumimoji="0" lang="zh-CN" altLang="en-US" sz="2000" b="1" i="0" u="none" strike="noStrike" kern="1200" cap="none" spc="0" normalizeH="0" baseline="0" noProof="0" dirty="0">
              <a:ln>
                <a:noFill/>
              </a:ln>
              <a:solidFill>
                <a:schemeClr val="accent1"/>
              </a:solidFill>
              <a:effectLst/>
              <a:uLnTx/>
              <a:uFillTx/>
              <a:latin typeface="+mn-ea"/>
            </a:endParaRPr>
          </a:p>
        </p:txBody>
      </p:sp>
      <p:sp>
        <p:nvSpPr>
          <p:cNvPr id="40" name="文本框 39"/>
          <p:cNvSpPr txBox="1"/>
          <p:nvPr/>
        </p:nvSpPr>
        <p:spPr>
          <a:xfrm>
            <a:off x="1024890" y="1878965"/>
            <a:ext cx="3157855" cy="830580"/>
          </a:xfrm>
          <a:prstGeom prst="rect">
            <a:avLst/>
          </a:prstGeom>
          <a:noFill/>
        </p:spPr>
        <p:txBody>
          <a:bodyPr wrap="square" lIns="0" tIns="0" rIns="0" bIns="0" rtlCol="0">
            <a:spAutoFit/>
          </a:bodyPr>
          <a:lstStyle/>
          <a:p>
            <a:pPr lvl="0">
              <a:lnSpc>
                <a:spcPct val="150000"/>
              </a:lnSpc>
              <a:defRPr/>
            </a:pPr>
            <a:r>
              <a:rPr lang="zh-CN" altLang="en-US" sz="1200">
                <a:sym typeface="+mn-ea"/>
              </a:rPr>
              <a:t>辅助发电侧消纳更多废弃电力资源，调和火电机组发电计划与用电负荷的矛盾，实现快速响应、精准控制，提高发电系统综合效率;</a:t>
            </a:r>
            <a:endParaRPr kumimoji="0" lang="zh-CN" altLang="en-US" sz="1200" b="0" i="0" u="none" strike="noStrike" kern="1200" cap="none" spc="300" normalizeH="0" baseline="0" noProof="0" dirty="0">
              <a:ln>
                <a:noFill/>
              </a:ln>
              <a:solidFill>
                <a:srgbClr val="A6A6A6"/>
              </a:solidFill>
              <a:effectLst/>
              <a:uLnTx/>
              <a:uFillTx/>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cxnSp>
        <p:nvCxnSpPr>
          <p:cNvPr id="42" name="直接连接符 41"/>
          <p:cNvCxnSpPr/>
          <p:nvPr/>
        </p:nvCxnSpPr>
        <p:spPr>
          <a:xfrm>
            <a:off x="1479550" y="1780540"/>
            <a:ext cx="18999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479550" y="1755775"/>
            <a:ext cx="350520" cy="40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Shape 2934"/>
          <p:cNvSpPr/>
          <p:nvPr/>
        </p:nvSpPr>
        <p:spPr>
          <a:xfrm>
            <a:off x="5049520" y="3009265"/>
            <a:ext cx="387350" cy="53213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0" name="Shape 2944"/>
          <p:cNvSpPr/>
          <p:nvPr/>
        </p:nvSpPr>
        <p:spPr>
          <a:xfrm>
            <a:off x="5984240" y="3985895"/>
            <a:ext cx="572770" cy="572770"/>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1" name="Shape 4008"/>
          <p:cNvSpPr/>
          <p:nvPr/>
        </p:nvSpPr>
        <p:spPr>
          <a:xfrm>
            <a:off x="7000875" y="3051175"/>
            <a:ext cx="561975" cy="408940"/>
          </a:xfrm>
          <a:custGeom>
            <a:avLst/>
            <a:gdLst/>
            <a:ahLst/>
            <a:cxnLst/>
            <a:rect l="0" t="0" r="0" b="0"/>
            <a:pathLst>
              <a:path w="120000" h="120000" extrusionOk="0">
                <a:moveTo>
                  <a:pt x="114544" y="105000"/>
                </a:moveTo>
                <a:cubicBezTo>
                  <a:pt x="114544" y="105444"/>
                  <a:pt x="114505" y="105877"/>
                  <a:pt x="114450" y="106305"/>
                </a:cubicBezTo>
                <a:lnTo>
                  <a:pt x="80772" y="60000"/>
                </a:lnTo>
                <a:lnTo>
                  <a:pt x="114450" y="13694"/>
                </a:lnTo>
                <a:cubicBezTo>
                  <a:pt x="114505" y="14122"/>
                  <a:pt x="114544" y="14555"/>
                  <a:pt x="114544" y="15000"/>
                </a:cubicBezTo>
                <a:cubicBezTo>
                  <a:pt x="114544" y="15000"/>
                  <a:pt x="114544" y="105000"/>
                  <a:pt x="114544" y="105000"/>
                </a:cubicBezTo>
                <a:close/>
                <a:moveTo>
                  <a:pt x="109088" y="112500"/>
                </a:moveTo>
                <a:lnTo>
                  <a:pt x="10911" y="112500"/>
                </a:lnTo>
                <a:cubicBezTo>
                  <a:pt x="10272" y="112500"/>
                  <a:pt x="9661" y="112322"/>
                  <a:pt x="9094" y="112044"/>
                </a:cubicBezTo>
                <a:lnTo>
                  <a:pt x="43083" y="65300"/>
                </a:lnTo>
                <a:lnTo>
                  <a:pt x="52444" y="78177"/>
                </a:lnTo>
                <a:cubicBezTo>
                  <a:pt x="54533" y="81050"/>
                  <a:pt x="57266" y="82483"/>
                  <a:pt x="60000" y="82483"/>
                </a:cubicBezTo>
                <a:cubicBezTo>
                  <a:pt x="62733" y="82483"/>
                  <a:pt x="65466" y="81050"/>
                  <a:pt x="67550" y="78177"/>
                </a:cubicBezTo>
                <a:lnTo>
                  <a:pt x="76916" y="65300"/>
                </a:lnTo>
                <a:lnTo>
                  <a:pt x="110911" y="112044"/>
                </a:lnTo>
                <a:cubicBezTo>
                  <a:pt x="110338" y="112322"/>
                  <a:pt x="109733" y="112500"/>
                  <a:pt x="109088" y="112500"/>
                </a:cubicBezTo>
                <a:moveTo>
                  <a:pt x="5455" y="105000"/>
                </a:moveTo>
                <a:lnTo>
                  <a:pt x="5455" y="15000"/>
                </a:lnTo>
                <a:cubicBezTo>
                  <a:pt x="5455" y="14555"/>
                  <a:pt x="5494" y="14122"/>
                  <a:pt x="5550" y="13694"/>
                </a:cubicBezTo>
                <a:lnTo>
                  <a:pt x="39227" y="60000"/>
                </a:lnTo>
                <a:lnTo>
                  <a:pt x="5550" y="106305"/>
                </a:lnTo>
                <a:cubicBezTo>
                  <a:pt x="5494" y="105877"/>
                  <a:pt x="5455" y="105444"/>
                  <a:pt x="5455" y="105000"/>
                </a:cubicBezTo>
                <a:moveTo>
                  <a:pt x="10911" y="7500"/>
                </a:moveTo>
                <a:lnTo>
                  <a:pt x="109088" y="7500"/>
                </a:lnTo>
                <a:cubicBezTo>
                  <a:pt x="109733" y="7500"/>
                  <a:pt x="110338" y="7677"/>
                  <a:pt x="110911" y="7961"/>
                </a:cubicBezTo>
                <a:lnTo>
                  <a:pt x="63694" y="72877"/>
                </a:lnTo>
                <a:cubicBezTo>
                  <a:pt x="62711" y="74233"/>
                  <a:pt x="61394" y="74983"/>
                  <a:pt x="60000" y="74983"/>
                </a:cubicBezTo>
                <a:cubicBezTo>
                  <a:pt x="58605" y="74983"/>
                  <a:pt x="57288" y="74233"/>
                  <a:pt x="56300" y="72877"/>
                </a:cubicBezTo>
                <a:lnTo>
                  <a:pt x="9094" y="7961"/>
                </a:lnTo>
                <a:cubicBezTo>
                  <a:pt x="9661" y="7677"/>
                  <a:pt x="10272" y="7500"/>
                  <a:pt x="10911" y="7500"/>
                </a:cubicBezTo>
                <a:moveTo>
                  <a:pt x="109088" y="0"/>
                </a:moveTo>
                <a:lnTo>
                  <a:pt x="10911" y="0"/>
                </a:lnTo>
                <a:cubicBezTo>
                  <a:pt x="4883" y="0"/>
                  <a:pt x="0" y="6716"/>
                  <a:pt x="0" y="15000"/>
                </a:cubicBezTo>
                <a:lnTo>
                  <a:pt x="0" y="105000"/>
                </a:lnTo>
                <a:cubicBezTo>
                  <a:pt x="0" y="113283"/>
                  <a:pt x="4883" y="120000"/>
                  <a:pt x="10911" y="120000"/>
                </a:cubicBezTo>
                <a:lnTo>
                  <a:pt x="109088" y="120000"/>
                </a:lnTo>
                <a:cubicBezTo>
                  <a:pt x="115116" y="120000"/>
                  <a:pt x="120000" y="113283"/>
                  <a:pt x="120000" y="105000"/>
                </a:cubicBezTo>
                <a:lnTo>
                  <a:pt x="120000" y="15000"/>
                </a:lnTo>
                <a:cubicBezTo>
                  <a:pt x="120000" y="6716"/>
                  <a:pt x="115116" y="0"/>
                  <a:pt x="109088" y="0"/>
                </a:cubicBezTo>
              </a:path>
            </a:pathLst>
          </a:custGeom>
          <a:solidFill>
            <a:schemeClr val="bg1"/>
          </a:solidFill>
          <a:ln>
            <a:noFill/>
          </a:ln>
        </p:spPr>
        <p:txBody>
          <a:bodyPr lIns="19038" tIns="19038" rIns="19038" bIns="1903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srgbClr val="7F7F7F"/>
              </a:solidFill>
              <a:effectLst/>
              <a:uLnTx/>
              <a:uFillTx/>
              <a:latin typeface="Lato" panose="020F0502020204030203"/>
              <a:ea typeface="Lato" panose="020F0502020204030203"/>
              <a:cs typeface="Lato" panose="020F0502020204030203"/>
              <a:sym typeface="Lato" panose="020F0502020204030203"/>
            </a:endParaRPr>
          </a:p>
        </p:txBody>
      </p:sp>
      <p:sp>
        <p:nvSpPr>
          <p:cNvPr id="52" name="Shape 4022"/>
          <p:cNvSpPr/>
          <p:nvPr/>
        </p:nvSpPr>
        <p:spPr>
          <a:xfrm>
            <a:off x="6005830" y="1968500"/>
            <a:ext cx="515620" cy="515620"/>
          </a:xfrm>
          <a:custGeom>
            <a:avLst/>
            <a:gdLst/>
            <a:ahLst/>
            <a:cxnLst/>
            <a:rect l="0" t="0" r="0" b="0"/>
            <a:pathLst>
              <a:path w="120000" h="120000" extrusionOk="0">
                <a:moveTo>
                  <a:pt x="2727" y="0"/>
                </a:moveTo>
                <a:cubicBezTo>
                  <a:pt x="1222" y="0"/>
                  <a:pt x="0" y="1222"/>
                  <a:pt x="0" y="2727"/>
                </a:cubicBezTo>
                <a:cubicBezTo>
                  <a:pt x="0" y="4233"/>
                  <a:pt x="1222" y="5455"/>
                  <a:pt x="2727" y="5455"/>
                </a:cubicBezTo>
                <a:cubicBezTo>
                  <a:pt x="64483" y="5455"/>
                  <a:pt x="114544" y="55516"/>
                  <a:pt x="114544" y="117272"/>
                </a:cubicBezTo>
                <a:cubicBezTo>
                  <a:pt x="114544" y="118777"/>
                  <a:pt x="115766" y="120000"/>
                  <a:pt x="117272" y="120000"/>
                </a:cubicBezTo>
                <a:cubicBezTo>
                  <a:pt x="118777" y="120000"/>
                  <a:pt x="120000" y="118777"/>
                  <a:pt x="120000" y="117272"/>
                </a:cubicBezTo>
                <a:cubicBezTo>
                  <a:pt x="120000" y="52505"/>
                  <a:pt x="67494" y="0"/>
                  <a:pt x="2727" y="0"/>
                </a:cubicBezTo>
                <a:moveTo>
                  <a:pt x="2727" y="54544"/>
                </a:moveTo>
                <a:cubicBezTo>
                  <a:pt x="1222" y="54544"/>
                  <a:pt x="0" y="55766"/>
                  <a:pt x="0" y="57272"/>
                </a:cubicBezTo>
                <a:cubicBezTo>
                  <a:pt x="0" y="58783"/>
                  <a:pt x="1222" y="60000"/>
                  <a:pt x="2727" y="60000"/>
                </a:cubicBezTo>
                <a:cubicBezTo>
                  <a:pt x="34355" y="60000"/>
                  <a:pt x="60000" y="85644"/>
                  <a:pt x="60000" y="117272"/>
                </a:cubicBezTo>
                <a:cubicBezTo>
                  <a:pt x="60000" y="118777"/>
                  <a:pt x="61222" y="120000"/>
                  <a:pt x="62727" y="120000"/>
                </a:cubicBezTo>
                <a:cubicBezTo>
                  <a:pt x="64233" y="120000"/>
                  <a:pt x="65455" y="118777"/>
                  <a:pt x="65455" y="117272"/>
                </a:cubicBezTo>
                <a:cubicBezTo>
                  <a:pt x="65455" y="82627"/>
                  <a:pt x="37372" y="54544"/>
                  <a:pt x="2727" y="54544"/>
                </a:cubicBezTo>
                <a:moveTo>
                  <a:pt x="2727" y="27272"/>
                </a:moveTo>
                <a:cubicBezTo>
                  <a:pt x="1222" y="27272"/>
                  <a:pt x="0" y="28494"/>
                  <a:pt x="0" y="30000"/>
                </a:cubicBezTo>
                <a:cubicBezTo>
                  <a:pt x="0" y="31511"/>
                  <a:pt x="1222" y="32727"/>
                  <a:pt x="2727" y="32727"/>
                </a:cubicBezTo>
                <a:cubicBezTo>
                  <a:pt x="49422" y="32727"/>
                  <a:pt x="87272" y="70583"/>
                  <a:pt x="87272" y="117272"/>
                </a:cubicBezTo>
                <a:cubicBezTo>
                  <a:pt x="87272" y="118777"/>
                  <a:pt x="88494" y="120000"/>
                  <a:pt x="90000" y="120000"/>
                </a:cubicBezTo>
                <a:cubicBezTo>
                  <a:pt x="91505" y="120000"/>
                  <a:pt x="92727" y="118777"/>
                  <a:pt x="92727" y="117272"/>
                </a:cubicBezTo>
                <a:cubicBezTo>
                  <a:pt x="92727" y="67566"/>
                  <a:pt x="52433" y="27272"/>
                  <a:pt x="2727" y="27272"/>
                </a:cubicBezTo>
                <a:moveTo>
                  <a:pt x="16361" y="114544"/>
                </a:moveTo>
                <a:cubicBezTo>
                  <a:pt x="10338" y="114544"/>
                  <a:pt x="5455" y="109661"/>
                  <a:pt x="5455" y="103638"/>
                </a:cubicBezTo>
                <a:cubicBezTo>
                  <a:pt x="5455" y="97611"/>
                  <a:pt x="10338" y="92727"/>
                  <a:pt x="16361" y="92727"/>
                </a:cubicBezTo>
                <a:cubicBezTo>
                  <a:pt x="22388" y="92727"/>
                  <a:pt x="27272" y="97611"/>
                  <a:pt x="27272" y="103638"/>
                </a:cubicBezTo>
                <a:cubicBezTo>
                  <a:pt x="27272" y="109661"/>
                  <a:pt x="22388" y="114544"/>
                  <a:pt x="16361" y="114544"/>
                </a:cubicBezTo>
                <a:moveTo>
                  <a:pt x="16361" y="87272"/>
                </a:moveTo>
                <a:cubicBezTo>
                  <a:pt x="7327" y="87272"/>
                  <a:pt x="0" y="94600"/>
                  <a:pt x="0" y="103638"/>
                </a:cubicBezTo>
                <a:cubicBezTo>
                  <a:pt x="0" y="112672"/>
                  <a:pt x="7327" y="120000"/>
                  <a:pt x="16361" y="120000"/>
                </a:cubicBezTo>
                <a:cubicBezTo>
                  <a:pt x="25405" y="120000"/>
                  <a:pt x="32727" y="112672"/>
                  <a:pt x="32727" y="103638"/>
                </a:cubicBezTo>
                <a:cubicBezTo>
                  <a:pt x="32727" y="94600"/>
                  <a:pt x="25405" y="87272"/>
                  <a:pt x="16361" y="87272"/>
                </a:cubicBezTo>
              </a:path>
            </a:pathLst>
          </a:custGeom>
          <a:solidFill>
            <a:schemeClr val="bg1"/>
          </a:solidFill>
          <a:ln>
            <a:noFill/>
          </a:ln>
        </p:spPr>
        <p:txBody>
          <a:bodyPr lIns="19038" tIns="19038" rIns="19038" bIns="1903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srgbClr val="7F7F7F"/>
              </a:solidFill>
              <a:effectLst/>
              <a:uLnTx/>
              <a:uFillTx/>
              <a:latin typeface="Lato" panose="020F0502020204030203"/>
              <a:ea typeface="Lato" panose="020F0502020204030203"/>
              <a:cs typeface="Lato" panose="020F0502020204030203"/>
              <a:sym typeface="Lato" panose="020F0502020204030203"/>
            </a:endParaRPr>
          </a:p>
        </p:txBody>
      </p:sp>
      <p:sp>
        <p:nvSpPr>
          <p:cNvPr id="3" name="文本框 2"/>
          <p:cNvSpPr txBox="1"/>
          <p:nvPr/>
        </p:nvSpPr>
        <p:spPr>
          <a:xfrm>
            <a:off x="1479550" y="3333750"/>
            <a:ext cx="1975485" cy="307340"/>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b="1" dirty="0">
                <a:solidFill>
                  <a:schemeClr val="accent1"/>
                </a:solidFill>
                <a:latin typeface="+mn-ea"/>
              </a:rPr>
              <a:t>3</a:t>
            </a:r>
            <a:r>
              <a:rPr lang="zh-CN" altLang="en-US" sz="2000" b="1" dirty="0">
                <a:solidFill>
                  <a:schemeClr val="accent1"/>
                </a:solidFill>
                <a:latin typeface="+mn-ea"/>
              </a:rPr>
              <a:t>、实现深度融合</a:t>
            </a:r>
            <a:endParaRPr kumimoji="0" lang="zh-CN" altLang="en-US" sz="2000" b="1" i="0" u="none" strike="noStrike" kern="1200" cap="none" spc="0" normalizeH="0" baseline="0" noProof="0" dirty="0">
              <a:ln>
                <a:noFill/>
              </a:ln>
              <a:solidFill>
                <a:schemeClr val="accent1"/>
              </a:solidFill>
              <a:effectLst/>
              <a:uLnTx/>
              <a:uFillTx/>
              <a:latin typeface="+mn-ea"/>
            </a:endParaRPr>
          </a:p>
        </p:txBody>
      </p:sp>
      <p:sp>
        <p:nvSpPr>
          <p:cNvPr id="4" name="文本框 3"/>
          <p:cNvSpPr txBox="1"/>
          <p:nvPr/>
        </p:nvSpPr>
        <p:spPr>
          <a:xfrm>
            <a:off x="1024890" y="3846830"/>
            <a:ext cx="3254375" cy="553720"/>
          </a:xfrm>
          <a:prstGeom prst="rect">
            <a:avLst/>
          </a:prstGeom>
          <a:noFill/>
        </p:spPr>
        <p:txBody>
          <a:bodyPr wrap="square" lIns="0" tIns="0" rIns="0" bIns="0" rtlCol="0">
            <a:spAutoFit/>
          </a:bodyPr>
          <a:lstStyle/>
          <a:p>
            <a:pPr lvl="0">
              <a:lnSpc>
                <a:spcPct val="150000"/>
              </a:lnSpc>
              <a:defRPr/>
            </a:pPr>
            <a:r>
              <a:rPr lang="zh-CN" altLang="en-US" sz="1200">
                <a:sym typeface="+mn-ea"/>
              </a:rPr>
              <a:t>帮助客户突破物理层、信息层和价值层之间的屏障，实现能量流、信息流和价值流的深度融合</a:t>
            </a:r>
            <a:endParaRPr lang="zh-CN" altLang="en-US" sz="1200">
              <a:sym typeface="+mn-ea"/>
            </a:endParaRPr>
          </a:p>
        </p:txBody>
      </p:sp>
      <p:cxnSp>
        <p:nvCxnSpPr>
          <p:cNvPr id="5" name="直接连接符 4"/>
          <p:cNvCxnSpPr/>
          <p:nvPr/>
        </p:nvCxnSpPr>
        <p:spPr>
          <a:xfrm>
            <a:off x="1479550" y="3748405"/>
            <a:ext cx="18999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479550" y="3723640"/>
            <a:ext cx="350520" cy="40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373745" y="1365885"/>
            <a:ext cx="3064510" cy="307340"/>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b="1" dirty="0">
                <a:solidFill>
                  <a:schemeClr val="accent1"/>
                </a:solidFill>
                <a:latin typeface="+mn-ea"/>
              </a:rPr>
              <a:t>2</a:t>
            </a:r>
            <a:r>
              <a:rPr lang="zh-CN" altLang="en-US" sz="2000" b="1" dirty="0">
                <a:solidFill>
                  <a:schemeClr val="accent1"/>
                </a:solidFill>
                <a:latin typeface="+mn-ea"/>
              </a:rPr>
              <a:t>、增强稳定性和可靠性</a:t>
            </a:r>
            <a:endParaRPr kumimoji="0" lang="zh-CN" altLang="en-US" sz="2000" b="1" i="0" u="none" strike="noStrike" kern="1200" cap="none" spc="0" normalizeH="0" baseline="0" noProof="0" dirty="0">
              <a:ln>
                <a:noFill/>
              </a:ln>
              <a:solidFill>
                <a:schemeClr val="accent1"/>
              </a:solidFill>
              <a:effectLst/>
              <a:uLnTx/>
              <a:uFillTx/>
              <a:latin typeface="+mn-ea"/>
            </a:endParaRPr>
          </a:p>
        </p:txBody>
      </p:sp>
      <p:sp>
        <p:nvSpPr>
          <p:cNvPr id="12" name="文本框 11"/>
          <p:cNvSpPr txBox="1"/>
          <p:nvPr/>
        </p:nvSpPr>
        <p:spPr>
          <a:xfrm>
            <a:off x="8432800" y="1878965"/>
            <a:ext cx="3157855" cy="1107440"/>
          </a:xfrm>
          <a:prstGeom prst="rect">
            <a:avLst/>
          </a:prstGeom>
          <a:noFill/>
        </p:spPr>
        <p:txBody>
          <a:bodyPr wrap="square" lIns="0" tIns="0" rIns="0" bIns="0" rtlCol="0">
            <a:spAutoFit/>
          </a:bodyPr>
          <a:lstStyle/>
          <a:p>
            <a:pPr lvl="0">
              <a:lnSpc>
                <a:spcPct val="150000"/>
              </a:lnSpc>
              <a:defRPr/>
            </a:pPr>
            <a:r>
              <a:rPr lang="zh-CN" altLang="en-US" sz="1200">
                <a:sym typeface="+mn-ea"/>
              </a:rPr>
              <a:t>通过对电网的调峰、调频和调相等功能，有效抑制大规模光伏发电并网后对电网的随机性波动，提升配电网的稳定性、可靠性及接纳分布式电源的能力</a:t>
            </a:r>
            <a:endParaRPr lang="zh-CN" altLang="en-US" sz="1200">
              <a:sym typeface="+mn-ea"/>
            </a:endParaRPr>
          </a:p>
        </p:txBody>
      </p:sp>
      <p:cxnSp>
        <p:nvCxnSpPr>
          <p:cNvPr id="13" name="直接连接符 12"/>
          <p:cNvCxnSpPr/>
          <p:nvPr/>
        </p:nvCxnSpPr>
        <p:spPr>
          <a:xfrm>
            <a:off x="8887460" y="1780540"/>
            <a:ext cx="18999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887460" y="1755775"/>
            <a:ext cx="350520" cy="40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00745" y="3333750"/>
            <a:ext cx="1975485" cy="307340"/>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b="1" dirty="0">
                <a:solidFill>
                  <a:schemeClr val="accent1"/>
                </a:solidFill>
                <a:latin typeface="+mn-ea"/>
              </a:rPr>
              <a:t>4</a:t>
            </a:r>
            <a:r>
              <a:rPr lang="zh-CN" altLang="en-US" sz="2000" b="1" dirty="0">
                <a:solidFill>
                  <a:schemeClr val="accent1"/>
                </a:solidFill>
                <a:latin typeface="+mn-ea"/>
              </a:rPr>
              <a:t>、促进协同优化</a:t>
            </a:r>
            <a:endParaRPr kumimoji="0" lang="zh-CN" altLang="en-US" sz="2000" b="1" i="0" u="none" strike="noStrike" kern="1200" cap="none" spc="0" normalizeH="0" baseline="0" noProof="0" dirty="0">
              <a:ln>
                <a:noFill/>
              </a:ln>
              <a:solidFill>
                <a:schemeClr val="accent1"/>
              </a:solidFill>
              <a:effectLst/>
              <a:uLnTx/>
              <a:uFillTx/>
              <a:latin typeface="+mn-ea"/>
            </a:endParaRPr>
          </a:p>
        </p:txBody>
      </p:sp>
      <p:sp>
        <p:nvSpPr>
          <p:cNvPr id="16" name="文本框 15"/>
          <p:cNvSpPr txBox="1"/>
          <p:nvPr/>
        </p:nvSpPr>
        <p:spPr>
          <a:xfrm>
            <a:off x="8432800" y="3846830"/>
            <a:ext cx="3157855" cy="830580"/>
          </a:xfrm>
          <a:prstGeom prst="rect">
            <a:avLst/>
          </a:prstGeom>
          <a:noFill/>
        </p:spPr>
        <p:txBody>
          <a:bodyPr wrap="square" lIns="0" tIns="0" rIns="0" bIns="0" rtlCol="0">
            <a:spAutoFit/>
          </a:bodyPr>
          <a:lstStyle/>
          <a:p>
            <a:pPr lvl="0">
              <a:lnSpc>
                <a:spcPct val="150000"/>
              </a:lnSpc>
              <a:defRPr/>
            </a:pPr>
            <a:r>
              <a:rPr lang="zh-CN" altLang="en-US" sz="1200">
                <a:sym typeface="+mn-ea"/>
              </a:rPr>
              <a:t>打破了源- 网- 荷各环节条块分割的壁垒，实现协同优化。提高平台运行效率、实现数据的可视化、管理的智能化，真正实现降本增效</a:t>
            </a:r>
            <a:endParaRPr lang="zh-CN" altLang="en-US" sz="1200">
              <a:sym typeface="+mn-ea"/>
            </a:endParaRPr>
          </a:p>
        </p:txBody>
      </p:sp>
      <p:cxnSp>
        <p:nvCxnSpPr>
          <p:cNvPr id="28" name="直接连接符 27"/>
          <p:cNvCxnSpPr/>
          <p:nvPr/>
        </p:nvCxnSpPr>
        <p:spPr>
          <a:xfrm>
            <a:off x="8887460" y="3748405"/>
            <a:ext cx="18999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8887460" y="3723640"/>
            <a:ext cx="350520" cy="40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645160" y="263525"/>
            <a:ext cx="3484880" cy="521970"/>
          </a:xfrm>
          <a:prstGeom prst="rect">
            <a:avLst/>
          </a:prstGeom>
          <a:noFill/>
        </p:spPr>
        <p:txBody>
          <a:bodyPr wrap="none" rtlCol="0" anchor="t">
            <a:spAutoFit/>
          </a:bodyPr>
          <a:lstStyle/>
          <a:p>
            <a:r>
              <a:rPr lang="zh-CN" altLang="en-US" sz="2800" b="1">
                <a:solidFill>
                  <a:schemeClr val="accent1"/>
                </a:solidFill>
                <a:effectLst>
                  <a:outerShdw blurRad="38100" dist="25400" dir="5400000" algn="ctr" rotWithShape="0">
                    <a:srgbClr val="6E747A">
                      <a:alpha val="43000"/>
                    </a:srgbClr>
                  </a:outerShdw>
                </a:effectLst>
                <a:sym typeface="+mn-ea"/>
              </a:rPr>
              <a:t>解决思路：</a:t>
            </a:r>
            <a:r>
              <a:rPr lang="zh-CN" altLang="en-US" sz="2400" b="1">
                <a:solidFill>
                  <a:schemeClr val="accent1"/>
                </a:solidFill>
                <a:effectLst>
                  <a:outerShdw blurRad="38100" dist="25400" dir="5400000" algn="ctr" rotWithShape="0">
                    <a:srgbClr val="6E747A">
                      <a:alpha val="43000"/>
                    </a:srgbClr>
                  </a:outerShdw>
                </a:effectLst>
                <a:sym typeface="+mn-ea"/>
              </a:rPr>
              <a:t>光储一体化</a:t>
            </a:r>
            <a:endParaRPr lang="zh-CN" altLang="en-US" sz="2400" b="1">
              <a:solidFill>
                <a:schemeClr val="accent1"/>
              </a:solidFill>
              <a:effectLst>
                <a:outerShdw blurRad="38100" dist="25400" dir="5400000" algn="ctr" rotWithShape="0">
                  <a:srgbClr val="6E747A">
                    <a:alpha val="43000"/>
                  </a:srgbClr>
                </a:outerShdw>
              </a:effectLst>
              <a:sym typeface="+mn-ea"/>
            </a:endParaRPr>
          </a:p>
        </p:txBody>
      </p:sp>
      <p:sp>
        <p:nvSpPr>
          <p:cNvPr id="33" name="文本框 32"/>
          <p:cNvSpPr txBox="1"/>
          <p:nvPr/>
        </p:nvSpPr>
        <p:spPr>
          <a:xfrm>
            <a:off x="3089910" y="5691505"/>
            <a:ext cx="6843395" cy="460375"/>
          </a:xfrm>
          <a:prstGeom prst="rect">
            <a:avLst/>
          </a:prstGeom>
          <a:noFill/>
        </p:spPr>
        <p:txBody>
          <a:bodyPr wrap="square" rtlCol="0" anchor="t">
            <a:spAutoFit/>
          </a:bodyPr>
          <a:lstStyle/>
          <a:p>
            <a:r>
              <a:rPr lang="zh-CN" altLang="en-US" sz="2400" b="1">
                <a:solidFill>
                  <a:srgbClr val="C00000"/>
                </a:solidFill>
                <a:effectLst>
                  <a:outerShdw blurRad="38100" dist="25400" dir="5400000" algn="ctr" rotWithShape="0">
                    <a:srgbClr val="6E747A">
                      <a:alpha val="43000"/>
                    </a:srgbClr>
                  </a:outerShdw>
                </a:effectLst>
              </a:rPr>
              <a:t>打造枢纽型、平台型和共享型光储一体化平台</a:t>
            </a:r>
            <a:endParaRPr lang="zh-CN" altLang="en-US" sz="2400" b="1">
              <a:solidFill>
                <a:srgbClr val="C00000"/>
              </a:solidFill>
              <a:effectLst>
                <a:outerShdw blurRad="38100" dist="25400" dir="5400000" algn="ctr" rotWithShape="0">
                  <a:srgbClr val="6E747A">
                    <a:alpha val="43000"/>
                  </a:srgbClr>
                </a:outerShdw>
              </a:effectLst>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custDataLst>
              <p:tags r:id="rId1"/>
            </p:custDataLst>
          </p:nvPr>
        </p:nvSpPr>
        <p:spPr>
          <a:xfrm>
            <a:off x="1225550" y="3502660"/>
            <a:ext cx="8935085" cy="666115"/>
          </a:xfrm>
          <a:prstGeom prst="hexagon">
            <a:avLst/>
          </a:prstGeom>
          <a:solidFill>
            <a:srgbClr val="0070C0"/>
          </a:solidFill>
          <a:ln w="25400" cap="flat" cmpd="sng" algn="ctr">
            <a:noFill/>
            <a:prstDash val="solid"/>
          </a:ln>
          <a:effectLst/>
        </p:spPr>
        <p:txBody>
          <a:bodyPr rtlCol="0" anchor="ctr"/>
          <a:lstStyle/>
          <a:p>
            <a:pPr algn="ctr"/>
            <a:endParaRPr lang="zh-CN" altLang="en-US">
              <a:solidFill>
                <a:schemeClr val="dk1"/>
              </a:solidFill>
            </a:endParaRPr>
          </a:p>
        </p:txBody>
      </p:sp>
      <p:sp>
        <p:nvSpPr>
          <p:cNvPr id="4" name="文本框 9"/>
          <p:cNvSpPr txBox="1"/>
          <p:nvPr>
            <p:custDataLst>
              <p:tags r:id="rId2"/>
            </p:custDataLst>
          </p:nvPr>
        </p:nvSpPr>
        <p:spPr>
          <a:xfrm>
            <a:off x="1797685" y="3585845"/>
            <a:ext cx="7790815" cy="499110"/>
          </a:xfrm>
          <a:prstGeom prst="rect">
            <a:avLst/>
          </a:prstGeom>
          <a:noFill/>
        </p:spPr>
        <p:txBody>
          <a:bodyPr wrap="square" lIns="68580" tIns="34290" rIns="68580" bIns="34290" rtlCol="0">
            <a:spAutoFit/>
          </a:bodyPr>
          <a:lstStyle/>
          <a:p>
            <a:pPr marL="0" lvl="1" algn="ctr"/>
            <a:r>
              <a:rPr lang="zh-CN" altLang="en-US" sz="2800" b="1">
                <a:solidFill>
                  <a:schemeClr val="lt1"/>
                </a:solidFill>
                <a:sym typeface="+mn-ea"/>
              </a:rPr>
              <a:t>打造光伏＋储能产业互联网平台型总部经济项目</a:t>
            </a:r>
            <a:endParaRPr lang="zh-CN" altLang="en-US" sz="2800" b="1" dirty="0">
              <a:solidFill>
                <a:schemeClr val="lt1"/>
              </a:solidFill>
              <a:latin typeface="微软雅黑" panose="020B0503020204020204" charset="-122"/>
              <a:ea typeface="微软雅黑" panose="020B0503020204020204" charset="-122"/>
              <a:sym typeface="+mn-ea"/>
            </a:endParaRPr>
          </a:p>
        </p:txBody>
      </p:sp>
      <p:sp>
        <p:nvSpPr>
          <p:cNvPr id="5" name="Freeform 31"/>
          <p:cNvSpPr/>
          <p:nvPr/>
        </p:nvSpPr>
        <p:spPr>
          <a:xfrm>
            <a:off x="1232471" y="4844204"/>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F81BD">
              <a:lumMod val="75000"/>
            </a:srgbClr>
          </a:solidFill>
          <a:ln w="25400" cap="flat" cmpd="sng" algn="ctr">
            <a:noFill/>
            <a:prstDash val="solid"/>
          </a:ln>
          <a:effectLst/>
        </p:spPr>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ysClr val="windowText" lastClr="000000">
                  <a:lumMod val="50000"/>
                  <a:lumOff val="50000"/>
                </a:sysClr>
              </a:solidFill>
            </a:endParaRPr>
          </a:p>
        </p:txBody>
      </p:sp>
      <p:sp>
        <p:nvSpPr>
          <p:cNvPr id="35" name="TextBox 17"/>
          <p:cNvSpPr txBox="1"/>
          <p:nvPr>
            <p:custDataLst>
              <p:tags r:id="rId3"/>
            </p:custDataLst>
          </p:nvPr>
        </p:nvSpPr>
        <p:spPr>
          <a:xfrm>
            <a:off x="1741805" y="4739640"/>
            <a:ext cx="3263900" cy="1615440"/>
          </a:xfrm>
          <a:prstGeom prst="rect">
            <a:avLst/>
          </a:prstGeom>
          <a:noFill/>
        </p:spPr>
        <p:txBody>
          <a:bodyPr wrap="square" lIns="0" tIns="0" rIns="0" bIns="0" rtlCol="0">
            <a:spAutoFit/>
          </a:bodyPr>
          <a:lstStyle/>
          <a:p>
            <a:pPr indent="406400" algn="just">
              <a:lnSpc>
                <a:spcPct val="150000"/>
              </a:lnSpc>
              <a:spcBef>
                <a:spcPts val="600"/>
              </a:spcBef>
              <a:spcAft>
                <a:spcPts val="600"/>
              </a:spcAft>
              <a:buClrTx/>
              <a:buSzTx/>
              <a:buFontTx/>
            </a:pPr>
            <a:r>
              <a:rPr lang="zh-CN" altLang="en-US" sz="1400">
                <a:solidFill>
                  <a:schemeClr val="dk1"/>
                </a:solidFill>
                <a:sym typeface="微软雅黑" panose="020B0503020204020204" charset="-122"/>
              </a:rPr>
              <a:t>引入蓝源产城“众陶联”、“众车联”等创新模式，通过互联网与金融资本的工具和方法，分步骤分层次针对光伏＋储能产业链的生产、检测、仓储、销售、品牌、溯源、标准化等环节进行垂直数字化整合</a:t>
            </a:r>
            <a:endParaRPr lang="zh-CN" altLang="en-US" sz="1400" dirty="0">
              <a:solidFill>
                <a:schemeClr val="dk1"/>
              </a:solidFill>
              <a:latin typeface="微软雅黑" panose="020B0503020204020204" charset="-122"/>
              <a:ea typeface="微软雅黑" panose="020B0503020204020204" charset="-122"/>
              <a:sym typeface="微软雅黑" panose="020B0503020204020204" charset="-122"/>
            </a:endParaRPr>
          </a:p>
        </p:txBody>
      </p:sp>
      <p:sp>
        <p:nvSpPr>
          <p:cNvPr id="39" name="Freeform 31"/>
          <p:cNvSpPr/>
          <p:nvPr/>
        </p:nvSpPr>
        <p:spPr>
          <a:xfrm>
            <a:off x="6170037" y="483319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274B0"/>
          </a:solidFill>
          <a:ln w="25400" cap="flat" cmpd="sng" algn="ctr">
            <a:noFill/>
            <a:prstDash val="solid"/>
          </a:ln>
          <a:effectLst/>
        </p:spPr>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ysClr val="windowText" lastClr="000000">
                  <a:lumMod val="50000"/>
                  <a:lumOff val="50000"/>
                </a:sysClr>
              </a:solidFill>
            </a:endParaRPr>
          </a:p>
        </p:txBody>
      </p:sp>
      <p:sp>
        <p:nvSpPr>
          <p:cNvPr id="52" name="文本框 51"/>
          <p:cNvSpPr txBox="1"/>
          <p:nvPr>
            <p:custDataLst>
              <p:tags r:id="rId4"/>
            </p:custDataLst>
          </p:nvPr>
        </p:nvSpPr>
        <p:spPr>
          <a:xfrm>
            <a:off x="1232535" y="1323340"/>
            <a:ext cx="9367520" cy="1861185"/>
          </a:xfrm>
          <a:prstGeom prst="rect">
            <a:avLst/>
          </a:prstGeom>
          <a:noFill/>
        </p:spPr>
        <p:txBody>
          <a:bodyPr wrap="square" rtlCol="0" anchor="t">
            <a:spAutoFit/>
          </a:bodyPr>
          <a:lstStyle/>
          <a:p>
            <a:pPr indent="406400" algn="just" fontAlgn="auto">
              <a:lnSpc>
                <a:spcPct val="150000"/>
              </a:lnSpc>
              <a:spcBef>
                <a:spcPts val="600"/>
              </a:spcBef>
              <a:spcAft>
                <a:spcPts val="600"/>
              </a:spcAft>
            </a:pPr>
            <a:r>
              <a:rPr lang="zh-CN" altLang="en-US" sz="1400" b="1">
                <a:solidFill>
                  <a:schemeClr val="dk1"/>
                </a:solidFill>
                <a:sym typeface="+mn-ea"/>
              </a:rPr>
              <a:t>以产业互联网与金融资本双轮驱动创新路径新模式，通过轻资产、平台化的产业链整合新经济、新模式、新业态助力光伏＋储能综合发展,打造横向协同垂直整合的特色光伏＋储能产业集群，打造千亿级产业互联网总部平台经济。</a:t>
            </a:r>
            <a:endParaRPr lang="zh-CN" altLang="en-US" sz="1400" b="1">
              <a:solidFill>
                <a:schemeClr val="dk1"/>
              </a:solidFill>
              <a:sym typeface="+mn-ea"/>
            </a:endParaRPr>
          </a:p>
          <a:p>
            <a:pPr indent="406400" algn="just" fontAlgn="auto">
              <a:lnSpc>
                <a:spcPct val="150000"/>
              </a:lnSpc>
              <a:spcBef>
                <a:spcPts val="600"/>
              </a:spcBef>
              <a:spcAft>
                <a:spcPts val="600"/>
              </a:spcAft>
            </a:pPr>
            <a:r>
              <a:rPr lang="zh-CN" altLang="en-US" sz="1400" b="1">
                <a:solidFill>
                  <a:schemeClr val="dk1"/>
                </a:solidFill>
                <a:sym typeface="+mn-ea"/>
              </a:rPr>
              <a:t>光储联总平台由垂直类和横向类两大平台模式构成。垂直类包括供应链公司、云仓物流公司、金融科技公司、大数据公司、品牌创新中心、数字营销、产教平台、区块链平台、产业基金、孵化器、加速器、综合体等子平台构成。横向类由各省市县三级合伙人分层整合。立足宁波，面向全国，打造光伏＋储能产业链数字化平台总部经济。</a:t>
            </a:r>
            <a:endParaRPr lang="zh-CN" altLang="en-US" sz="1400" b="1">
              <a:solidFill>
                <a:schemeClr val="dk1"/>
              </a:solidFill>
              <a:sym typeface="+mn-ea"/>
            </a:endParaRPr>
          </a:p>
        </p:txBody>
      </p:sp>
      <p:sp>
        <p:nvSpPr>
          <p:cNvPr id="6" name="文本框 5"/>
          <p:cNvSpPr txBox="1"/>
          <p:nvPr/>
        </p:nvSpPr>
        <p:spPr>
          <a:xfrm>
            <a:off x="880745" y="483870"/>
            <a:ext cx="2514600" cy="521970"/>
          </a:xfrm>
          <a:prstGeom prst="rect">
            <a:avLst/>
          </a:prstGeom>
          <a:noFill/>
        </p:spPr>
        <p:txBody>
          <a:bodyPr wrap="square" rtlCol="0">
            <a:spAutoFit/>
          </a:bodyPr>
          <a:lstStyle/>
          <a:p>
            <a:r>
              <a:rPr lang="zh-CN" altLang="en-US" sz="2800" b="1">
                <a:solidFill>
                  <a:schemeClr val="accent1"/>
                </a:solidFill>
                <a:effectLst>
                  <a:outerShdw blurRad="38100" dist="25400" dir="5400000" algn="ctr" rotWithShape="0">
                    <a:srgbClr val="6E747A">
                      <a:alpha val="43000"/>
                    </a:srgbClr>
                  </a:outerShdw>
                </a:effectLst>
              </a:rPr>
              <a:t>总体目标</a:t>
            </a:r>
            <a:endParaRPr lang="zh-CN" altLang="en-US" sz="2800" b="1">
              <a:solidFill>
                <a:schemeClr val="accent1"/>
              </a:solidFill>
              <a:effectLst>
                <a:outerShdw blurRad="38100" dist="25400" dir="5400000" algn="ctr" rotWithShape="0">
                  <a:srgbClr val="6E747A">
                    <a:alpha val="43000"/>
                  </a:srgbClr>
                </a:outerShdw>
              </a:effectLst>
            </a:endParaRPr>
          </a:p>
        </p:txBody>
      </p:sp>
      <p:sp>
        <p:nvSpPr>
          <p:cNvPr id="2" name="文本框 1"/>
          <p:cNvSpPr txBox="1"/>
          <p:nvPr>
            <p:custDataLst>
              <p:tags r:id="rId5"/>
            </p:custDataLst>
          </p:nvPr>
        </p:nvSpPr>
        <p:spPr>
          <a:xfrm>
            <a:off x="6319520" y="4710430"/>
            <a:ext cx="3841115" cy="1706880"/>
          </a:xfrm>
          <a:prstGeom prst="rect">
            <a:avLst/>
          </a:prstGeom>
          <a:noFill/>
        </p:spPr>
        <p:txBody>
          <a:bodyPr wrap="square" rtlCol="0" anchor="t">
            <a:spAutoFit/>
          </a:bodyPr>
          <a:lstStyle/>
          <a:p>
            <a:pPr indent="406400" algn="just">
              <a:lnSpc>
                <a:spcPct val="150000"/>
              </a:lnSpc>
              <a:spcBef>
                <a:spcPts val="600"/>
              </a:spcBef>
              <a:spcAft>
                <a:spcPts val="600"/>
              </a:spcAft>
              <a:buClrTx/>
              <a:buSzTx/>
              <a:buFontTx/>
            </a:pPr>
            <a:r>
              <a:rPr lang="zh-CN" altLang="en-US" sz="1400">
                <a:solidFill>
                  <a:schemeClr val="dk1"/>
                </a:solidFill>
                <a:sym typeface="微软雅黑" panose="020B0503020204020204" charset="-122"/>
              </a:rPr>
              <a:t>重点解决低、小、散等行业共性痛点与问题，打造供应链平台、技术链平台、人才链平台、服务链平台、金融链平台等特色产业链共性需求平台，为产业链提供一站式专业服务，推动产业链数字化、平台化高质量发展</a:t>
            </a:r>
            <a:r>
              <a:rPr lang="zh-CN" altLang="en-US" sz="1400" dirty="0">
                <a:solidFill>
                  <a:schemeClr val="dk1"/>
                </a:solidFill>
                <a:latin typeface="微软雅黑" panose="020B0503020204020204" charset="-122"/>
                <a:ea typeface="微软雅黑" panose="020B0503020204020204" charset="-122"/>
                <a:sym typeface="微软雅黑" panose="020B0503020204020204" charset="-122"/>
              </a:rPr>
              <a:t>。</a:t>
            </a:r>
            <a:endParaRPr lang="zh-CN" altLang="en-US" sz="1400" dirty="0">
              <a:solidFill>
                <a:schemeClr val="dk1"/>
              </a:solidFill>
              <a:latin typeface="微软雅黑" panose="020B0503020204020204" charset="-122"/>
              <a:ea typeface="微软雅黑" panose="020B0503020204020204" charset="-122"/>
              <a:sym typeface="微软雅黑" panose="020B0503020204020204" charset="-122"/>
            </a:endParaRPr>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01" name="object 8"/>
          <p:cNvSpPr txBox="1"/>
          <p:nvPr/>
        </p:nvSpPr>
        <p:spPr>
          <a:xfrm>
            <a:off x="562863" y="4136644"/>
            <a:ext cx="2016760" cy="601980"/>
          </a:xfrm>
          <a:prstGeom prst="rect">
            <a:avLst/>
          </a:prstGeom>
          <a:solidFill>
            <a:srgbClr val="0070C0"/>
          </a:solidFill>
          <a:ln w="12700">
            <a:noFill/>
          </a:ln>
        </p:spPr>
        <p:txBody>
          <a:bodyPr vert="horz" wrap="square" lIns="0" tIns="155575" rIns="0" bIns="0" rtlCol="0">
            <a:spAutoFit/>
          </a:bodyPr>
          <a:lstStyle/>
          <a:p>
            <a:pPr marL="207010">
              <a:lnSpc>
                <a:spcPct val="100000"/>
              </a:lnSpc>
              <a:spcBef>
                <a:spcPts val="1225"/>
              </a:spcBef>
            </a:pPr>
            <a:r>
              <a:rPr sz="1800" b="1" spc="-5" dirty="0">
                <a:solidFill>
                  <a:srgbClr val="FFFFFF"/>
                </a:solidFill>
                <a:latin typeface="微软雅黑" panose="020B0503020204020204" charset="-122"/>
                <a:cs typeface="微软雅黑" panose="020B0503020204020204" charset="-122"/>
              </a:rPr>
              <a:t>产业链横向整合</a:t>
            </a:r>
            <a:endParaRPr sz="1800">
              <a:latin typeface="微软雅黑" panose="020B0503020204020204" charset="-122"/>
              <a:cs typeface="微软雅黑" panose="020B0503020204020204" charset="-122"/>
            </a:endParaRPr>
          </a:p>
        </p:txBody>
      </p:sp>
      <p:sp>
        <p:nvSpPr>
          <p:cNvPr id="1049402" name="object 10"/>
          <p:cNvSpPr txBox="1"/>
          <p:nvPr/>
        </p:nvSpPr>
        <p:spPr>
          <a:xfrm>
            <a:off x="555244" y="4965700"/>
            <a:ext cx="2007235" cy="513715"/>
          </a:xfrm>
          <a:prstGeom prst="rect">
            <a:avLst/>
          </a:prstGeom>
          <a:solidFill>
            <a:srgbClr val="0070C0"/>
          </a:solidFill>
          <a:ln w="12700">
            <a:noFill/>
          </a:ln>
        </p:spPr>
        <p:txBody>
          <a:bodyPr vert="horz" wrap="square" lIns="0" tIns="111760" rIns="0" bIns="0" rtlCol="0">
            <a:spAutoFit/>
          </a:bodyPr>
          <a:lstStyle/>
          <a:p>
            <a:pPr marL="202565">
              <a:lnSpc>
                <a:spcPct val="100000"/>
              </a:lnSpc>
              <a:spcBef>
                <a:spcPts val="880"/>
              </a:spcBef>
            </a:pPr>
            <a:r>
              <a:rPr sz="1800" b="1" dirty="0">
                <a:solidFill>
                  <a:srgbClr val="FFFFFF"/>
                </a:solidFill>
                <a:latin typeface="微软雅黑" panose="020B0503020204020204" charset="-122"/>
                <a:cs typeface="微软雅黑" panose="020B0503020204020204" charset="-122"/>
              </a:rPr>
              <a:t>产业链纵向整合</a:t>
            </a:r>
            <a:endParaRPr sz="1800">
              <a:latin typeface="微软雅黑" panose="020B0503020204020204" charset="-122"/>
              <a:cs typeface="微软雅黑" panose="020B0503020204020204" charset="-122"/>
            </a:endParaRPr>
          </a:p>
        </p:txBody>
      </p:sp>
      <p:sp>
        <p:nvSpPr>
          <p:cNvPr id="1049403" name="object 12"/>
          <p:cNvSpPr txBox="1"/>
          <p:nvPr/>
        </p:nvSpPr>
        <p:spPr>
          <a:xfrm>
            <a:off x="554990" y="5706490"/>
            <a:ext cx="2009139" cy="638810"/>
          </a:xfrm>
          <a:prstGeom prst="rect">
            <a:avLst/>
          </a:prstGeom>
          <a:solidFill>
            <a:srgbClr val="0070C0"/>
          </a:solidFill>
          <a:ln w="12700">
            <a:noFill/>
          </a:ln>
        </p:spPr>
        <p:txBody>
          <a:bodyPr vert="horz" wrap="square" lIns="0" tIns="173990" rIns="0" bIns="0" rtlCol="0">
            <a:spAutoFit/>
          </a:bodyPr>
          <a:lstStyle/>
          <a:p>
            <a:pPr marL="203200">
              <a:lnSpc>
                <a:spcPct val="100000"/>
              </a:lnSpc>
              <a:spcBef>
                <a:spcPts val="1370"/>
              </a:spcBef>
            </a:pPr>
            <a:r>
              <a:rPr sz="1800" b="1" dirty="0">
                <a:solidFill>
                  <a:srgbClr val="FFFFFF"/>
                </a:solidFill>
                <a:latin typeface="微软雅黑" panose="020B0503020204020204" charset="-122"/>
                <a:cs typeface="微软雅黑" panose="020B0503020204020204" charset="-122"/>
              </a:rPr>
              <a:t>产业链节点整合</a:t>
            </a:r>
            <a:endParaRPr sz="1800">
              <a:latin typeface="微软雅黑" panose="020B0503020204020204" charset="-122"/>
              <a:cs typeface="微软雅黑" panose="020B0503020204020204" charset="-122"/>
            </a:endParaRPr>
          </a:p>
        </p:txBody>
      </p:sp>
      <p:sp>
        <p:nvSpPr>
          <p:cNvPr id="1049404" name="object 13"/>
          <p:cNvSpPr txBox="1"/>
          <p:nvPr/>
        </p:nvSpPr>
        <p:spPr>
          <a:xfrm>
            <a:off x="2778632" y="3957065"/>
            <a:ext cx="895858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5F5F5F"/>
                </a:solidFill>
                <a:latin typeface="微软雅黑" panose="020B0503020204020204" charset="-122"/>
                <a:cs typeface="微软雅黑" panose="020B0503020204020204" charset="-122"/>
              </a:rPr>
              <a:t>共享平台资源：共享资本和金融、</a:t>
            </a:r>
            <a:r>
              <a:rPr sz="1600" spc="5" dirty="0">
                <a:solidFill>
                  <a:srgbClr val="5F5F5F"/>
                </a:solidFill>
                <a:latin typeface="微软雅黑" panose="020B0503020204020204" charset="-122"/>
                <a:cs typeface="微软雅黑" panose="020B0503020204020204" charset="-122"/>
              </a:rPr>
              <a:t>集</a:t>
            </a:r>
            <a:r>
              <a:rPr sz="1600" spc="-5" dirty="0">
                <a:solidFill>
                  <a:srgbClr val="5F5F5F"/>
                </a:solidFill>
                <a:latin typeface="微软雅黑" panose="020B0503020204020204" charset="-122"/>
                <a:cs typeface="微软雅黑" panose="020B0503020204020204" charset="-122"/>
              </a:rPr>
              <a:t>中采</a:t>
            </a:r>
            <a:r>
              <a:rPr sz="1600" spc="5" dirty="0">
                <a:solidFill>
                  <a:srgbClr val="5F5F5F"/>
                </a:solidFill>
                <a:latin typeface="微软雅黑" panose="020B0503020204020204" charset="-122"/>
                <a:cs typeface="微软雅黑" panose="020B0503020204020204" charset="-122"/>
              </a:rPr>
              <a:t>购</a:t>
            </a:r>
            <a:r>
              <a:rPr sz="1600" spc="-5" dirty="0">
                <a:solidFill>
                  <a:srgbClr val="5F5F5F"/>
                </a:solidFill>
                <a:latin typeface="微软雅黑" panose="020B0503020204020204" charset="-122"/>
                <a:cs typeface="微软雅黑" panose="020B0503020204020204" charset="-122"/>
              </a:rPr>
              <a:t>、新</a:t>
            </a:r>
            <a:r>
              <a:rPr sz="1600" spc="5" dirty="0">
                <a:solidFill>
                  <a:srgbClr val="5F5F5F"/>
                </a:solidFill>
                <a:latin typeface="微软雅黑" panose="020B0503020204020204" charset="-122"/>
                <a:cs typeface="微软雅黑" panose="020B0503020204020204" charset="-122"/>
              </a:rPr>
              <a:t>增</a:t>
            </a:r>
            <a:r>
              <a:rPr sz="1600" spc="-5" dirty="0">
                <a:solidFill>
                  <a:srgbClr val="5F5F5F"/>
                </a:solidFill>
                <a:latin typeface="微软雅黑" panose="020B0503020204020204" charset="-122"/>
                <a:cs typeface="微软雅黑" panose="020B0503020204020204" charset="-122"/>
              </a:rPr>
              <a:t>流量</a:t>
            </a:r>
            <a:r>
              <a:rPr sz="1600" spc="5" dirty="0">
                <a:solidFill>
                  <a:srgbClr val="5F5F5F"/>
                </a:solidFill>
                <a:latin typeface="微软雅黑" panose="020B0503020204020204" charset="-122"/>
                <a:cs typeface="微软雅黑" panose="020B0503020204020204" charset="-122"/>
              </a:rPr>
              <a:t>、</a:t>
            </a:r>
            <a:r>
              <a:rPr sz="1600" spc="-5" dirty="0">
                <a:solidFill>
                  <a:srgbClr val="5F5F5F"/>
                </a:solidFill>
                <a:latin typeface="微软雅黑" panose="020B0503020204020204" charset="-122"/>
                <a:cs typeface="微软雅黑" panose="020B0503020204020204" charset="-122"/>
              </a:rPr>
              <a:t>平台</a:t>
            </a:r>
            <a:r>
              <a:rPr sz="1600" spc="5" dirty="0">
                <a:solidFill>
                  <a:srgbClr val="5F5F5F"/>
                </a:solidFill>
                <a:latin typeface="微软雅黑" panose="020B0503020204020204" charset="-122"/>
                <a:cs typeface="微软雅黑" panose="020B0503020204020204" charset="-122"/>
              </a:rPr>
              <a:t>品</a:t>
            </a:r>
            <a:r>
              <a:rPr sz="1600" spc="-5" dirty="0">
                <a:solidFill>
                  <a:srgbClr val="5F5F5F"/>
                </a:solidFill>
                <a:latin typeface="微软雅黑" panose="020B0503020204020204" charset="-122"/>
                <a:cs typeface="微软雅黑" panose="020B0503020204020204" charset="-122"/>
              </a:rPr>
              <a:t>牌、</a:t>
            </a:r>
            <a:r>
              <a:rPr sz="1600" spc="5" dirty="0">
                <a:solidFill>
                  <a:srgbClr val="5F5F5F"/>
                </a:solidFill>
                <a:latin typeface="微软雅黑" panose="020B0503020204020204" charset="-122"/>
                <a:cs typeface="微软雅黑" panose="020B0503020204020204" charset="-122"/>
              </a:rPr>
              <a:t>标</a:t>
            </a:r>
            <a:r>
              <a:rPr sz="1600" spc="-5" dirty="0">
                <a:solidFill>
                  <a:srgbClr val="5F5F5F"/>
                </a:solidFill>
                <a:latin typeface="微软雅黑" panose="020B0503020204020204" charset="-122"/>
                <a:cs typeface="微软雅黑" panose="020B0503020204020204" charset="-122"/>
              </a:rPr>
              <a:t>准、</a:t>
            </a:r>
            <a:r>
              <a:rPr sz="1600" spc="5" dirty="0">
                <a:solidFill>
                  <a:srgbClr val="5F5F5F"/>
                </a:solidFill>
                <a:latin typeface="微软雅黑" panose="020B0503020204020204" charset="-122"/>
                <a:cs typeface="微软雅黑" panose="020B0503020204020204" charset="-122"/>
              </a:rPr>
              <a:t>定</a:t>
            </a:r>
            <a:r>
              <a:rPr sz="1600" spc="-5" dirty="0">
                <a:solidFill>
                  <a:srgbClr val="5F5F5F"/>
                </a:solidFill>
                <a:latin typeface="微软雅黑" panose="020B0503020204020204" charset="-122"/>
                <a:cs typeface="微软雅黑" panose="020B0503020204020204" charset="-122"/>
              </a:rPr>
              <a:t>价权</a:t>
            </a:r>
            <a:r>
              <a:rPr sz="1600" spc="5" dirty="0">
                <a:solidFill>
                  <a:srgbClr val="5F5F5F"/>
                </a:solidFill>
                <a:latin typeface="微软雅黑" panose="020B0503020204020204" charset="-122"/>
                <a:cs typeface="微软雅黑" panose="020B0503020204020204" charset="-122"/>
              </a:rPr>
              <a:t>、</a:t>
            </a:r>
            <a:r>
              <a:rPr sz="1600" spc="-5" dirty="0">
                <a:solidFill>
                  <a:srgbClr val="5F5F5F"/>
                </a:solidFill>
                <a:latin typeface="微软雅黑" panose="020B0503020204020204" charset="-122"/>
                <a:cs typeface="微软雅黑" panose="020B0503020204020204" charset="-122"/>
              </a:rPr>
              <a:t>新增</a:t>
            </a:r>
            <a:r>
              <a:rPr sz="1600" spc="5" dirty="0">
                <a:solidFill>
                  <a:srgbClr val="5F5F5F"/>
                </a:solidFill>
                <a:latin typeface="微软雅黑" panose="020B0503020204020204" charset="-122"/>
                <a:cs typeface="微软雅黑" panose="020B0503020204020204" charset="-122"/>
              </a:rPr>
              <a:t>客</a:t>
            </a:r>
            <a:r>
              <a:rPr sz="1600" spc="-5" dirty="0">
                <a:solidFill>
                  <a:srgbClr val="5F5F5F"/>
                </a:solidFill>
                <a:latin typeface="微软雅黑" panose="020B0503020204020204" charset="-122"/>
                <a:cs typeface="微软雅黑" panose="020B0503020204020204" charset="-122"/>
              </a:rPr>
              <a:t>户群</a:t>
            </a:r>
            <a:r>
              <a:rPr sz="1600" spc="5" dirty="0">
                <a:solidFill>
                  <a:srgbClr val="5F5F5F"/>
                </a:solidFill>
                <a:latin typeface="微软雅黑" panose="020B0503020204020204" charset="-122"/>
                <a:cs typeface="微软雅黑" panose="020B0503020204020204" charset="-122"/>
              </a:rPr>
              <a:t>、</a:t>
            </a:r>
            <a:r>
              <a:rPr sz="1600" spc="-5" dirty="0">
                <a:solidFill>
                  <a:srgbClr val="5F5F5F"/>
                </a:solidFill>
                <a:latin typeface="微软雅黑" panose="020B0503020204020204" charset="-122"/>
                <a:cs typeface="微软雅黑" panose="020B0503020204020204" charset="-122"/>
              </a:rPr>
              <a:t>新 增营销渠道等平台资源；共享五大</a:t>
            </a:r>
            <a:r>
              <a:rPr sz="1600" spc="5" dirty="0">
                <a:solidFill>
                  <a:srgbClr val="5F5F5F"/>
                </a:solidFill>
                <a:latin typeface="微软雅黑" panose="020B0503020204020204" charset="-122"/>
                <a:cs typeface="微软雅黑" panose="020B0503020204020204" charset="-122"/>
              </a:rPr>
              <a:t>增</a:t>
            </a:r>
            <a:r>
              <a:rPr sz="1600" spc="-5" dirty="0">
                <a:solidFill>
                  <a:srgbClr val="5F5F5F"/>
                </a:solidFill>
                <a:latin typeface="微软雅黑" panose="020B0503020204020204" charset="-122"/>
                <a:cs typeface="微软雅黑" panose="020B0503020204020204" charset="-122"/>
              </a:rPr>
              <a:t>值</a:t>
            </a:r>
            <a:endParaRPr sz="1600">
              <a:latin typeface="微软雅黑" panose="020B0503020204020204" charset="-122"/>
              <a:cs typeface="微软雅黑" panose="020B0503020204020204" charset="-122"/>
            </a:endParaRPr>
          </a:p>
        </p:txBody>
      </p:sp>
      <p:sp>
        <p:nvSpPr>
          <p:cNvPr id="1049405" name="object 14"/>
          <p:cNvSpPr txBox="1"/>
          <p:nvPr/>
        </p:nvSpPr>
        <p:spPr>
          <a:xfrm>
            <a:off x="784860" y="1512570"/>
            <a:ext cx="10621645" cy="1120140"/>
          </a:xfrm>
          <a:prstGeom prst="rect">
            <a:avLst/>
          </a:prstGeom>
        </p:spPr>
        <p:txBody>
          <a:bodyPr vert="horz" wrap="square" lIns="0" tIns="12700" rIns="0" bIns="0" rtlCol="0">
            <a:spAutoFit/>
          </a:bodyPr>
          <a:lstStyle/>
          <a:p>
            <a:pPr marL="12700" marR="5080" algn="just">
              <a:lnSpc>
                <a:spcPct val="150000"/>
              </a:lnSpc>
              <a:spcBef>
                <a:spcPts val="100"/>
              </a:spcBef>
            </a:pPr>
            <a:r>
              <a:rPr lang="zh-CN" sz="1600" spc="-5" dirty="0">
                <a:latin typeface="微软雅黑" panose="020B0503020204020204" charset="-122"/>
                <a:cs typeface="微软雅黑" panose="020B0503020204020204" charset="-122"/>
              </a:rPr>
              <a:t>光储联</a:t>
            </a:r>
            <a:r>
              <a:rPr sz="1600" spc="-5" dirty="0">
                <a:latin typeface="微软雅黑" panose="020B0503020204020204" charset="-122"/>
                <a:cs typeface="微软雅黑" panose="020B0503020204020204" charset="-122"/>
              </a:rPr>
              <a:t>平台将汇</a:t>
            </a:r>
            <a:r>
              <a:rPr sz="1600" spc="-10" dirty="0">
                <a:latin typeface="微软雅黑" panose="020B0503020204020204" charset="-122"/>
                <a:cs typeface="微软雅黑" panose="020B0503020204020204" charset="-122"/>
              </a:rPr>
              <a:t>聚</a:t>
            </a:r>
            <a:r>
              <a:rPr sz="1600" spc="-5" dirty="0">
                <a:latin typeface="微软雅黑" panose="020B0503020204020204" charset="-122"/>
                <a:cs typeface="微软雅黑" panose="020B0503020204020204" charset="-122"/>
              </a:rPr>
              <a:t>政府、当地</a:t>
            </a:r>
            <a:r>
              <a:rPr sz="1600" spc="5" dirty="0">
                <a:latin typeface="微软雅黑" panose="020B0503020204020204" charset="-122"/>
                <a:cs typeface="微软雅黑" panose="020B0503020204020204" charset="-122"/>
              </a:rPr>
              <a:t>龙</a:t>
            </a:r>
            <a:r>
              <a:rPr sz="1600" spc="-5" dirty="0">
                <a:latin typeface="微软雅黑" panose="020B0503020204020204" charset="-122"/>
                <a:cs typeface="微软雅黑" panose="020B0503020204020204" charset="-122"/>
              </a:rPr>
              <a:t>头企</a:t>
            </a:r>
            <a:r>
              <a:rPr sz="1600" spc="5" dirty="0">
                <a:latin typeface="微软雅黑" panose="020B0503020204020204" charset="-122"/>
                <a:cs typeface="微软雅黑" panose="020B0503020204020204" charset="-122"/>
              </a:rPr>
              <a:t>业</a:t>
            </a:r>
            <a:r>
              <a:rPr sz="1600" spc="-5" dirty="0">
                <a:latin typeface="微软雅黑" panose="020B0503020204020204" charset="-122"/>
                <a:cs typeface="微软雅黑" panose="020B0503020204020204" charset="-122"/>
              </a:rPr>
              <a:t>和</a:t>
            </a:r>
            <a:r>
              <a:rPr lang="zh-CN" sz="1600" spc="-5" dirty="0">
                <a:latin typeface="微软雅黑" panose="020B0503020204020204" charset="-122"/>
                <a:cs typeface="微软雅黑" panose="020B0503020204020204" charset="-122"/>
              </a:rPr>
              <a:t>产业链链组织者</a:t>
            </a:r>
            <a:r>
              <a:rPr sz="1600" spc="5" dirty="0">
                <a:latin typeface="微软雅黑" panose="020B0503020204020204" charset="-122"/>
                <a:cs typeface="微软雅黑" panose="020B0503020204020204" charset="-122"/>
              </a:rPr>
              <a:t>三</a:t>
            </a:r>
            <a:r>
              <a:rPr sz="1600" spc="-5" dirty="0">
                <a:latin typeface="微软雅黑" panose="020B0503020204020204" charset="-122"/>
                <a:cs typeface="微软雅黑" panose="020B0503020204020204" charset="-122"/>
              </a:rPr>
              <a:t>方之</a:t>
            </a:r>
            <a:r>
              <a:rPr sz="1600" spc="5" dirty="0">
                <a:latin typeface="微软雅黑" panose="020B0503020204020204" charset="-122"/>
                <a:cs typeface="微软雅黑" panose="020B0503020204020204" charset="-122"/>
              </a:rPr>
              <a:t>力</a:t>
            </a:r>
            <a:r>
              <a:rPr sz="1600" spc="-5" dirty="0">
                <a:latin typeface="微软雅黑" panose="020B0503020204020204" charset="-122"/>
                <a:cs typeface="微软雅黑" panose="020B0503020204020204" charset="-122"/>
              </a:rPr>
              <a:t>，旨</a:t>
            </a:r>
            <a:r>
              <a:rPr sz="1600" spc="5" dirty="0">
                <a:latin typeface="微软雅黑" panose="020B0503020204020204" charset="-122"/>
                <a:cs typeface="微软雅黑" panose="020B0503020204020204" charset="-122"/>
              </a:rPr>
              <a:t>在</a:t>
            </a:r>
            <a:r>
              <a:rPr sz="1600" spc="-5" dirty="0">
                <a:latin typeface="微软雅黑" panose="020B0503020204020204" charset="-122"/>
                <a:cs typeface="微软雅黑" panose="020B0503020204020204" charset="-122"/>
              </a:rPr>
              <a:t>顺应</a:t>
            </a:r>
            <a:r>
              <a:rPr sz="1600" spc="5" dirty="0">
                <a:latin typeface="微软雅黑" panose="020B0503020204020204" charset="-122"/>
                <a:cs typeface="微软雅黑" panose="020B0503020204020204" charset="-122"/>
              </a:rPr>
              <a:t>新</a:t>
            </a:r>
            <a:r>
              <a:rPr sz="1600" spc="-5" dirty="0">
                <a:latin typeface="微软雅黑" panose="020B0503020204020204" charset="-122"/>
                <a:cs typeface="微软雅黑" panose="020B0503020204020204" charset="-122"/>
              </a:rPr>
              <a:t>经济</a:t>
            </a:r>
            <a:r>
              <a:rPr sz="1600" spc="5" dirty="0">
                <a:latin typeface="微软雅黑" panose="020B0503020204020204" charset="-122"/>
                <a:cs typeface="微软雅黑" panose="020B0503020204020204" charset="-122"/>
              </a:rPr>
              <a:t>的</a:t>
            </a:r>
            <a:r>
              <a:rPr sz="1600" spc="-5" dirty="0">
                <a:latin typeface="微软雅黑" panose="020B0503020204020204" charset="-122"/>
                <a:cs typeface="微软雅黑" panose="020B0503020204020204" charset="-122"/>
              </a:rPr>
              <a:t>五大</a:t>
            </a:r>
            <a:r>
              <a:rPr sz="1600" spc="5" dirty="0">
                <a:latin typeface="微软雅黑" panose="020B0503020204020204" charset="-122"/>
                <a:cs typeface="微软雅黑" panose="020B0503020204020204" charset="-122"/>
              </a:rPr>
              <a:t>新</a:t>
            </a:r>
            <a:r>
              <a:rPr sz="1600" spc="-5" dirty="0">
                <a:latin typeface="微软雅黑" panose="020B0503020204020204" charset="-122"/>
                <a:cs typeface="微软雅黑" panose="020B0503020204020204" charset="-122"/>
              </a:rPr>
              <a:t>业态</a:t>
            </a:r>
            <a:r>
              <a:rPr sz="1600" spc="5" dirty="0">
                <a:latin typeface="微软雅黑" panose="020B0503020204020204" charset="-122"/>
                <a:cs typeface="微软雅黑" panose="020B0503020204020204" charset="-122"/>
              </a:rPr>
              <a:t>，</a:t>
            </a:r>
            <a:r>
              <a:rPr sz="1600" spc="-5" dirty="0">
                <a:latin typeface="微软雅黑" panose="020B0503020204020204" charset="-122"/>
                <a:cs typeface="微软雅黑" panose="020B0503020204020204" charset="-122"/>
              </a:rPr>
              <a:t>为行</a:t>
            </a:r>
            <a:r>
              <a:rPr sz="1600" spc="5" dirty="0">
                <a:latin typeface="微软雅黑" panose="020B0503020204020204" charset="-122"/>
                <a:cs typeface="微软雅黑" panose="020B0503020204020204" charset="-122"/>
              </a:rPr>
              <a:t>业</a:t>
            </a:r>
            <a:r>
              <a:rPr sz="1600" spc="-5" dirty="0">
                <a:latin typeface="微软雅黑" panose="020B0503020204020204" charset="-122"/>
                <a:cs typeface="微软雅黑" panose="020B0503020204020204" charset="-122"/>
              </a:rPr>
              <a:t>利益</a:t>
            </a:r>
            <a:r>
              <a:rPr sz="1600" spc="5" dirty="0">
                <a:latin typeface="微软雅黑" panose="020B0503020204020204" charset="-122"/>
                <a:cs typeface="微软雅黑" panose="020B0503020204020204" charset="-122"/>
              </a:rPr>
              <a:t>共</a:t>
            </a:r>
            <a:r>
              <a:rPr sz="1600" spc="-5" dirty="0">
                <a:latin typeface="微软雅黑" panose="020B0503020204020204" charset="-122"/>
                <a:cs typeface="微软雅黑" panose="020B0503020204020204" charset="-122"/>
              </a:rPr>
              <a:t>同体</a:t>
            </a:r>
            <a:r>
              <a:rPr sz="1600" spc="5" dirty="0">
                <a:latin typeface="微软雅黑" panose="020B0503020204020204" charset="-122"/>
                <a:cs typeface="微软雅黑" panose="020B0503020204020204" charset="-122"/>
              </a:rPr>
              <a:t>创</a:t>
            </a:r>
            <a:r>
              <a:rPr sz="1600" spc="-5" dirty="0">
                <a:latin typeface="微软雅黑" panose="020B0503020204020204" charset="-122"/>
                <a:cs typeface="微软雅黑" panose="020B0503020204020204" charset="-122"/>
              </a:rPr>
              <a:t>造一个  “共协、共享、共赢、共创”生态</a:t>
            </a:r>
            <a:r>
              <a:rPr sz="1600" spc="5" dirty="0">
                <a:latin typeface="微软雅黑" panose="020B0503020204020204" charset="-122"/>
                <a:cs typeface="微软雅黑" panose="020B0503020204020204" charset="-122"/>
              </a:rPr>
              <a:t>环</a:t>
            </a:r>
            <a:r>
              <a:rPr sz="1600" spc="-5" dirty="0">
                <a:latin typeface="微软雅黑" panose="020B0503020204020204" charset="-122"/>
                <a:cs typeface="微软雅黑" panose="020B0503020204020204" charset="-122"/>
              </a:rPr>
              <a:t>境，</a:t>
            </a:r>
            <a:r>
              <a:rPr sz="1600" spc="5" dirty="0">
                <a:latin typeface="微软雅黑" panose="020B0503020204020204" charset="-122"/>
                <a:cs typeface="微软雅黑" panose="020B0503020204020204" charset="-122"/>
              </a:rPr>
              <a:t>打</a:t>
            </a:r>
            <a:r>
              <a:rPr sz="1600" spc="-5" dirty="0">
                <a:latin typeface="微软雅黑" panose="020B0503020204020204" charset="-122"/>
                <a:cs typeface="微软雅黑" panose="020B0503020204020204" charset="-122"/>
              </a:rPr>
              <a:t>造新</a:t>
            </a:r>
            <a:r>
              <a:rPr sz="1600" spc="5" dirty="0">
                <a:latin typeface="微软雅黑" panose="020B0503020204020204" charset="-122"/>
                <a:cs typeface="微软雅黑" panose="020B0503020204020204" charset="-122"/>
              </a:rPr>
              <a:t>增</a:t>
            </a:r>
            <a:r>
              <a:rPr sz="1600" spc="-5" dirty="0">
                <a:latin typeface="微软雅黑" panose="020B0503020204020204" charset="-122"/>
                <a:cs typeface="微软雅黑" panose="020B0503020204020204" charset="-122"/>
              </a:rPr>
              <a:t>量经</a:t>
            </a:r>
            <a:r>
              <a:rPr sz="1600" spc="5" dirty="0">
                <a:latin typeface="微软雅黑" panose="020B0503020204020204" charset="-122"/>
                <a:cs typeface="微软雅黑" panose="020B0503020204020204" charset="-122"/>
              </a:rPr>
              <a:t>济</a:t>
            </a:r>
            <a:r>
              <a:rPr sz="1600" spc="-5" dirty="0">
                <a:latin typeface="微软雅黑" panose="020B0503020204020204" charset="-122"/>
                <a:cs typeface="微软雅黑" panose="020B0503020204020204" charset="-122"/>
              </a:rPr>
              <a:t>体，</a:t>
            </a:r>
            <a:r>
              <a:rPr sz="1600" spc="5" dirty="0">
                <a:latin typeface="微软雅黑" panose="020B0503020204020204" charset="-122"/>
                <a:cs typeface="微软雅黑" panose="020B0503020204020204" charset="-122"/>
              </a:rPr>
              <a:t>实</a:t>
            </a:r>
            <a:r>
              <a:rPr sz="1600" spc="-5" dirty="0">
                <a:latin typeface="微软雅黑" panose="020B0503020204020204" charset="-122"/>
                <a:cs typeface="微软雅黑" panose="020B0503020204020204" charset="-122"/>
              </a:rPr>
              <a:t>现政</a:t>
            </a:r>
            <a:r>
              <a:rPr sz="1600" spc="5" dirty="0">
                <a:latin typeface="微软雅黑" panose="020B0503020204020204" charset="-122"/>
                <a:cs typeface="微软雅黑" panose="020B0503020204020204" charset="-122"/>
              </a:rPr>
              <a:t>府</a:t>
            </a:r>
            <a:r>
              <a:rPr sz="1600" spc="-5" dirty="0">
                <a:latin typeface="微软雅黑" panose="020B0503020204020204" charset="-122"/>
                <a:cs typeface="微软雅黑" panose="020B0503020204020204" charset="-122"/>
              </a:rPr>
              <a:t>、产</a:t>
            </a:r>
            <a:r>
              <a:rPr sz="1600" spc="5" dirty="0">
                <a:latin typeface="微软雅黑" panose="020B0503020204020204" charset="-122"/>
                <a:cs typeface="微软雅黑" panose="020B0503020204020204" charset="-122"/>
              </a:rPr>
              <a:t>业</a:t>
            </a:r>
            <a:r>
              <a:rPr sz="1600" spc="-5" dirty="0">
                <a:latin typeface="微软雅黑" panose="020B0503020204020204" charset="-122"/>
                <a:cs typeface="微软雅黑" panose="020B0503020204020204" charset="-122"/>
              </a:rPr>
              <a:t>、企</a:t>
            </a:r>
            <a:r>
              <a:rPr sz="1600" spc="5" dirty="0">
                <a:latin typeface="微软雅黑" panose="020B0503020204020204" charset="-122"/>
                <a:cs typeface="微软雅黑" panose="020B0503020204020204" charset="-122"/>
              </a:rPr>
              <a:t>业</a:t>
            </a:r>
            <a:r>
              <a:rPr sz="1600" spc="-5" dirty="0">
                <a:latin typeface="微软雅黑" panose="020B0503020204020204" charset="-122"/>
                <a:cs typeface="微软雅黑" panose="020B0503020204020204" charset="-122"/>
              </a:rPr>
              <a:t>三个</a:t>
            </a:r>
            <a:r>
              <a:rPr sz="1600" spc="5" dirty="0">
                <a:latin typeface="微软雅黑" panose="020B0503020204020204" charset="-122"/>
                <a:cs typeface="微软雅黑" panose="020B0503020204020204" charset="-122"/>
              </a:rPr>
              <a:t>层</a:t>
            </a:r>
            <a:r>
              <a:rPr sz="1600" spc="-5" dirty="0">
                <a:latin typeface="微软雅黑" panose="020B0503020204020204" charset="-122"/>
                <a:cs typeface="微软雅黑" panose="020B0503020204020204" charset="-122"/>
              </a:rPr>
              <a:t>面的</a:t>
            </a:r>
            <a:r>
              <a:rPr sz="1600" spc="5" dirty="0">
                <a:latin typeface="微软雅黑" panose="020B0503020204020204" charset="-122"/>
                <a:cs typeface="微软雅黑" panose="020B0503020204020204" charset="-122"/>
              </a:rPr>
              <a:t>共</a:t>
            </a:r>
            <a:r>
              <a:rPr sz="1600" spc="-5" dirty="0">
                <a:latin typeface="微软雅黑" panose="020B0503020204020204" charset="-122"/>
                <a:cs typeface="微软雅黑" panose="020B0503020204020204" charset="-122"/>
              </a:rPr>
              <a:t>赢</a:t>
            </a:r>
            <a:r>
              <a:rPr sz="1600" spc="10" dirty="0">
                <a:latin typeface="微软雅黑" panose="020B0503020204020204" charset="-122"/>
                <a:cs typeface="微软雅黑" panose="020B0503020204020204" charset="-122"/>
              </a:rPr>
              <a:t>。</a:t>
            </a:r>
            <a:r>
              <a:rPr sz="1600" spc="5" dirty="0">
                <a:latin typeface="微软雅黑" panose="020B0503020204020204" charset="-122"/>
                <a:cs typeface="微软雅黑" panose="020B0503020204020204" charset="-122"/>
              </a:rPr>
              <a:t>平</a:t>
            </a:r>
            <a:r>
              <a:rPr sz="1600" spc="-5" dirty="0">
                <a:latin typeface="微软雅黑" panose="020B0503020204020204" charset="-122"/>
                <a:cs typeface="微软雅黑" panose="020B0503020204020204" charset="-122"/>
              </a:rPr>
              <a:t>台不</a:t>
            </a:r>
            <a:r>
              <a:rPr sz="1600" spc="5" dirty="0">
                <a:latin typeface="微软雅黑" panose="020B0503020204020204" charset="-122"/>
                <a:cs typeface="微软雅黑" panose="020B0503020204020204" charset="-122"/>
              </a:rPr>
              <a:t>挤</a:t>
            </a:r>
            <a:r>
              <a:rPr sz="1600" spc="-5" dirty="0">
                <a:latin typeface="微软雅黑" panose="020B0503020204020204" charset="-122"/>
                <a:cs typeface="微软雅黑" panose="020B0503020204020204" charset="-122"/>
              </a:rPr>
              <a:t>占现</a:t>
            </a:r>
            <a:r>
              <a:rPr sz="1600" spc="5" dirty="0">
                <a:latin typeface="微软雅黑" panose="020B0503020204020204" charset="-122"/>
                <a:cs typeface="微软雅黑" panose="020B0503020204020204" charset="-122"/>
              </a:rPr>
              <a:t>有</a:t>
            </a:r>
            <a:r>
              <a:rPr sz="1600" spc="-5" dirty="0">
                <a:latin typeface="微软雅黑" panose="020B0503020204020204" charset="-122"/>
                <a:cs typeface="微软雅黑" panose="020B0503020204020204" charset="-122"/>
              </a:rPr>
              <a:t>的原企 业的存量资产、存量利润、存量客</a:t>
            </a:r>
            <a:r>
              <a:rPr sz="1600" spc="5" dirty="0">
                <a:latin typeface="微软雅黑" panose="020B0503020204020204" charset="-122"/>
                <a:cs typeface="微软雅黑" panose="020B0503020204020204" charset="-122"/>
              </a:rPr>
              <a:t>户</a:t>
            </a:r>
            <a:r>
              <a:rPr sz="1600" spc="-5" dirty="0">
                <a:latin typeface="微软雅黑" panose="020B0503020204020204" charset="-122"/>
                <a:cs typeface="微软雅黑" panose="020B0503020204020204" charset="-122"/>
              </a:rPr>
              <a:t>资源</a:t>
            </a:r>
            <a:r>
              <a:rPr sz="1600" spc="5" dirty="0">
                <a:latin typeface="微软雅黑" panose="020B0503020204020204" charset="-122"/>
                <a:cs typeface="微软雅黑" panose="020B0503020204020204" charset="-122"/>
              </a:rPr>
              <a:t>和</a:t>
            </a:r>
            <a:r>
              <a:rPr sz="1600" spc="-5" dirty="0">
                <a:latin typeface="微软雅黑" panose="020B0503020204020204" charset="-122"/>
                <a:cs typeface="微软雅黑" panose="020B0503020204020204" charset="-122"/>
              </a:rPr>
              <a:t>存量</a:t>
            </a:r>
            <a:r>
              <a:rPr sz="1600" spc="5" dirty="0">
                <a:latin typeface="微软雅黑" panose="020B0503020204020204" charset="-122"/>
                <a:cs typeface="微软雅黑" panose="020B0503020204020204" charset="-122"/>
              </a:rPr>
              <a:t>销</a:t>
            </a:r>
            <a:r>
              <a:rPr sz="1600" spc="-5" dirty="0">
                <a:latin typeface="微软雅黑" panose="020B0503020204020204" charset="-122"/>
                <a:cs typeface="微软雅黑" panose="020B0503020204020204" charset="-122"/>
              </a:rPr>
              <a:t>售渠</a:t>
            </a:r>
            <a:r>
              <a:rPr sz="1600" spc="10" dirty="0">
                <a:latin typeface="微软雅黑" panose="020B0503020204020204" charset="-122"/>
                <a:cs typeface="微软雅黑" panose="020B0503020204020204" charset="-122"/>
              </a:rPr>
              <a:t>道</a:t>
            </a:r>
            <a:r>
              <a:rPr sz="1600" spc="-5" dirty="0">
                <a:latin typeface="微软雅黑" panose="020B0503020204020204" charset="-122"/>
                <a:cs typeface="微软雅黑" panose="020B0503020204020204" charset="-122"/>
              </a:rPr>
              <a:t>，是</a:t>
            </a:r>
            <a:r>
              <a:rPr sz="1600" spc="5" dirty="0">
                <a:latin typeface="微软雅黑" panose="020B0503020204020204" charset="-122"/>
                <a:cs typeface="微软雅黑" panose="020B0503020204020204" charset="-122"/>
              </a:rPr>
              <a:t>打</a:t>
            </a:r>
            <a:r>
              <a:rPr sz="1600" spc="-5" dirty="0">
                <a:latin typeface="微软雅黑" panose="020B0503020204020204" charset="-122"/>
                <a:cs typeface="微软雅黑" panose="020B0503020204020204" charset="-122"/>
              </a:rPr>
              <a:t>造特</a:t>
            </a:r>
            <a:r>
              <a:rPr sz="1600" spc="5" dirty="0">
                <a:latin typeface="微软雅黑" panose="020B0503020204020204" charset="-122"/>
                <a:cs typeface="微软雅黑" panose="020B0503020204020204" charset="-122"/>
              </a:rPr>
              <a:t>色</a:t>
            </a:r>
            <a:r>
              <a:rPr sz="1600" spc="-5" dirty="0">
                <a:latin typeface="微软雅黑" panose="020B0503020204020204" charset="-122"/>
                <a:cs typeface="微软雅黑" panose="020B0503020204020204" charset="-122"/>
              </a:rPr>
              <a:t>优势</a:t>
            </a:r>
            <a:r>
              <a:rPr sz="1600" spc="5" dirty="0">
                <a:latin typeface="微软雅黑" panose="020B0503020204020204" charset="-122"/>
                <a:cs typeface="微软雅黑" panose="020B0503020204020204" charset="-122"/>
              </a:rPr>
              <a:t>产</a:t>
            </a:r>
            <a:r>
              <a:rPr sz="1600" spc="-5" dirty="0">
                <a:latin typeface="微软雅黑" panose="020B0503020204020204" charset="-122"/>
                <a:cs typeface="微软雅黑" panose="020B0503020204020204" charset="-122"/>
              </a:rPr>
              <a:t>业的</a:t>
            </a:r>
            <a:r>
              <a:rPr sz="1600" spc="5" dirty="0">
                <a:latin typeface="微软雅黑" panose="020B0503020204020204" charset="-122"/>
                <a:cs typeface="微软雅黑" panose="020B0503020204020204" charset="-122"/>
              </a:rPr>
              <a:t>新</a:t>
            </a:r>
            <a:r>
              <a:rPr sz="1600" spc="-5" dirty="0">
                <a:latin typeface="微软雅黑" panose="020B0503020204020204" charset="-122"/>
                <a:cs typeface="微软雅黑" panose="020B0503020204020204" charset="-122"/>
              </a:rPr>
              <a:t>的增</a:t>
            </a:r>
            <a:r>
              <a:rPr sz="1600" spc="5" dirty="0">
                <a:latin typeface="微软雅黑" panose="020B0503020204020204" charset="-122"/>
                <a:cs typeface="微软雅黑" panose="020B0503020204020204" charset="-122"/>
              </a:rPr>
              <a:t>量</a:t>
            </a:r>
            <a:r>
              <a:rPr sz="1600" spc="-5" dirty="0">
                <a:latin typeface="微软雅黑" panose="020B0503020204020204" charset="-122"/>
                <a:cs typeface="微软雅黑" panose="020B0503020204020204" charset="-122"/>
              </a:rPr>
              <a:t>经济。</a:t>
            </a:r>
            <a:endParaRPr sz="1600">
              <a:latin typeface="微软雅黑" panose="020B0503020204020204" charset="-122"/>
              <a:cs typeface="微软雅黑" panose="020B0503020204020204" charset="-122"/>
            </a:endParaRPr>
          </a:p>
        </p:txBody>
      </p:sp>
      <p:sp>
        <p:nvSpPr>
          <p:cNvPr id="1049406" name="object 15"/>
          <p:cNvSpPr txBox="1"/>
          <p:nvPr/>
        </p:nvSpPr>
        <p:spPr>
          <a:xfrm>
            <a:off x="2778505" y="4888433"/>
            <a:ext cx="8754110" cy="51308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5F5F5F"/>
                </a:solidFill>
                <a:latin typeface="微软雅黑" panose="020B0503020204020204" charset="-122"/>
                <a:cs typeface="微软雅黑" panose="020B0503020204020204" charset="-122"/>
              </a:rPr>
              <a:t>打通采购、深加工、仓储、物流、</a:t>
            </a:r>
            <a:r>
              <a:rPr sz="1600" dirty="0">
                <a:solidFill>
                  <a:srgbClr val="5F5F5F"/>
                </a:solidFill>
                <a:latin typeface="微软雅黑" panose="020B0503020204020204" charset="-122"/>
                <a:cs typeface="微软雅黑" panose="020B0503020204020204" charset="-122"/>
              </a:rPr>
              <a:t>融</a:t>
            </a:r>
            <a:r>
              <a:rPr sz="1600" spc="-10" dirty="0">
                <a:solidFill>
                  <a:srgbClr val="5F5F5F"/>
                </a:solidFill>
                <a:latin typeface="微软雅黑" panose="020B0503020204020204" charset="-122"/>
                <a:cs typeface="微软雅黑" panose="020B0503020204020204" charset="-122"/>
              </a:rPr>
              <a:t>资、</a:t>
            </a:r>
            <a:r>
              <a:rPr sz="1600" dirty="0">
                <a:solidFill>
                  <a:srgbClr val="5F5F5F"/>
                </a:solidFill>
                <a:latin typeface="微软雅黑" panose="020B0503020204020204" charset="-122"/>
                <a:cs typeface="微软雅黑" panose="020B0503020204020204" charset="-122"/>
              </a:rPr>
              <a:t>传</a:t>
            </a:r>
            <a:r>
              <a:rPr sz="1600" spc="-10" dirty="0">
                <a:solidFill>
                  <a:srgbClr val="5F5F5F"/>
                </a:solidFill>
                <a:latin typeface="微软雅黑" panose="020B0503020204020204" charset="-122"/>
                <a:cs typeface="微软雅黑" panose="020B0503020204020204" charset="-122"/>
              </a:rPr>
              <a:t>统零</a:t>
            </a:r>
            <a:r>
              <a:rPr sz="1600" dirty="0">
                <a:solidFill>
                  <a:srgbClr val="5F5F5F"/>
                </a:solidFill>
                <a:latin typeface="微软雅黑" panose="020B0503020204020204" charset="-122"/>
                <a:cs typeface="微软雅黑" panose="020B0503020204020204" charset="-122"/>
              </a:rPr>
              <a:t>售</a:t>
            </a:r>
            <a:r>
              <a:rPr sz="1600" spc="-10" dirty="0">
                <a:solidFill>
                  <a:srgbClr val="5F5F5F"/>
                </a:solidFill>
                <a:latin typeface="微软雅黑" panose="020B0503020204020204" charset="-122"/>
                <a:cs typeface="微软雅黑" panose="020B0503020204020204" charset="-122"/>
              </a:rPr>
              <a:t>、网</a:t>
            </a:r>
            <a:r>
              <a:rPr sz="1600" dirty="0">
                <a:solidFill>
                  <a:srgbClr val="5F5F5F"/>
                </a:solidFill>
                <a:latin typeface="微软雅黑" panose="020B0503020204020204" charset="-122"/>
                <a:cs typeface="微软雅黑" panose="020B0503020204020204" charset="-122"/>
              </a:rPr>
              <a:t>红</a:t>
            </a:r>
            <a:r>
              <a:rPr sz="1600" spc="-10" dirty="0">
                <a:solidFill>
                  <a:srgbClr val="5F5F5F"/>
                </a:solidFill>
                <a:latin typeface="微软雅黑" panose="020B0503020204020204" charset="-122"/>
                <a:cs typeface="微软雅黑" panose="020B0503020204020204" charset="-122"/>
              </a:rPr>
              <a:t>直播</a:t>
            </a:r>
            <a:r>
              <a:rPr sz="1600" dirty="0">
                <a:solidFill>
                  <a:srgbClr val="5F5F5F"/>
                </a:solidFill>
                <a:latin typeface="微软雅黑" panose="020B0503020204020204" charset="-122"/>
                <a:cs typeface="微软雅黑" panose="020B0503020204020204" charset="-122"/>
              </a:rPr>
              <a:t>新</a:t>
            </a:r>
            <a:r>
              <a:rPr sz="1600" spc="-10" dirty="0">
                <a:solidFill>
                  <a:srgbClr val="5F5F5F"/>
                </a:solidFill>
                <a:latin typeface="微软雅黑" panose="020B0503020204020204" charset="-122"/>
                <a:cs typeface="微软雅黑" panose="020B0503020204020204" charset="-122"/>
              </a:rPr>
              <a:t>零售</a:t>
            </a:r>
            <a:r>
              <a:rPr sz="1600" dirty="0">
                <a:solidFill>
                  <a:srgbClr val="5F5F5F"/>
                </a:solidFill>
                <a:latin typeface="微软雅黑" panose="020B0503020204020204" charset="-122"/>
                <a:cs typeface="微软雅黑" panose="020B0503020204020204" charset="-122"/>
              </a:rPr>
              <a:t>等</a:t>
            </a:r>
            <a:r>
              <a:rPr sz="1600" spc="-10" dirty="0">
                <a:solidFill>
                  <a:srgbClr val="5F5F5F"/>
                </a:solidFill>
                <a:latin typeface="微软雅黑" panose="020B0503020204020204" charset="-122"/>
                <a:cs typeface="微软雅黑" panose="020B0503020204020204" charset="-122"/>
              </a:rPr>
              <a:t>环节</a:t>
            </a:r>
            <a:r>
              <a:rPr sz="1600" dirty="0">
                <a:solidFill>
                  <a:srgbClr val="5F5F5F"/>
                </a:solidFill>
                <a:latin typeface="微软雅黑" panose="020B0503020204020204" charset="-122"/>
                <a:cs typeface="微软雅黑" panose="020B0503020204020204" charset="-122"/>
              </a:rPr>
              <a:t>，</a:t>
            </a:r>
            <a:r>
              <a:rPr sz="1600" spc="-10" dirty="0">
                <a:solidFill>
                  <a:srgbClr val="5F5F5F"/>
                </a:solidFill>
                <a:latin typeface="微软雅黑" panose="020B0503020204020204" charset="-122"/>
                <a:cs typeface="微软雅黑" panose="020B0503020204020204" charset="-122"/>
              </a:rPr>
              <a:t>并导</a:t>
            </a:r>
            <a:r>
              <a:rPr sz="1600" dirty="0">
                <a:solidFill>
                  <a:srgbClr val="5F5F5F"/>
                </a:solidFill>
                <a:latin typeface="微软雅黑" panose="020B0503020204020204" charset="-122"/>
                <a:cs typeface="微软雅黑" panose="020B0503020204020204" charset="-122"/>
              </a:rPr>
              <a:t>入</a:t>
            </a:r>
            <a:r>
              <a:rPr sz="1600" spc="-10" dirty="0">
                <a:solidFill>
                  <a:srgbClr val="5F5F5F"/>
                </a:solidFill>
                <a:latin typeface="微软雅黑" panose="020B0503020204020204" charset="-122"/>
                <a:cs typeface="微软雅黑" panose="020B0503020204020204" charset="-122"/>
              </a:rPr>
              <a:t>产业</a:t>
            </a:r>
            <a:r>
              <a:rPr sz="1600" dirty="0">
                <a:solidFill>
                  <a:srgbClr val="5F5F5F"/>
                </a:solidFill>
                <a:latin typeface="微软雅黑" panose="020B0503020204020204" charset="-122"/>
                <a:cs typeface="微软雅黑" panose="020B0503020204020204" charset="-122"/>
              </a:rPr>
              <a:t>基</a:t>
            </a:r>
            <a:r>
              <a:rPr sz="1600" spc="-10" dirty="0">
                <a:solidFill>
                  <a:srgbClr val="5F5F5F"/>
                </a:solidFill>
                <a:latin typeface="微软雅黑" panose="020B0503020204020204" charset="-122"/>
                <a:cs typeface="微软雅黑" panose="020B0503020204020204" charset="-122"/>
              </a:rPr>
              <a:t>金、供</a:t>
            </a:r>
            <a:endParaRPr sz="1600">
              <a:latin typeface="微软雅黑" panose="020B0503020204020204" charset="-122"/>
              <a:cs typeface="微软雅黑" panose="020B0503020204020204" charset="-122"/>
            </a:endParaRPr>
          </a:p>
          <a:p>
            <a:pPr marL="12700">
              <a:lnSpc>
                <a:spcPct val="100000"/>
              </a:lnSpc>
              <a:spcBef>
                <a:spcPts val="5"/>
              </a:spcBef>
            </a:pPr>
            <a:r>
              <a:rPr sz="1600" spc="-5" dirty="0">
                <a:solidFill>
                  <a:srgbClr val="5F5F5F"/>
                </a:solidFill>
                <a:latin typeface="微软雅黑" panose="020B0503020204020204" charset="-122"/>
                <a:cs typeface="微软雅黑" panose="020B0503020204020204" charset="-122"/>
              </a:rPr>
              <a:t>应链金融等强大工具；</a:t>
            </a:r>
            <a:endParaRPr sz="1600">
              <a:latin typeface="微软雅黑" panose="020B0503020204020204" charset="-122"/>
              <a:cs typeface="微软雅黑" panose="020B0503020204020204" charset="-122"/>
            </a:endParaRPr>
          </a:p>
        </p:txBody>
      </p:sp>
      <p:sp>
        <p:nvSpPr>
          <p:cNvPr id="1049407" name="object 16"/>
          <p:cNvSpPr txBox="1"/>
          <p:nvPr/>
        </p:nvSpPr>
        <p:spPr>
          <a:xfrm>
            <a:off x="2779013" y="5705144"/>
            <a:ext cx="8958580" cy="51308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5F5F5F"/>
                </a:solidFill>
                <a:latin typeface="微软雅黑" panose="020B0503020204020204" charset="-122"/>
                <a:cs typeface="微软雅黑" panose="020B0503020204020204" charset="-122"/>
              </a:rPr>
              <a:t>为平台加盟企业提供技术整合、产</a:t>
            </a:r>
            <a:r>
              <a:rPr sz="1600" dirty="0">
                <a:solidFill>
                  <a:srgbClr val="5F5F5F"/>
                </a:solidFill>
                <a:latin typeface="微软雅黑" panose="020B0503020204020204" charset="-122"/>
                <a:cs typeface="微软雅黑" panose="020B0503020204020204" charset="-122"/>
              </a:rPr>
              <a:t>教</a:t>
            </a:r>
            <a:r>
              <a:rPr sz="1600" spc="-10" dirty="0">
                <a:solidFill>
                  <a:srgbClr val="5F5F5F"/>
                </a:solidFill>
                <a:latin typeface="微软雅黑" panose="020B0503020204020204" charset="-122"/>
                <a:cs typeface="微软雅黑" panose="020B0503020204020204" charset="-122"/>
              </a:rPr>
              <a:t>融合</a:t>
            </a:r>
            <a:r>
              <a:rPr sz="1600" dirty="0">
                <a:solidFill>
                  <a:srgbClr val="5F5F5F"/>
                </a:solidFill>
                <a:latin typeface="微软雅黑" panose="020B0503020204020204" charset="-122"/>
                <a:cs typeface="微软雅黑" panose="020B0503020204020204" charset="-122"/>
              </a:rPr>
              <a:t>、</a:t>
            </a:r>
            <a:r>
              <a:rPr sz="1600" spc="-10" dirty="0">
                <a:solidFill>
                  <a:srgbClr val="5F5F5F"/>
                </a:solidFill>
                <a:latin typeface="微软雅黑" panose="020B0503020204020204" charset="-122"/>
                <a:cs typeface="微软雅黑" panose="020B0503020204020204" charset="-122"/>
              </a:rPr>
              <a:t>管理</a:t>
            </a:r>
            <a:r>
              <a:rPr sz="1600" dirty="0">
                <a:solidFill>
                  <a:srgbClr val="5F5F5F"/>
                </a:solidFill>
                <a:latin typeface="微软雅黑" panose="020B0503020204020204" charset="-122"/>
                <a:cs typeface="微软雅黑" panose="020B0503020204020204" charset="-122"/>
              </a:rPr>
              <a:t>咨</a:t>
            </a:r>
            <a:r>
              <a:rPr sz="1600" spc="-10" dirty="0">
                <a:solidFill>
                  <a:srgbClr val="5F5F5F"/>
                </a:solidFill>
                <a:latin typeface="微软雅黑" panose="020B0503020204020204" charset="-122"/>
                <a:cs typeface="微软雅黑" panose="020B0503020204020204" charset="-122"/>
              </a:rPr>
              <a:t>询、</a:t>
            </a:r>
            <a:r>
              <a:rPr sz="1600" dirty="0">
                <a:solidFill>
                  <a:srgbClr val="5F5F5F"/>
                </a:solidFill>
                <a:latin typeface="微软雅黑" panose="020B0503020204020204" charset="-122"/>
                <a:cs typeface="微软雅黑" panose="020B0503020204020204" charset="-122"/>
              </a:rPr>
              <a:t>共</a:t>
            </a:r>
            <a:r>
              <a:rPr sz="1600" spc="-10" dirty="0">
                <a:solidFill>
                  <a:srgbClr val="5F5F5F"/>
                </a:solidFill>
                <a:latin typeface="微软雅黑" panose="020B0503020204020204" charset="-122"/>
                <a:cs typeface="微软雅黑" panose="020B0503020204020204" charset="-122"/>
              </a:rPr>
              <a:t>享首</a:t>
            </a:r>
            <a:r>
              <a:rPr sz="1600" dirty="0">
                <a:solidFill>
                  <a:srgbClr val="5F5F5F"/>
                </a:solidFill>
                <a:latin typeface="微软雅黑" panose="020B0503020204020204" charset="-122"/>
                <a:cs typeface="微软雅黑" panose="020B0503020204020204" charset="-122"/>
              </a:rPr>
              <a:t>席</a:t>
            </a:r>
            <a:r>
              <a:rPr sz="1600" spc="-10" dirty="0">
                <a:solidFill>
                  <a:srgbClr val="5F5F5F"/>
                </a:solidFill>
                <a:latin typeface="微软雅黑" panose="020B0503020204020204" charset="-122"/>
                <a:cs typeface="微软雅黑" panose="020B0503020204020204" charset="-122"/>
              </a:rPr>
              <a:t>战略</a:t>
            </a:r>
            <a:r>
              <a:rPr sz="1600" dirty="0">
                <a:solidFill>
                  <a:srgbClr val="5F5F5F"/>
                </a:solidFill>
                <a:latin typeface="微软雅黑" panose="020B0503020204020204" charset="-122"/>
                <a:cs typeface="微软雅黑" panose="020B0503020204020204" charset="-122"/>
              </a:rPr>
              <a:t>官</a:t>
            </a:r>
            <a:r>
              <a:rPr sz="1600" spc="-10" dirty="0">
                <a:solidFill>
                  <a:srgbClr val="5F5F5F"/>
                </a:solidFill>
                <a:latin typeface="微软雅黑" panose="020B0503020204020204" charset="-122"/>
                <a:cs typeface="微软雅黑" panose="020B0503020204020204" charset="-122"/>
              </a:rPr>
              <a:t>、首</a:t>
            </a:r>
            <a:r>
              <a:rPr sz="1600" dirty="0">
                <a:solidFill>
                  <a:srgbClr val="5F5F5F"/>
                </a:solidFill>
                <a:latin typeface="微软雅黑" panose="020B0503020204020204" charset="-122"/>
                <a:cs typeface="微软雅黑" panose="020B0503020204020204" charset="-122"/>
              </a:rPr>
              <a:t>席</a:t>
            </a:r>
            <a:r>
              <a:rPr sz="1600" spc="-10" dirty="0">
                <a:solidFill>
                  <a:srgbClr val="5F5F5F"/>
                </a:solidFill>
                <a:latin typeface="微软雅黑" panose="020B0503020204020204" charset="-122"/>
                <a:cs typeface="微软雅黑" panose="020B0503020204020204" charset="-122"/>
              </a:rPr>
              <a:t>数字</a:t>
            </a:r>
            <a:r>
              <a:rPr sz="1600" dirty="0">
                <a:solidFill>
                  <a:srgbClr val="5F5F5F"/>
                </a:solidFill>
                <a:latin typeface="微软雅黑" panose="020B0503020204020204" charset="-122"/>
                <a:cs typeface="微软雅黑" panose="020B0503020204020204" charset="-122"/>
              </a:rPr>
              <a:t>官</a:t>
            </a:r>
            <a:r>
              <a:rPr sz="1600" spc="-10" dirty="0">
                <a:solidFill>
                  <a:srgbClr val="5F5F5F"/>
                </a:solidFill>
                <a:latin typeface="微软雅黑" panose="020B0503020204020204" charset="-122"/>
                <a:cs typeface="微软雅黑" panose="020B0503020204020204" charset="-122"/>
              </a:rPr>
              <a:t>、首</a:t>
            </a:r>
            <a:r>
              <a:rPr sz="1600" dirty="0">
                <a:solidFill>
                  <a:srgbClr val="5F5F5F"/>
                </a:solidFill>
                <a:latin typeface="微软雅黑" panose="020B0503020204020204" charset="-122"/>
                <a:cs typeface="微软雅黑" panose="020B0503020204020204" charset="-122"/>
              </a:rPr>
              <a:t>席</a:t>
            </a:r>
            <a:r>
              <a:rPr sz="1600" spc="-10" dirty="0">
                <a:solidFill>
                  <a:srgbClr val="5F5F5F"/>
                </a:solidFill>
                <a:latin typeface="微软雅黑" panose="020B0503020204020204" charset="-122"/>
                <a:cs typeface="微软雅黑" panose="020B0503020204020204" charset="-122"/>
              </a:rPr>
              <a:t>运营</a:t>
            </a:r>
            <a:r>
              <a:rPr sz="1600" dirty="0">
                <a:solidFill>
                  <a:srgbClr val="5F5F5F"/>
                </a:solidFill>
                <a:latin typeface="微软雅黑" panose="020B0503020204020204" charset="-122"/>
                <a:cs typeface="微软雅黑" panose="020B0503020204020204" charset="-122"/>
              </a:rPr>
              <a:t>官</a:t>
            </a:r>
            <a:r>
              <a:rPr sz="1600" spc="-5" dirty="0">
                <a:solidFill>
                  <a:srgbClr val="5F5F5F"/>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p>
            <a:pPr marL="12700">
              <a:lnSpc>
                <a:spcPct val="100000"/>
              </a:lnSpc>
              <a:spcBef>
                <a:spcPts val="5"/>
              </a:spcBef>
            </a:pPr>
            <a:r>
              <a:rPr sz="1600" spc="-5" dirty="0">
                <a:solidFill>
                  <a:srgbClr val="5F5F5F"/>
                </a:solidFill>
                <a:latin typeface="微软雅黑" panose="020B0503020204020204" charset="-122"/>
                <a:cs typeface="微软雅黑" panose="020B0503020204020204" charset="-122"/>
              </a:rPr>
              <a:t>改进经营管理；引入创新的经营模</a:t>
            </a:r>
            <a:r>
              <a:rPr sz="1600" spc="5" dirty="0">
                <a:solidFill>
                  <a:srgbClr val="5F5F5F"/>
                </a:solidFill>
                <a:latin typeface="微软雅黑" panose="020B0503020204020204" charset="-122"/>
                <a:cs typeface="微软雅黑" panose="020B0503020204020204" charset="-122"/>
              </a:rPr>
              <a:t>式</a:t>
            </a:r>
            <a:r>
              <a:rPr sz="1600" spc="-5" dirty="0">
                <a:solidFill>
                  <a:srgbClr val="5F5F5F"/>
                </a:solidFill>
                <a:latin typeface="微软雅黑" panose="020B0503020204020204" charset="-122"/>
                <a:cs typeface="微软雅黑" panose="020B0503020204020204" charset="-122"/>
              </a:rPr>
              <a:t>、合</a:t>
            </a:r>
            <a:r>
              <a:rPr sz="1600" spc="5" dirty="0">
                <a:solidFill>
                  <a:srgbClr val="5F5F5F"/>
                </a:solidFill>
                <a:latin typeface="微软雅黑" panose="020B0503020204020204" charset="-122"/>
                <a:cs typeface="微软雅黑" panose="020B0503020204020204" charset="-122"/>
              </a:rPr>
              <a:t>伙</a:t>
            </a:r>
            <a:r>
              <a:rPr sz="1600" spc="-5" dirty="0">
                <a:solidFill>
                  <a:srgbClr val="5F5F5F"/>
                </a:solidFill>
                <a:latin typeface="微软雅黑" panose="020B0503020204020204" charset="-122"/>
                <a:cs typeface="微软雅黑" panose="020B0503020204020204" charset="-122"/>
              </a:rPr>
              <a:t>人机</a:t>
            </a:r>
            <a:r>
              <a:rPr sz="1600" spc="5" dirty="0">
                <a:solidFill>
                  <a:srgbClr val="5F5F5F"/>
                </a:solidFill>
                <a:latin typeface="微软雅黑" panose="020B0503020204020204" charset="-122"/>
                <a:cs typeface="微软雅黑" panose="020B0503020204020204" charset="-122"/>
              </a:rPr>
              <a:t>制</a:t>
            </a:r>
            <a:r>
              <a:rPr sz="1600" spc="-5" dirty="0">
                <a:solidFill>
                  <a:srgbClr val="5F5F5F"/>
                </a:solidFill>
                <a:latin typeface="微软雅黑" panose="020B0503020204020204" charset="-122"/>
                <a:cs typeface="微软雅黑" panose="020B0503020204020204" charset="-122"/>
              </a:rPr>
              <a:t>、增</a:t>
            </a:r>
            <a:r>
              <a:rPr sz="1600" spc="5" dirty="0">
                <a:solidFill>
                  <a:srgbClr val="5F5F5F"/>
                </a:solidFill>
                <a:latin typeface="微软雅黑" panose="020B0503020204020204" charset="-122"/>
                <a:cs typeface="微软雅黑" panose="020B0503020204020204" charset="-122"/>
              </a:rPr>
              <a:t>量</a:t>
            </a:r>
            <a:r>
              <a:rPr sz="1600" spc="-5" dirty="0">
                <a:solidFill>
                  <a:srgbClr val="5F5F5F"/>
                </a:solidFill>
                <a:latin typeface="微软雅黑" panose="020B0503020204020204" charset="-122"/>
                <a:cs typeface="微软雅黑" panose="020B0503020204020204" charset="-122"/>
              </a:rPr>
              <a:t>分享</a:t>
            </a:r>
            <a:r>
              <a:rPr sz="1600" spc="5" dirty="0">
                <a:solidFill>
                  <a:srgbClr val="5F5F5F"/>
                </a:solidFill>
                <a:latin typeface="微软雅黑" panose="020B0503020204020204" charset="-122"/>
                <a:cs typeface="微软雅黑" panose="020B0503020204020204" charset="-122"/>
              </a:rPr>
              <a:t>机</a:t>
            </a:r>
            <a:r>
              <a:rPr sz="1600" spc="-5" dirty="0">
                <a:solidFill>
                  <a:srgbClr val="5F5F5F"/>
                </a:solidFill>
                <a:latin typeface="微软雅黑" panose="020B0503020204020204" charset="-122"/>
                <a:cs typeface="微软雅黑" panose="020B0503020204020204" charset="-122"/>
              </a:rPr>
              <a:t>制、</a:t>
            </a:r>
            <a:r>
              <a:rPr sz="1600" spc="5" dirty="0">
                <a:solidFill>
                  <a:srgbClr val="5F5F5F"/>
                </a:solidFill>
                <a:latin typeface="微软雅黑" panose="020B0503020204020204" charset="-122"/>
                <a:cs typeface="微软雅黑" panose="020B0503020204020204" charset="-122"/>
              </a:rPr>
              <a:t>资</a:t>
            </a:r>
            <a:r>
              <a:rPr sz="1600" spc="-5" dirty="0">
                <a:solidFill>
                  <a:srgbClr val="5F5F5F"/>
                </a:solidFill>
                <a:latin typeface="微软雅黑" panose="020B0503020204020204" charset="-122"/>
                <a:cs typeface="微软雅黑" panose="020B0503020204020204" charset="-122"/>
              </a:rPr>
              <a:t>本增</a:t>
            </a:r>
            <a:r>
              <a:rPr sz="1600" spc="5" dirty="0">
                <a:solidFill>
                  <a:srgbClr val="5F5F5F"/>
                </a:solidFill>
                <a:latin typeface="微软雅黑" panose="020B0503020204020204" charset="-122"/>
                <a:cs typeface="微软雅黑" panose="020B0503020204020204" charset="-122"/>
              </a:rPr>
              <a:t>值</a:t>
            </a:r>
            <a:r>
              <a:rPr sz="1600" spc="-5" dirty="0">
                <a:solidFill>
                  <a:srgbClr val="5F5F5F"/>
                </a:solidFill>
                <a:latin typeface="微软雅黑" panose="020B0503020204020204" charset="-122"/>
                <a:cs typeface="微软雅黑" panose="020B0503020204020204" charset="-122"/>
              </a:rPr>
              <a:t>机制</a:t>
            </a:r>
            <a:endParaRPr sz="1600">
              <a:latin typeface="微软雅黑" panose="020B0503020204020204" charset="-122"/>
              <a:cs typeface="微软雅黑" panose="020B0503020204020204" charset="-122"/>
            </a:endParaRPr>
          </a:p>
        </p:txBody>
      </p:sp>
      <p:sp>
        <p:nvSpPr>
          <p:cNvPr id="1049408" name="object 18"/>
          <p:cNvSpPr txBox="1"/>
          <p:nvPr/>
        </p:nvSpPr>
        <p:spPr>
          <a:xfrm>
            <a:off x="562863" y="3237483"/>
            <a:ext cx="2016760" cy="600710"/>
          </a:xfrm>
          <a:prstGeom prst="rect">
            <a:avLst/>
          </a:prstGeom>
          <a:solidFill>
            <a:srgbClr val="0070C0"/>
          </a:solidFill>
          <a:ln w="12700">
            <a:noFill/>
          </a:ln>
        </p:spPr>
        <p:txBody>
          <a:bodyPr vert="horz" wrap="square" lIns="0" tIns="154305" rIns="0" bIns="0" rtlCol="0">
            <a:spAutoFit/>
          </a:bodyPr>
          <a:lstStyle/>
          <a:p>
            <a:pPr marL="207010">
              <a:lnSpc>
                <a:spcPct val="100000"/>
              </a:lnSpc>
              <a:spcBef>
                <a:spcPts val="1215"/>
              </a:spcBef>
            </a:pPr>
            <a:r>
              <a:rPr sz="1800" b="1" dirty="0">
                <a:solidFill>
                  <a:srgbClr val="FFFFFF"/>
                </a:solidFill>
                <a:latin typeface="微软雅黑" panose="020B0503020204020204" charset="-122"/>
                <a:cs typeface="微软雅黑" panose="020B0503020204020204" charset="-122"/>
              </a:rPr>
              <a:t>产业链外部整合</a:t>
            </a:r>
            <a:endParaRPr sz="1800">
              <a:latin typeface="微软雅黑" panose="020B0503020204020204" charset="-122"/>
              <a:cs typeface="微软雅黑" panose="020B0503020204020204" charset="-122"/>
            </a:endParaRPr>
          </a:p>
        </p:txBody>
      </p:sp>
      <p:sp>
        <p:nvSpPr>
          <p:cNvPr id="1049410" name="object 19"/>
          <p:cNvSpPr txBox="1"/>
          <p:nvPr/>
        </p:nvSpPr>
        <p:spPr>
          <a:xfrm>
            <a:off x="2844545" y="3379723"/>
            <a:ext cx="773938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5F5F5F"/>
                </a:solidFill>
                <a:latin typeface="微软雅黑" panose="020B0503020204020204" charset="-122"/>
                <a:cs typeface="微软雅黑" panose="020B0503020204020204" charset="-122"/>
              </a:rPr>
              <a:t>吸引政府规划关注、行业扶持、资</a:t>
            </a:r>
            <a:r>
              <a:rPr sz="1600" spc="5" dirty="0">
                <a:solidFill>
                  <a:srgbClr val="5F5F5F"/>
                </a:solidFill>
                <a:latin typeface="微软雅黑" panose="020B0503020204020204" charset="-122"/>
                <a:cs typeface="微软雅黑" panose="020B0503020204020204" charset="-122"/>
              </a:rPr>
              <a:t>金</a:t>
            </a:r>
            <a:r>
              <a:rPr sz="1600" spc="-5" dirty="0">
                <a:solidFill>
                  <a:srgbClr val="5F5F5F"/>
                </a:solidFill>
                <a:latin typeface="微软雅黑" panose="020B0503020204020204" charset="-122"/>
                <a:cs typeface="微软雅黑" panose="020B0503020204020204" charset="-122"/>
              </a:rPr>
              <a:t>、土</a:t>
            </a:r>
            <a:r>
              <a:rPr sz="1600" spc="5" dirty="0">
                <a:solidFill>
                  <a:srgbClr val="5F5F5F"/>
                </a:solidFill>
                <a:latin typeface="微软雅黑" panose="020B0503020204020204" charset="-122"/>
                <a:cs typeface="微软雅黑" panose="020B0503020204020204" charset="-122"/>
              </a:rPr>
              <a:t>地</a:t>
            </a:r>
            <a:r>
              <a:rPr sz="1600" spc="-5" dirty="0">
                <a:solidFill>
                  <a:srgbClr val="5F5F5F"/>
                </a:solidFill>
                <a:latin typeface="微软雅黑" panose="020B0503020204020204" charset="-122"/>
                <a:cs typeface="微软雅黑" panose="020B0503020204020204" charset="-122"/>
              </a:rPr>
              <a:t>、税</a:t>
            </a:r>
            <a:r>
              <a:rPr sz="1600" spc="5" dirty="0">
                <a:solidFill>
                  <a:srgbClr val="5F5F5F"/>
                </a:solidFill>
                <a:latin typeface="微软雅黑" panose="020B0503020204020204" charset="-122"/>
                <a:cs typeface="微软雅黑" panose="020B0503020204020204" charset="-122"/>
              </a:rPr>
              <a:t>收</a:t>
            </a:r>
            <a:r>
              <a:rPr sz="1600" spc="-5" dirty="0">
                <a:solidFill>
                  <a:srgbClr val="5F5F5F"/>
                </a:solidFill>
                <a:latin typeface="微软雅黑" panose="020B0503020204020204" charset="-122"/>
                <a:cs typeface="微软雅黑" panose="020B0503020204020204" charset="-122"/>
              </a:rPr>
              <a:t>、人</a:t>
            </a:r>
            <a:r>
              <a:rPr sz="1600" spc="5" dirty="0">
                <a:solidFill>
                  <a:srgbClr val="5F5F5F"/>
                </a:solidFill>
                <a:latin typeface="微软雅黑" panose="020B0503020204020204" charset="-122"/>
                <a:cs typeface="微软雅黑" panose="020B0503020204020204" charset="-122"/>
              </a:rPr>
              <a:t>才</a:t>
            </a:r>
            <a:r>
              <a:rPr sz="1600" spc="-5" dirty="0">
                <a:solidFill>
                  <a:srgbClr val="5F5F5F"/>
                </a:solidFill>
                <a:latin typeface="微软雅黑" panose="020B0503020204020204" charset="-122"/>
                <a:cs typeface="微软雅黑" panose="020B0503020204020204" charset="-122"/>
              </a:rPr>
              <a:t>、办</a:t>
            </a:r>
            <a:r>
              <a:rPr sz="1600" spc="5" dirty="0">
                <a:solidFill>
                  <a:srgbClr val="5F5F5F"/>
                </a:solidFill>
                <a:latin typeface="微软雅黑" panose="020B0503020204020204" charset="-122"/>
                <a:cs typeface="微软雅黑" panose="020B0503020204020204" charset="-122"/>
              </a:rPr>
              <a:t>公</a:t>
            </a:r>
            <a:r>
              <a:rPr sz="1600" spc="-5" dirty="0">
                <a:solidFill>
                  <a:srgbClr val="5F5F5F"/>
                </a:solidFill>
                <a:latin typeface="微软雅黑" panose="020B0503020204020204" charset="-122"/>
                <a:cs typeface="微软雅黑" panose="020B0503020204020204" charset="-122"/>
              </a:rPr>
              <a:t>等优</a:t>
            </a:r>
            <a:r>
              <a:rPr sz="1600" spc="5" dirty="0">
                <a:solidFill>
                  <a:srgbClr val="5F5F5F"/>
                </a:solidFill>
                <a:latin typeface="微软雅黑" panose="020B0503020204020204" charset="-122"/>
                <a:cs typeface="微软雅黑" panose="020B0503020204020204" charset="-122"/>
              </a:rPr>
              <a:t>惠</a:t>
            </a:r>
            <a:r>
              <a:rPr sz="1600" spc="-5" dirty="0">
                <a:solidFill>
                  <a:srgbClr val="5F5F5F"/>
                </a:solidFill>
                <a:latin typeface="微软雅黑" panose="020B0503020204020204" charset="-122"/>
                <a:cs typeface="微软雅黑" panose="020B0503020204020204" charset="-122"/>
              </a:rPr>
              <a:t>政策</a:t>
            </a:r>
            <a:r>
              <a:rPr sz="1600" spc="5" dirty="0">
                <a:solidFill>
                  <a:srgbClr val="5F5F5F"/>
                </a:solidFill>
                <a:latin typeface="微软雅黑" panose="020B0503020204020204" charset="-122"/>
                <a:cs typeface="微软雅黑" panose="020B0503020204020204" charset="-122"/>
              </a:rPr>
              <a:t>争</a:t>
            </a:r>
            <a:r>
              <a:rPr sz="1600" spc="-5" dirty="0">
                <a:solidFill>
                  <a:srgbClr val="5F5F5F"/>
                </a:solidFill>
                <a:latin typeface="微软雅黑" panose="020B0503020204020204" charset="-122"/>
                <a:cs typeface="微软雅黑" panose="020B0503020204020204" charset="-122"/>
              </a:rPr>
              <a:t>取和</a:t>
            </a:r>
            <a:r>
              <a:rPr sz="1600" spc="5" dirty="0">
                <a:solidFill>
                  <a:srgbClr val="5F5F5F"/>
                </a:solidFill>
                <a:latin typeface="微软雅黑" panose="020B0503020204020204" charset="-122"/>
                <a:cs typeface="微软雅黑" panose="020B0503020204020204" charset="-122"/>
              </a:rPr>
              <a:t>落</a:t>
            </a:r>
            <a:r>
              <a:rPr sz="1600" spc="-5" dirty="0">
                <a:solidFill>
                  <a:srgbClr val="5F5F5F"/>
                </a:solidFill>
                <a:latin typeface="微软雅黑" panose="020B0503020204020204" charset="-122"/>
                <a:cs typeface="微软雅黑" panose="020B0503020204020204" charset="-122"/>
              </a:rPr>
              <a:t>实</a:t>
            </a:r>
            <a:endParaRPr sz="1600">
              <a:latin typeface="微软雅黑" panose="020B0503020204020204" charset="-122"/>
              <a:cs typeface="微软雅黑" panose="020B0503020204020204" charset="-122"/>
            </a:endParaRPr>
          </a:p>
        </p:txBody>
      </p:sp>
      <p:sp>
        <p:nvSpPr>
          <p:cNvPr id="2" name="文本框 1"/>
          <p:cNvSpPr txBox="1"/>
          <p:nvPr/>
        </p:nvSpPr>
        <p:spPr>
          <a:xfrm>
            <a:off x="636270" y="492125"/>
            <a:ext cx="1960880" cy="521970"/>
          </a:xfrm>
          <a:prstGeom prst="rect">
            <a:avLst/>
          </a:prstGeom>
          <a:noFill/>
        </p:spPr>
        <p:txBody>
          <a:bodyPr wrap="none" rtlCol="0" anchor="t">
            <a:spAutoFit/>
          </a:bodyPr>
          <a:lstStyle/>
          <a:p>
            <a:r>
              <a:rPr lang="zh-CN" altLang="en-US" sz="2800" b="1" dirty="0">
                <a:solidFill>
                  <a:schemeClr val="accent1"/>
                </a:solidFill>
                <a:sym typeface="+mn-ea"/>
              </a:rPr>
              <a:t>点线面整合</a:t>
            </a:r>
            <a:endParaRPr lang="zh-CN" altLang="en-US" sz="2800" b="1" dirty="0">
              <a:solidFill>
                <a:schemeClr val="accent1"/>
              </a:solidFill>
              <a:sym typeface="+mn-ea"/>
            </a:endParaRPr>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576580" y="1327150"/>
            <a:ext cx="10752455" cy="4667250"/>
            <a:chOff x="979512" y="1241516"/>
            <a:chExt cx="8689425" cy="3446738"/>
          </a:xfrm>
        </p:grpSpPr>
        <p:cxnSp>
          <p:nvCxnSpPr>
            <p:cNvPr id="86" name="直接连接符 85"/>
            <p:cNvCxnSpPr/>
            <p:nvPr/>
          </p:nvCxnSpPr>
          <p:spPr>
            <a:xfrm flipH="1">
              <a:off x="1565008" y="1965251"/>
              <a:ext cx="7733" cy="617855"/>
            </a:xfrm>
            <a:prstGeom prst="line">
              <a:avLst/>
            </a:prstGeom>
            <a:noFill/>
            <a:ln w="19050" cap="flat" cmpd="sng" algn="ctr">
              <a:solidFill>
                <a:sysClr val="window" lastClr="FFFFFF">
                  <a:lumMod val="50000"/>
                </a:sysClr>
              </a:solidFill>
              <a:prstDash val="solid"/>
              <a:miter lim="800000"/>
            </a:ln>
            <a:effectLst/>
          </p:spPr>
        </p:cxnSp>
        <p:sp>
          <p:nvSpPr>
            <p:cNvPr id="87" name="圆角矩形 1"/>
            <p:cNvSpPr/>
            <p:nvPr/>
          </p:nvSpPr>
          <p:spPr>
            <a:xfrm>
              <a:off x="3824674" y="1241517"/>
              <a:ext cx="1736596" cy="398122"/>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光储联平台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88" name="直接连接符 87"/>
            <p:cNvCxnSpPr/>
            <p:nvPr/>
          </p:nvCxnSpPr>
          <p:spPr>
            <a:xfrm>
              <a:off x="1572741" y="1965252"/>
              <a:ext cx="7622416" cy="0"/>
            </a:xfrm>
            <a:prstGeom prst="line">
              <a:avLst/>
            </a:prstGeom>
            <a:noFill/>
            <a:ln w="19050" cap="flat" cmpd="sng" algn="ctr">
              <a:solidFill>
                <a:sysClr val="window" lastClr="FFFFFF">
                  <a:lumMod val="50000"/>
                </a:sysClr>
              </a:solidFill>
              <a:prstDash val="solid"/>
              <a:miter lim="800000"/>
            </a:ln>
            <a:effectLst/>
          </p:spPr>
        </p:cxnSp>
        <p:sp>
          <p:nvSpPr>
            <p:cNvPr id="89" name="圆角矩形 14"/>
            <p:cNvSpPr/>
            <p:nvPr/>
          </p:nvSpPr>
          <p:spPr>
            <a:xfrm>
              <a:off x="1103983" y="2225601"/>
              <a:ext cx="1067129"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区域子平台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90" name="直接连接符 89"/>
            <p:cNvCxnSpPr/>
            <p:nvPr/>
          </p:nvCxnSpPr>
          <p:spPr>
            <a:xfrm flipV="1">
              <a:off x="1101457" y="3412784"/>
              <a:ext cx="1740668" cy="4262"/>
            </a:xfrm>
            <a:prstGeom prst="line">
              <a:avLst/>
            </a:prstGeom>
            <a:noFill/>
            <a:ln w="19050" cap="flat" cmpd="sng" algn="ctr">
              <a:solidFill>
                <a:sysClr val="window" lastClr="FFFFFF">
                  <a:lumMod val="50000"/>
                </a:sysClr>
              </a:solidFill>
              <a:prstDash val="solid"/>
              <a:miter lim="800000"/>
            </a:ln>
            <a:effectLst/>
          </p:spPr>
        </p:cxnSp>
        <p:cxnSp>
          <p:nvCxnSpPr>
            <p:cNvPr id="91" name="直接连接符 90"/>
            <p:cNvCxnSpPr>
              <a:endCxn id="94" idx="0"/>
            </p:cNvCxnSpPr>
            <p:nvPr/>
          </p:nvCxnSpPr>
          <p:spPr>
            <a:xfrm>
              <a:off x="1572741" y="2571750"/>
              <a:ext cx="12885" cy="1017767"/>
            </a:xfrm>
            <a:prstGeom prst="line">
              <a:avLst/>
            </a:prstGeom>
            <a:noFill/>
            <a:ln w="19050" cap="flat" cmpd="sng" algn="ctr">
              <a:solidFill>
                <a:sysClr val="window" lastClr="FFFFFF">
                  <a:lumMod val="50000"/>
                </a:sysClr>
              </a:solidFill>
              <a:prstDash val="solid"/>
              <a:miter lim="800000"/>
            </a:ln>
            <a:effectLst/>
          </p:spPr>
        </p:cxnSp>
        <p:sp>
          <p:nvSpPr>
            <p:cNvPr id="92" name="圆角矩形 59"/>
            <p:cNvSpPr/>
            <p:nvPr/>
          </p:nvSpPr>
          <p:spPr>
            <a:xfrm>
              <a:off x="979512" y="3605285"/>
              <a:ext cx="281393"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上海市</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93" name="圆角矩形 63"/>
            <p:cNvSpPr/>
            <p:nvPr/>
          </p:nvSpPr>
          <p:spPr>
            <a:xfrm>
              <a:off x="1899535" y="3597651"/>
              <a:ext cx="271577" cy="88773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浙江省</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94" name="圆角矩形 67"/>
            <p:cNvSpPr/>
            <p:nvPr/>
          </p:nvSpPr>
          <p:spPr>
            <a:xfrm>
              <a:off x="1445911" y="3589517"/>
              <a:ext cx="279430" cy="87820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北京市</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95" name="直接连接符 94"/>
            <p:cNvCxnSpPr/>
            <p:nvPr/>
          </p:nvCxnSpPr>
          <p:spPr>
            <a:xfrm>
              <a:off x="2035323" y="3414850"/>
              <a:ext cx="6936" cy="175929"/>
            </a:xfrm>
            <a:prstGeom prst="line">
              <a:avLst/>
            </a:prstGeom>
            <a:noFill/>
            <a:ln w="19050" cap="flat" cmpd="sng" algn="ctr">
              <a:solidFill>
                <a:sysClr val="window" lastClr="FFFFFF">
                  <a:lumMod val="50000"/>
                </a:sysClr>
              </a:solidFill>
              <a:prstDash val="solid"/>
              <a:miter lim="800000"/>
            </a:ln>
            <a:effectLst/>
          </p:spPr>
        </p:cxnSp>
        <p:cxnSp>
          <p:nvCxnSpPr>
            <p:cNvPr id="96" name="直接连接符 95"/>
            <p:cNvCxnSpPr>
              <a:endCxn id="92" idx="0"/>
            </p:cNvCxnSpPr>
            <p:nvPr/>
          </p:nvCxnSpPr>
          <p:spPr>
            <a:xfrm>
              <a:off x="1116869" y="3412784"/>
              <a:ext cx="3340" cy="192501"/>
            </a:xfrm>
            <a:prstGeom prst="line">
              <a:avLst/>
            </a:prstGeom>
            <a:noFill/>
            <a:ln w="19050" cap="flat" cmpd="sng" algn="ctr">
              <a:solidFill>
                <a:sysClr val="window" lastClr="FFFFFF">
                  <a:lumMod val="50000"/>
                </a:sysClr>
              </a:solidFill>
              <a:prstDash val="solid"/>
              <a:miter lim="800000"/>
            </a:ln>
            <a:effectLst/>
          </p:spPr>
        </p:cxnSp>
        <p:sp>
          <p:nvSpPr>
            <p:cNvPr id="97" name="圆角矩形 76"/>
            <p:cNvSpPr/>
            <p:nvPr/>
          </p:nvSpPr>
          <p:spPr>
            <a:xfrm>
              <a:off x="3233292" y="2225699"/>
              <a:ext cx="984284" cy="38544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大数据子平台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99" name="圆角矩形 79"/>
            <p:cNvSpPr/>
            <p:nvPr/>
          </p:nvSpPr>
          <p:spPr>
            <a:xfrm>
              <a:off x="6537024" y="1274692"/>
              <a:ext cx="1213474" cy="352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产业基金</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00" name="直接连接符 99"/>
            <p:cNvCxnSpPr/>
            <p:nvPr/>
          </p:nvCxnSpPr>
          <p:spPr>
            <a:xfrm>
              <a:off x="3725642" y="1951025"/>
              <a:ext cx="0" cy="274107"/>
            </a:xfrm>
            <a:prstGeom prst="line">
              <a:avLst/>
            </a:prstGeom>
            <a:noFill/>
            <a:ln w="19050" cap="flat" cmpd="sng" algn="ctr">
              <a:solidFill>
                <a:sysClr val="window" lastClr="FFFFFF">
                  <a:lumMod val="50000"/>
                </a:sysClr>
              </a:solidFill>
              <a:prstDash val="solid"/>
              <a:miter lim="800000"/>
            </a:ln>
            <a:effectLst/>
          </p:spPr>
        </p:cxnSp>
        <p:cxnSp>
          <p:nvCxnSpPr>
            <p:cNvPr id="102" name="直接连接符 101"/>
            <p:cNvCxnSpPr>
              <a:stCxn id="87" idx="2"/>
            </p:cNvCxnSpPr>
            <p:nvPr/>
          </p:nvCxnSpPr>
          <p:spPr>
            <a:xfrm>
              <a:off x="4692972" y="1639639"/>
              <a:ext cx="0" cy="311196"/>
            </a:xfrm>
            <a:prstGeom prst="line">
              <a:avLst/>
            </a:prstGeom>
            <a:noFill/>
            <a:ln w="19050" cap="flat" cmpd="sng" algn="ctr">
              <a:solidFill>
                <a:sysClr val="window" lastClr="FFFFFF">
                  <a:lumMod val="50000"/>
                </a:sysClr>
              </a:solidFill>
              <a:prstDash val="solid"/>
              <a:miter lim="800000"/>
            </a:ln>
            <a:effectLst/>
          </p:spPr>
        </p:cxnSp>
        <p:cxnSp>
          <p:nvCxnSpPr>
            <p:cNvPr id="103" name="直接连接符 102"/>
            <p:cNvCxnSpPr/>
            <p:nvPr/>
          </p:nvCxnSpPr>
          <p:spPr>
            <a:xfrm>
              <a:off x="4259441" y="3576984"/>
              <a:ext cx="2618" cy="161290"/>
            </a:xfrm>
            <a:prstGeom prst="line">
              <a:avLst/>
            </a:prstGeom>
            <a:noFill/>
            <a:ln w="19050" cap="flat" cmpd="sng" algn="ctr">
              <a:solidFill>
                <a:sysClr val="window" lastClr="FFFFFF">
                  <a:lumMod val="50000"/>
                </a:sysClr>
              </a:solidFill>
              <a:prstDash val="solid"/>
              <a:miter lim="800000"/>
            </a:ln>
            <a:effectLst/>
          </p:spPr>
        </p:cxnSp>
        <p:cxnSp>
          <p:nvCxnSpPr>
            <p:cNvPr id="104" name="直接连接符 103"/>
            <p:cNvCxnSpPr/>
            <p:nvPr/>
          </p:nvCxnSpPr>
          <p:spPr>
            <a:xfrm>
              <a:off x="4259441" y="3567376"/>
              <a:ext cx="657914" cy="9382"/>
            </a:xfrm>
            <a:prstGeom prst="line">
              <a:avLst/>
            </a:prstGeom>
            <a:noFill/>
            <a:ln w="19050" cap="flat" cmpd="sng" algn="ctr">
              <a:solidFill>
                <a:sysClr val="window" lastClr="FFFFFF">
                  <a:lumMod val="50000"/>
                </a:sysClr>
              </a:solidFill>
              <a:prstDash val="solid"/>
              <a:miter lim="800000"/>
            </a:ln>
            <a:effectLst/>
          </p:spPr>
        </p:cxnSp>
        <p:cxnSp>
          <p:nvCxnSpPr>
            <p:cNvPr id="105" name="直接连接符 104"/>
            <p:cNvCxnSpPr/>
            <p:nvPr/>
          </p:nvCxnSpPr>
          <p:spPr>
            <a:xfrm>
              <a:off x="4917355" y="3584520"/>
              <a:ext cx="0" cy="140335"/>
            </a:xfrm>
            <a:prstGeom prst="line">
              <a:avLst/>
            </a:prstGeom>
            <a:noFill/>
            <a:ln w="19050" cap="flat" cmpd="sng" algn="ctr">
              <a:solidFill>
                <a:sysClr val="window" lastClr="FFFFFF">
                  <a:lumMod val="50000"/>
                </a:sysClr>
              </a:solidFill>
              <a:prstDash val="solid"/>
              <a:miter lim="800000"/>
            </a:ln>
            <a:effectLst/>
          </p:spPr>
        </p:cxnSp>
        <p:sp>
          <p:nvSpPr>
            <p:cNvPr id="106" name="加号 105"/>
            <p:cNvSpPr/>
            <p:nvPr/>
          </p:nvSpPr>
          <p:spPr>
            <a:xfrm>
              <a:off x="5863792" y="1241516"/>
              <a:ext cx="342398" cy="385446"/>
            </a:xfrm>
            <a:prstGeom prst="mathPlus">
              <a:avLst/>
            </a:prstGeom>
            <a:noFill/>
            <a:ln w="19050" cap="flat" cmpd="sng" algn="ctr">
              <a:solidFill>
                <a:sysClr val="window" lastClr="FFFFFF">
                  <a:lumMod val="50000"/>
                </a:sysClr>
              </a:solidFill>
              <a:prstDash val="solid"/>
              <a:miter lim="800000"/>
            </a:ln>
            <a:effectLst/>
          </p:spPr>
          <p:txBody>
            <a:bodyPr rtlCol="0" anchor="ctr"/>
            <a:lstStyle/>
            <a:p>
              <a:pPr algn="ctr"/>
              <a:endParaRPr lang="zh-CN" altLang="en-US" sz="1600">
                <a:latin typeface="微软雅黑" panose="020B0503020204020204" charset="-122"/>
                <a:ea typeface="微软雅黑" panose="020B0503020204020204" charset="-122"/>
                <a:cs typeface="Liberation Sans" panose="020B0604020202020204" pitchFamily="34" charset="0"/>
              </a:endParaRPr>
            </a:p>
          </p:txBody>
        </p:sp>
        <p:cxnSp>
          <p:nvCxnSpPr>
            <p:cNvPr id="107" name="直接连接符 106"/>
            <p:cNvCxnSpPr/>
            <p:nvPr/>
          </p:nvCxnSpPr>
          <p:spPr>
            <a:xfrm>
              <a:off x="7996256" y="1936420"/>
              <a:ext cx="0" cy="1710702"/>
            </a:xfrm>
            <a:prstGeom prst="line">
              <a:avLst/>
            </a:prstGeom>
            <a:noFill/>
            <a:ln w="19050" cap="flat" cmpd="sng" algn="ctr">
              <a:solidFill>
                <a:sysClr val="window" lastClr="FFFFFF">
                  <a:lumMod val="50000"/>
                </a:sysClr>
              </a:solidFill>
              <a:prstDash val="solid"/>
              <a:miter lim="800000"/>
            </a:ln>
            <a:effectLst/>
          </p:spPr>
        </p:cxnSp>
        <p:cxnSp>
          <p:nvCxnSpPr>
            <p:cNvPr id="108" name="直接连接符 107"/>
            <p:cNvCxnSpPr/>
            <p:nvPr/>
          </p:nvCxnSpPr>
          <p:spPr>
            <a:xfrm flipV="1">
              <a:off x="6593420" y="2821564"/>
              <a:ext cx="2485044" cy="1"/>
            </a:xfrm>
            <a:prstGeom prst="line">
              <a:avLst/>
            </a:prstGeom>
            <a:noFill/>
            <a:ln w="19050" cap="flat" cmpd="sng" algn="ctr">
              <a:solidFill>
                <a:sysClr val="window" lastClr="FFFFFF">
                  <a:lumMod val="50000"/>
                </a:sysClr>
              </a:solidFill>
              <a:prstDash val="solid"/>
              <a:miter lim="800000"/>
            </a:ln>
            <a:effectLst/>
          </p:spPr>
        </p:cxnSp>
        <p:sp>
          <p:nvSpPr>
            <p:cNvPr id="109" name="圆角矩形 51"/>
            <p:cNvSpPr/>
            <p:nvPr/>
          </p:nvSpPr>
          <p:spPr>
            <a:xfrm>
              <a:off x="7533025" y="2212891"/>
              <a:ext cx="881751" cy="390058"/>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服务链子平台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10" name="直接连接符 109"/>
            <p:cNvCxnSpPr>
              <a:endCxn id="132" idx="0"/>
            </p:cNvCxnSpPr>
            <p:nvPr/>
          </p:nvCxnSpPr>
          <p:spPr>
            <a:xfrm>
              <a:off x="4581121" y="2808976"/>
              <a:ext cx="0" cy="918791"/>
            </a:xfrm>
            <a:prstGeom prst="line">
              <a:avLst/>
            </a:prstGeom>
            <a:noFill/>
            <a:ln w="19050" cap="flat" cmpd="sng" algn="ctr">
              <a:solidFill>
                <a:sysClr val="window" lastClr="FFFFFF">
                  <a:lumMod val="50000"/>
                </a:sysClr>
              </a:solidFill>
              <a:prstDash val="solid"/>
              <a:miter lim="800000"/>
            </a:ln>
            <a:effectLst/>
          </p:spPr>
        </p:cxnSp>
        <p:cxnSp>
          <p:nvCxnSpPr>
            <p:cNvPr id="111" name="直接连接符 110"/>
            <p:cNvCxnSpPr/>
            <p:nvPr/>
          </p:nvCxnSpPr>
          <p:spPr>
            <a:xfrm>
              <a:off x="5621758" y="2796995"/>
              <a:ext cx="8842" cy="1006069"/>
            </a:xfrm>
            <a:prstGeom prst="line">
              <a:avLst/>
            </a:prstGeom>
            <a:noFill/>
            <a:ln w="19050" cap="flat" cmpd="sng" algn="ctr">
              <a:solidFill>
                <a:sysClr val="window" lastClr="FFFFFF">
                  <a:lumMod val="50000"/>
                </a:sysClr>
              </a:solidFill>
              <a:prstDash val="solid"/>
              <a:miter lim="800000"/>
            </a:ln>
            <a:effectLst/>
          </p:spPr>
        </p:cxnSp>
        <p:cxnSp>
          <p:nvCxnSpPr>
            <p:cNvPr id="112" name="直接连接符 111"/>
            <p:cNvCxnSpPr/>
            <p:nvPr/>
          </p:nvCxnSpPr>
          <p:spPr>
            <a:xfrm>
              <a:off x="6601154" y="2811564"/>
              <a:ext cx="11025" cy="829328"/>
            </a:xfrm>
            <a:prstGeom prst="line">
              <a:avLst/>
            </a:prstGeom>
            <a:noFill/>
            <a:ln w="19050" cap="flat" cmpd="sng" algn="ctr">
              <a:solidFill>
                <a:sysClr val="window" lastClr="FFFFFF">
                  <a:lumMod val="50000"/>
                </a:sysClr>
              </a:solidFill>
              <a:prstDash val="solid"/>
              <a:miter lim="800000"/>
            </a:ln>
            <a:effectLst/>
          </p:spPr>
        </p:cxnSp>
        <p:sp>
          <p:nvSpPr>
            <p:cNvPr id="113" name="圆角矩形 14"/>
            <p:cNvSpPr/>
            <p:nvPr/>
          </p:nvSpPr>
          <p:spPr>
            <a:xfrm>
              <a:off x="6143422" y="3074559"/>
              <a:ext cx="937514"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金融平台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14" name="圆角矩形 14"/>
            <p:cNvSpPr/>
            <p:nvPr/>
          </p:nvSpPr>
          <p:spPr>
            <a:xfrm>
              <a:off x="7505273" y="3060934"/>
              <a:ext cx="937514"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投资平台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15" name="直接连接符 114"/>
            <p:cNvCxnSpPr/>
            <p:nvPr/>
          </p:nvCxnSpPr>
          <p:spPr>
            <a:xfrm flipH="1">
              <a:off x="9098256" y="2813755"/>
              <a:ext cx="1" cy="821448"/>
            </a:xfrm>
            <a:prstGeom prst="line">
              <a:avLst/>
            </a:prstGeom>
            <a:noFill/>
            <a:ln w="19050" cap="flat" cmpd="sng" algn="ctr">
              <a:solidFill>
                <a:sysClr val="window" lastClr="FFFFFF">
                  <a:lumMod val="50000"/>
                </a:sysClr>
              </a:solidFill>
              <a:prstDash val="solid"/>
              <a:miter lim="800000"/>
            </a:ln>
            <a:effectLst/>
          </p:spPr>
        </p:cxnSp>
        <p:cxnSp>
          <p:nvCxnSpPr>
            <p:cNvPr id="116" name="直接连接符 115"/>
            <p:cNvCxnSpPr/>
            <p:nvPr/>
          </p:nvCxnSpPr>
          <p:spPr>
            <a:xfrm>
              <a:off x="4576538" y="3414659"/>
              <a:ext cx="0" cy="140335"/>
            </a:xfrm>
            <a:prstGeom prst="line">
              <a:avLst/>
            </a:prstGeom>
            <a:noFill/>
            <a:ln w="19050" cap="flat" cmpd="sng" algn="ctr">
              <a:solidFill>
                <a:sysClr val="window" lastClr="FFFFFF">
                  <a:lumMod val="50000"/>
                </a:sysClr>
              </a:solidFill>
              <a:prstDash val="solid"/>
              <a:miter lim="800000"/>
            </a:ln>
            <a:effectLst/>
          </p:spPr>
        </p:cxnSp>
        <p:sp>
          <p:nvSpPr>
            <p:cNvPr id="117" name="圆角矩形 14"/>
            <p:cNvSpPr/>
            <p:nvPr/>
          </p:nvSpPr>
          <p:spPr>
            <a:xfrm>
              <a:off x="4155765" y="3074650"/>
              <a:ext cx="937514"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服务平台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18" name="直接连接符 117"/>
            <p:cNvCxnSpPr/>
            <p:nvPr/>
          </p:nvCxnSpPr>
          <p:spPr>
            <a:xfrm>
              <a:off x="5301643" y="3594434"/>
              <a:ext cx="2618" cy="161290"/>
            </a:xfrm>
            <a:prstGeom prst="line">
              <a:avLst/>
            </a:prstGeom>
            <a:noFill/>
            <a:ln w="19050" cap="flat" cmpd="sng" algn="ctr">
              <a:solidFill>
                <a:sysClr val="window" lastClr="FFFFFF">
                  <a:lumMod val="50000"/>
                </a:sysClr>
              </a:solidFill>
              <a:prstDash val="solid"/>
              <a:miter lim="800000"/>
            </a:ln>
            <a:effectLst/>
          </p:spPr>
        </p:cxnSp>
        <p:cxnSp>
          <p:nvCxnSpPr>
            <p:cNvPr id="119" name="直接连接符 118"/>
            <p:cNvCxnSpPr/>
            <p:nvPr/>
          </p:nvCxnSpPr>
          <p:spPr>
            <a:xfrm>
              <a:off x="5301643" y="3584826"/>
              <a:ext cx="657914" cy="9382"/>
            </a:xfrm>
            <a:prstGeom prst="line">
              <a:avLst/>
            </a:prstGeom>
            <a:noFill/>
            <a:ln w="19050" cap="flat" cmpd="sng" algn="ctr">
              <a:solidFill>
                <a:sysClr val="window" lastClr="FFFFFF">
                  <a:lumMod val="50000"/>
                </a:sysClr>
              </a:solidFill>
              <a:prstDash val="solid"/>
              <a:miter lim="800000"/>
            </a:ln>
            <a:effectLst/>
          </p:spPr>
        </p:cxnSp>
        <p:cxnSp>
          <p:nvCxnSpPr>
            <p:cNvPr id="120" name="直接连接符 119"/>
            <p:cNvCxnSpPr/>
            <p:nvPr/>
          </p:nvCxnSpPr>
          <p:spPr>
            <a:xfrm>
              <a:off x="5959557" y="3601970"/>
              <a:ext cx="0" cy="140335"/>
            </a:xfrm>
            <a:prstGeom prst="line">
              <a:avLst/>
            </a:prstGeom>
            <a:noFill/>
            <a:ln w="19050" cap="flat" cmpd="sng" algn="ctr">
              <a:solidFill>
                <a:sysClr val="window" lastClr="FFFFFF">
                  <a:lumMod val="50000"/>
                </a:sysClr>
              </a:solidFill>
              <a:prstDash val="solid"/>
              <a:miter lim="800000"/>
            </a:ln>
            <a:effectLst/>
          </p:spPr>
        </p:cxnSp>
        <p:cxnSp>
          <p:nvCxnSpPr>
            <p:cNvPr id="121" name="直接连接符 120"/>
            <p:cNvCxnSpPr/>
            <p:nvPr/>
          </p:nvCxnSpPr>
          <p:spPr>
            <a:xfrm>
              <a:off x="6443215" y="3615198"/>
              <a:ext cx="2618" cy="161290"/>
            </a:xfrm>
            <a:prstGeom prst="line">
              <a:avLst/>
            </a:prstGeom>
            <a:noFill/>
            <a:ln w="19050" cap="flat" cmpd="sng" algn="ctr">
              <a:solidFill>
                <a:sysClr val="window" lastClr="FFFFFF">
                  <a:lumMod val="50000"/>
                </a:sysClr>
              </a:solidFill>
              <a:prstDash val="solid"/>
              <a:miter lim="800000"/>
            </a:ln>
            <a:effectLst/>
          </p:spPr>
        </p:cxnSp>
        <p:cxnSp>
          <p:nvCxnSpPr>
            <p:cNvPr id="122" name="直接连接符 121"/>
            <p:cNvCxnSpPr/>
            <p:nvPr/>
          </p:nvCxnSpPr>
          <p:spPr>
            <a:xfrm>
              <a:off x="6436776" y="3625537"/>
              <a:ext cx="519110" cy="2895"/>
            </a:xfrm>
            <a:prstGeom prst="line">
              <a:avLst/>
            </a:prstGeom>
            <a:noFill/>
            <a:ln w="19050" cap="flat" cmpd="sng" algn="ctr">
              <a:solidFill>
                <a:sysClr val="window" lastClr="FFFFFF">
                  <a:lumMod val="50000"/>
                </a:sysClr>
              </a:solidFill>
              <a:prstDash val="solid"/>
              <a:miter lim="800000"/>
            </a:ln>
            <a:effectLst/>
          </p:spPr>
        </p:cxnSp>
        <p:cxnSp>
          <p:nvCxnSpPr>
            <p:cNvPr id="123" name="直接连接符 122"/>
            <p:cNvCxnSpPr/>
            <p:nvPr/>
          </p:nvCxnSpPr>
          <p:spPr>
            <a:xfrm>
              <a:off x="6955885" y="3628432"/>
              <a:ext cx="1" cy="146117"/>
            </a:xfrm>
            <a:prstGeom prst="line">
              <a:avLst/>
            </a:prstGeom>
            <a:noFill/>
            <a:ln w="19050" cap="flat" cmpd="sng" algn="ctr">
              <a:solidFill>
                <a:sysClr val="window" lastClr="FFFFFF">
                  <a:lumMod val="50000"/>
                </a:sysClr>
              </a:solidFill>
              <a:prstDash val="solid"/>
              <a:miter lim="800000"/>
            </a:ln>
            <a:effectLst/>
          </p:spPr>
        </p:cxnSp>
        <p:cxnSp>
          <p:nvCxnSpPr>
            <p:cNvPr id="124" name="直接连接符 123"/>
            <p:cNvCxnSpPr/>
            <p:nvPr/>
          </p:nvCxnSpPr>
          <p:spPr>
            <a:xfrm>
              <a:off x="7666702" y="3643459"/>
              <a:ext cx="2618" cy="161290"/>
            </a:xfrm>
            <a:prstGeom prst="line">
              <a:avLst/>
            </a:prstGeom>
            <a:noFill/>
            <a:ln w="19050" cap="flat" cmpd="sng" algn="ctr">
              <a:solidFill>
                <a:sysClr val="window" lastClr="FFFFFF">
                  <a:lumMod val="50000"/>
                </a:sysClr>
              </a:solidFill>
              <a:prstDash val="solid"/>
              <a:miter lim="800000"/>
            </a:ln>
            <a:effectLst/>
          </p:spPr>
        </p:cxnSp>
        <p:cxnSp>
          <p:nvCxnSpPr>
            <p:cNvPr id="125" name="直接连接符 124"/>
            <p:cNvCxnSpPr/>
            <p:nvPr/>
          </p:nvCxnSpPr>
          <p:spPr>
            <a:xfrm flipV="1">
              <a:off x="7666702" y="3640892"/>
              <a:ext cx="615898" cy="2567"/>
            </a:xfrm>
            <a:prstGeom prst="line">
              <a:avLst/>
            </a:prstGeom>
            <a:noFill/>
            <a:ln w="19050" cap="flat" cmpd="sng" algn="ctr">
              <a:solidFill>
                <a:sysClr val="window" lastClr="FFFFFF">
                  <a:lumMod val="50000"/>
                </a:sysClr>
              </a:solidFill>
              <a:prstDash val="solid"/>
              <a:miter lim="800000"/>
            </a:ln>
            <a:effectLst/>
          </p:spPr>
        </p:cxnSp>
        <p:cxnSp>
          <p:nvCxnSpPr>
            <p:cNvPr id="126" name="直接连接符 125"/>
            <p:cNvCxnSpPr/>
            <p:nvPr/>
          </p:nvCxnSpPr>
          <p:spPr>
            <a:xfrm>
              <a:off x="8806236" y="3622711"/>
              <a:ext cx="679608" cy="0"/>
            </a:xfrm>
            <a:prstGeom prst="line">
              <a:avLst/>
            </a:prstGeom>
            <a:noFill/>
            <a:ln w="19050" cap="flat" cmpd="sng" algn="ctr">
              <a:solidFill>
                <a:sysClr val="window" lastClr="FFFFFF">
                  <a:lumMod val="50000"/>
                </a:sysClr>
              </a:solidFill>
              <a:prstDash val="solid"/>
              <a:miter lim="800000"/>
            </a:ln>
            <a:effectLst/>
          </p:spPr>
        </p:cxnSp>
        <p:cxnSp>
          <p:nvCxnSpPr>
            <p:cNvPr id="127" name="直接连接符 126"/>
            <p:cNvCxnSpPr/>
            <p:nvPr/>
          </p:nvCxnSpPr>
          <p:spPr>
            <a:xfrm>
              <a:off x="8792203" y="3638066"/>
              <a:ext cx="0" cy="140335"/>
            </a:xfrm>
            <a:prstGeom prst="line">
              <a:avLst/>
            </a:prstGeom>
            <a:noFill/>
            <a:ln w="19050" cap="flat" cmpd="sng" algn="ctr">
              <a:solidFill>
                <a:sysClr val="window" lastClr="FFFFFF">
                  <a:lumMod val="50000"/>
                </a:sysClr>
              </a:solidFill>
              <a:prstDash val="solid"/>
              <a:miter lim="800000"/>
            </a:ln>
            <a:effectLst/>
          </p:spPr>
        </p:cxnSp>
        <p:cxnSp>
          <p:nvCxnSpPr>
            <p:cNvPr id="128" name="直接连接符 127"/>
            <p:cNvCxnSpPr/>
            <p:nvPr/>
          </p:nvCxnSpPr>
          <p:spPr>
            <a:xfrm>
              <a:off x="5093792" y="1965251"/>
              <a:ext cx="11624" cy="829073"/>
            </a:xfrm>
            <a:prstGeom prst="line">
              <a:avLst/>
            </a:prstGeom>
            <a:noFill/>
            <a:ln w="19050" cap="flat" cmpd="sng" algn="ctr">
              <a:solidFill>
                <a:sysClr val="window" lastClr="FFFFFF">
                  <a:lumMod val="50000"/>
                </a:sysClr>
              </a:solidFill>
              <a:prstDash val="solid"/>
              <a:miter lim="800000"/>
            </a:ln>
            <a:effectLst/>
          </p:spPr>
        </p:cxnSp>
        <p:cxnSp>
          <p:nvCxnSpPr>
            <p:cNvPr id="129" name="直接连接符 128"/>
            <p:cNvCxnSpPr/>
            <p:nvPr/>
          </p:nvCxnSpPr>
          <p:spPr>
            <a:xfrm flipV="1">
              <a:off x="4581120" y="2794324"/>
              <a:ext cx="1042202" cy="13880"/>
            </a:xfrm>
            <a:prstGeom prst="line">
              <a:avLst/>
            </a:prstGeom>
            <a:noFill/>
            <a:ln w="19050" cap="flat" cmpd="sng" algn="ctr">
              <a:solidFill>
                <a:sysClr val="window" lastClr="FFFFFF">
                  <a:lumMod val="50000"/>
                </a:sysClr>
              </a:solidFill>
              <a:prstDash val="solid"/>
              <a:miter lim="800000"/>
            </a:ln>
            <a:effectLst/>
          </p:spPr>
        </p:cxnSp>
        <p:sp>
          <p:nvSpPr>
            <p:cNvPr id="130" name="圆角矩形 76"/>
            <p:cNvSpPr/>
            <p:nvPr/>
          </p:nvSpPr>
          <p:spPr>
            <a:xfrm>
              <a:off x="4629740" y="2240692"/>
              <a:ext cx="984284" cy="38544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供应链子平台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1" name="圆角矩形 14"/>
            <p:cNvSpPr/>
            <p:nvPr/>
          </p:nvSpPr>
          <p:spPr>
            <a:xfrm>
              <a:off x="5194242" y="3067928"/>
              <a:ext cx="870941"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运营平台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2" name="圆角矩形 97"/>
            <p:cNvSpPr/>
            <p:nvPr/>
          </p:nvSpPr>
          <p:spPr>
            <a:xfrm>
              <a:off x="4448931" y="3727767"/>
              <a:ext cx="264378" cy="87820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连锁服务</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3" name="圆角矩形 98"/>
            <p:cNvSpPr/>
            <p:nvPr/>
          </p:nvSpPr>
          <p:spPr>
            <a:xfrm>
              <a:off x="4137722" y="3710292"/>
              <a:ext cx="269615"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客服中心</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4" name="圆角矩形 91"/>
            <p:cNvSpPr/>
            <p:nvPr/>
          </p:nvSpPr>
          <p:spPr>
            <a:xfrm>
              <a:off x="4764352" y="3721734"/>
              <a:ext cx="281393"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招商中心</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5" name="圆角矩形 97"/>
            <p:cNvSpPr/>
            <p:nvPr/>
          </p:nvSpPr>
          <p:spPr>
            <a:xfrm>
              <a:off x="5491133" y="3745217"/>
              <a:ext cx="264378" cy="87820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物流</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6" name="圆角矩形 98"/>
            <p:cNvSpPr/>
            <p:nvPr/>
          </p:nvSpPr>
          <p:spPr>
            <a:xfrm>
              <a:off x="5179924" y="3727742"/>
              <a:ext cx="269615"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采购</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7" name="圆角矩形 91"/>
            <p:cNvSpPr/>
            <p:nvPr/>
          </p:nvSpPr>
          <p:spPr>
            <a:xfrm>
              <a:off x="5806554" y="3739184"/>
              <a:ext cx="281393"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仓储</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8" name="圆角矩形 98"/>
            <p:cNvSpPr/>
            <p:nvPr/>
          </p:nvSpPr>
          <p:spPr>
            <a:xfrm>
              <a:off x="6301969" y="3754968"/>
              <a:ext cx="269615"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供应链金融</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1" name="圆角矩形 91"/>
            <p:cNvSpPr/>
            <p:nvPr/>
          </p:nvSpPr>
          <p:spPr>
            <a:xfrm>
              <a:off x="6676114" y="3754968"/>
              <a:ext cx="559545"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金融超市服务</a:t>
              </a:r>
              <a:endParaRPr lang="en-US" altLang="zh-CN" sz="1600" dirty="0">
                <a:latin typeface="微软雅黑" panose="020B0503020204020204" charset="-122"/>
                <a:ea typeface="微软雅黑" panose="020B0503020204020204" charset="-122"/>
                <a:cs typeface="Liberation Sans" panose="020B0604020202020204" pitchFamily="34" charset="0"/>
              </a:endParaRPr>
            </a:p>
            <a:p>
              <a:pPr algn="ctr"/>
              <a:r>
                <a:rPr lang="zh-CN" altLang="en-US" sz="1600" dirty="0">
                  <a:latin typeface="微软雅黑" panose="020B0503020204020204" charset="-122"/>
                  <a:ea typeface="微软雅黑" panose="020B0503020204020204" charset="-122"/>
                  <a:cs typeface="Liberation Sans" panose="020B0604020202020204" pitchFamily="34" charset="0"/>
                </a:rPr>
                <a:t>（百望云）</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2" name="圆角矩形 98"/>
            <p:cNvSpPr/>
            <p:nvPr/>
          </p:nvSpPr>
          <p:spPr>
            <a:xfrm>
              <a:off x="7369335" y="3764541"/>
              <a:ext cx="594734"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产业基金投资</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83" name="直接连接符 182"/>
            <p:cNvCxnSpPr/>
            <p:nvPr/>
          </p:nvCxnSpPr>
          <p:spPr>
            <a:xfrm>
              <a:off x="8282600" y="3638065"/>
              <a:ext cx="0" cy="140335"/>
            </a:xfrm>
            <a:prstGeom prst="line">
              <a:avLst/>
            </a:prstGeom>
            <a:noFill/>
            <a:ln w="19050" cap="flat" cmpd="sng" algn="ctr">
              <a:solidFill>
                <a:sysClr val="window" lastClr="FFFFFF">
                  <a:lumMod val="50000"/>
                </a:sysClr>
              </a:solidFill>
              <a:prstDash val="solid"/>
              <a:miter lim="800000"/>
            </a:ln>
            <a:effectLst/>
          </p:spPr>
        </p:cxnSp>
        <p:sp>
          <p:nvSpPr>
            <p:cNvPr id="184" name="圆角矩形 91"/>
            <p:cNvSpPr/>
            <p:nvPr/>
          </p:nvSpPr>
          <p:spPr>
            <a:xfrm>
              <a:off x="7996256" y="3774826"/>
              <a:ext cx="572687"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技术并购投资</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85" name="直接连接符 184"/>
            <p:cNvCxnSpPr/>
            <p:nvPr/>
          </p:nvCxnSpPr>
          <p:spPr>
            <a:xfrm>
              <a:off x="9485844" y="3620845"/>
              <a:ext cx="2618" cy="161290"/>
            </a:xfrm>
            <a:prstGeom prst="line">
              <a:avLst/>
            </a:prstGeom>
            <a:noFill/>
            <a:ln w="19050" cap="flat" cmpd="sng" algn="ctr">
              <a:solidFill>
                <a:sysClr val="window" lastClr="FFFFFF">
                  <a:lumMod val="50000"/>
                </a:sysClr>
              </a:solidFill>
              <a:prstDash val="solid"/>
              <a:miter lim="800000"/>
            </a:ln>
            <a:effectLst/>
          </p:spPr>
        </p:cxnSp>
        <p:sp>
          <p:nvSpPr>
            <p:cNvPr id="186" name="圆角矩形 91"/>
            <p:cNvSpPr/>
            <p:nvPr/>
          </p:nvSpPr>
          <p:spPr>
            <a:xfrm>
              <a:off x="9307987" y="3782135"/>
              <a:ext cx="360950"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加速器</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7" name="圆角矩形 98"/>
            <p:cNvSpPr/>
            <p:nvPr/>
          </p:nvSpPr>
          <p:spPr>
            <a:xfrm>
              <a:off x="8609823" y="3803064"/>
              <a:ext cx="402982"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孵化器</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grpSp>
      <p:sp>
        <p:nvSpPr>
          <p:cNvPr id="85" name="圆角矩形 14"/>
          <p:cNvSpPr/>
          <p:nvPr/>
        </p:nvSpPr>
        <p:spPr>
          <a:xfrm>
            <a:off x="10026015" y="3857625"/>
            <a:ext cx="1160145" cy="49974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孵化平台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8" name="圆角矩形 14"/>
          <p:cNvSpPr/>
          <p:nvPr/>
        </p:nvSpPr>
        <p:spPr>
          <a:xfrm>
            <a:off x="754590" y="3723397"/>
            <a:ext cx="2129184" cy="499988"/>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产业大商整合</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9" name="圆角矩形 63"/>
          <p:cNvSpPr/>
          <p:nvPr/>
        </p:nvSpPr>
        <p:spPr>
          <a:xfrm>
            <a:off x="2227294" y="4577971"/>
            <a:ext cx="336053" cy="120203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江苏省</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90" name="圆角矩形 63"/>
          <p:cNvSpPr/>
          <p:nvPr/>
        </p:nvSpPr>
        <p:spPr>
          <a:xfrm>
            <a:off x="2703718" y="4599305"/>
            <a:ext cx="336053" cy="120203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en-US" altLang="zh-CN" sz="1600" dirty="0">
                <a:latin typeface="微软雅黑" panose="020B0503020204020204" charset="-122"/>
                <a:ea typeface="微软雅黑" panose="020B0503020204020204" charset="-122"/>
                <a:cs typeface="Liberation Sans" panose="020B0604020202020204" pitchFamily="34" charset="0"/>
              </a:rPr>
              <a:t>…</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91" name="直接连接符 190"/>
          <p:cNvCxnSpPr/>
          <p:nvPr/>
        </p:nvCxnSpPr>
        <p:spPr>
          <a:xfrm>
            <a:off x="2392485" y="4346984"/>
            <a:ext cx="1" cy="239977"/>
          </a:xfrm>
          <a:prstGeom prst="line">
            <a:avLst/>
          </a:prstGeom>
          <a:noFill/>
          <a:ln w="19050" cap="flat" cmpd="sng" algn="ctr">
            <a:solidFill>
              <a:sysClr val="window" lastClr="FFFFFF">
                <a:lumMod val="50000"/>
              </a:sysClr>
            </a:solidFill>
            <a:prstDash val="solid"/>
            <a:miter lim="800000"/>
          </a:ln>
          <a:effectLst/>
        </p:spPr>
      </p:cxnSp>
      <p:cxnSp>
        <p:nvCxnSpPr>
          <p:cNvPr id="192" name="直接连接符 191"/>
          <p:cNvCxnSpPr/>
          <p:nvPr/>
        </p:nvCxnSpPr>
        <p:spPr>
          <a:xfrm>
            <a:off x="2883774" y="4332321"/>
            <a:ext cx="1" cy="250920"/>
          </a:xfrm>
          <a:prstGeom prst="line">
            <a:avLst/>
          </a:prstGeom>
          <a:noFill/>
          <a:ln w="19050" cap="flat" cmpd="sng" algn="ctr">
            <a:solidFill>
              <a:sysClr val="window" lastClr="FFFFFF">
                <a:lumMod val="50000"/>
              </a:sysClr>
            </a:solidFill>
            <a:prstDash val="solid"/>
            <a:miter lim="800000"/>
          </a:ln>
          <a:effectLst/>
        </p:spPr>
      </p:cxnSp>
      <p:sp>
        <p:nvSpPr>
          <p:cNvPr id="193" name="圆角矩形 76"/>
          <p:cNvSpPr/>
          <p:nvPr/>
        </p:nvSpPr>
        <p:spPr>
          <a:xfrm>
            <a:off x="6911262" y="2719042"/>
            <a:ext cx="1217966" cy="52191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品牌子平台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94" name="直接连接符 193"/>
          <p:cNvCxnSpPr/>
          <p:nvPr/>
        </p:nvCxnSpPr>
        <p:spPr>
          <a:xfrm>
            <a:off x="7497049" y="2339898"/>
            <a:ext cx="0" cy="371155"/>
          </a:xfrm>
          <a:prstGeom prst="line">
            <a:avLst/>
          </a:prstGeom>
          <a:noFill/>
          <a:ln w="19050" cap="flat" cmpd="sng" algn="ctr">
            <a:solidFill>
              <a:sysClr val="window" lastClr="FFFFFF">
                <a:lumMod val="50000"/>
              </a:sysClr>
            </a:solidFill>
            <a:prstDash val="solid"/>
            <a:miter lim="800000"/>
          </a:ln>
          <a:effectLst/>
        </p:spPr>
      </p:cxnSp>
      <p:sp>
        <p:nvSpPr>
          <p:cNvPr id="195" name="圆角矩形 51"/>
          <p:cNvSpPr/>
          <p:nvPr/>
        </p:nvSpPr>
        <p:spPr>
          <a:xfrm>
            <a:off x="10205225" y="2701832"/>
            <a:ext cx="1091090" cy="528159"/>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lstStyle/>
          <a:p>
            <a:pPr algn="ctr"/>
            <a:r>
              <a:rPr lang="zh-CN" altLang="en-US" sz="1600" dirty="0">
                <a:latin typeface="微软雅黑" panose="020B0503020204020204" charset="-122"/>
                <a:ea typeface="微软雅黑" panose="020B0503020204020204" charset="-122"/>
                <a:cs typeface="Liberation Sans" panose="020B0604020202020204" pitchFamily="34" charset="0"/>
              </a:rPr>
              <a:t>区块链平台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96" name="直接连接符 195"/>
          <p:cNvCxnSpPr>
            <a:endCxn id="195" idx="0"/>
          </p:cNvCxnSpPr>
          <p:nvPr/>
        </p:nvCxnSpPr>
        <p:spPr>
          <a:xfrm>
            <a:off x="10750770" y="2357244"/>
            <a:ext cx="0" cy="344588"/>
          </a:xfrm>
          <a:prstGeom prst="line">
            <a:avLst/>
          </a:prstGeom>
          <a:noFill/>
          <a:ln w="19050" cap="flat" cmpd="sng" algn="ctr">
            <a:solidFill>
              <a:sysClr val="window" lastClr="FFFFFF">
                <a:lumMod val="50000"/>
              </a:sysClr>
            </a:solidFill>
            <a:prstDash val="solid"/>
            <a:miter lim="800000"/>
          </a:ln>
          <a:effectLst/>
        </p:spPr>
      </p:cxnSp>
      <p:sp>
        <p:nvSpPr>
          <p:cNvPr id="2" name="文本框 1"/>
          <p:cNvSpPr txBox="1"/>
          <p:nvPr/>
        </p:nvSpPr>
        <p:spPr>
          <a:xfrm>
            <a:off x="649605" y="376555"/>
            <a:ext cx="5596255" cy="521970"/>
          </a:xfrm>
          <a:prstGeom prst="rect">
            <a:avLst/>
          </a:prstGeom>
          <a:noFill/>
        </p:spPr>
        <p:txBody>
          <a:bodyPr wrap="square" rtlCol="0">
            <a:spAutoFit/>
          </a:bodyPr>
          <a:lstStyle/>
          <a:p>
            <a:r>
              <a:rPr lang="zh-CN" altLang="en-US" sz="2800" b="1">
                <a:solidFill>
                  <a:schemeClr val="accent1"/>
                </a:solidFill>
                <a:effectLst>
                  <a:outerShdw blurRad="38100" dist="25400" dir="5400000" algn="ctr" rotWithShape="0">
                    <a:srgbClr val="6E747A">
                      <a:alpha val="43000"/>
                    </a:srgbClr>
                  </a:outerShdw>
                </a:effectLst>
              </a:rPr>
              <a:t>光储联平台</a:t>
            </a:r>
            <a:r>
              <a:rPr lang="en-US" altLang="zh-CN" sz="2800" b="1">
                <a:solidFill>
                  <a:schemeClr val="accent1"/>
                </a:solidFill>
                <a:effectLst>
                  <a:outerShdw blurRad="38100" dist="25400" dir="5400000" algn="ctr" rotWithShape="0">
                    <a:srgbClr val="6E747A">
                      <a:alpha val="43000"/>
                    </a:srgbClr>
                  </a:outerShdw>
                </a:effectLst>
              </a:rPr>
              <a:t>—</a:t>
            </a:r>
            <a:r>
              <a:rPr lang="zh-CN" altLang="en-US" sz="2800" b="1">
                <a:solidFill>
                  <a:schemeClr val="accent1"/>
                </a:solidFill>
                <a:effectLst>
                  <a:outerShdw blurRad="38100" dist="25400" dir="5400000" algn="ctr" rotWithShape="0">
                    <a:srgbClr val="6E747A">
                      <a:alpha val="43000"/>
                    </a:srgbClr>
                  </a:outerShdw>
                </a:effectLst>
              </a:rPr>
              <a:t>总体运营架构</a:t>
            </a:r>
            <a:endParaRPr lang="zh-CN" altLang="en-US" sz="2800" b="1">
              <a:solidFill>
                <a:schemeClr val="accent1"/>
              </a:solidFill>
              <a:effectLst>
                <a:outerShdw blurRad="38100" dist="25400" dir="5400000" algn="ctr" rotWithShape="0">
                  <a:srgbClr val="6E747A">
                    <a:alpha val="43000"/>
                  </a:srgbClr>
                </a:outerShdw>
              </a:effectLst>
            </a:endParaRPr>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6"/>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TEXT_FILL_FORE_SCHEMECOLOR_INDEX_BRIGHTNESS" val="-0.15"/>
  <p:tag name="KSO_WM_UNIT_TEXT_FILL_FORE_SCHEMECOLOR_INDEX" val="14"/>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6"/>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FILL_FORE_SCHEMECOLOR_INDEX_1_BRIGHTNESS" val="0"/>
  <p:tag name="KSO_WM_UNIT_FILL_FORE_SCHEMECOLOR_INDEX_1" val="5"/>
  <p:tag name="KSO_WM_UNIT_FILL_FORE_SCHEMECOLOR_INDEX_1_POS" val="0.35"/>
  <p:tag name="KSO_WM_UNIT_FILL_FORE_SCHEMECOLOR_INDEX_1_TRANS" val="0"/>
  <p:tag name="KSO_WM_UNIT_FILL_FORE_SCHEMECOLOR_INDEX_2_BRIGHTNESS" val="-0.5"/>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6"/>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15"/>
  <p:tag name="KSO_WM_UNIT_TEXT_FILL_FORE_SCHEMECOLOR_INDEX" val="14"/>
  <p:tag name="KSO_WM_UNIT_TEXT_FILL_TYPE" val="1"/>
</p:tagLst>
</file>

<file path=ppt/tags/tag171.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6"/>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UNIT_FILL_FORE_SCHEMECOLOR_INDEX_1_BRIGHTNESS" val="0"/>
  <p:tag name="KSO_WM_UNIT_FILL_FORE_SCHEMECOLOR_INDEX_1" val="5"/>
  <p:tag name="KSO_WM_UNIT_FILL_FORE_SCHEMECOLOR_INDEX_1_POS" val="0.35"/>
  <p:tag name="KSO_WM_UNIT_FILL_FORE_SCHEMECOLOR_INDEX_1_TRANS" val="0"/>
  <p:tag name="KSO_WM_UNIT_FILL_FORE_SCHEMECOLOR_INDEX_2_BRIGHTNESS" val="-0.5"/>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7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81.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182.xml><?xml version="1.0" encoding="utf-8"?>
<p:tagLst xmlns:p="http://schemas.openxmlformats.org/presentationml/2006/main">
  <p:tag name="KSO_WM_UNIT_LINE_FORE_SCHEMECOLOR_INDEX_BRIGHTNESS" val="0"/>
  <p:tag name="KSO_WM_UNIT_LINE_FORE_SCHEMECOLOR_INDEX" val="8"/>
  <p:tag name="KSO_WM_UNIT_LINE_FILL_TYPE" val="2"/>
</p:tagLst>
</file>

<file path=ppt/tags/tag183.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84.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85.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86.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87.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88.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89.xml><?xml version="1.0" encoding="utf-8"?>
<p:tagLst xmlns:p="http://schemas.openxmlformats.org/presentationml/2006/main">
  <p:tag name="COMMONDATA" val="eyJoZGlkIjoiYTgzODJiZjg0ODEyNzcwMTI0OTM4ZTYwZDIwMzcxM2QifQ=="/>
  <p:tag name="KSO_WPP_MARK_KEY" val="0593312e-c1a7-4e86-a4ba-e8c034320e73"/>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主题5">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3965</Words>
  <Application>WPS 演示</Application>
  <PresentationFormat>宽屏</PresentationFormat>
  <Paragraphs>304</Paragraphs>
  <Slides>14</Slides>
  <Notes>3</Notes>
  <HiddenSlides>0</HiddenSlides>
  <MMClips>0</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14</vt:i4>
      </vt:variant>
    </vt:vector>
  </HeadingPairs>
  <TitlesOfParts>
    <vt:vector size="37" baseType="lpstr">
      <vt:lpstr>Arial</vt:lpstr>
      <vt:lpstr>宋体</vt:lpstr>
      <vt:lpstr>Wingdings</vt:lpstr>
      <vt:lpstr>微软雅黑</vt:lpstr>
      <vt:lpstr>Wingdings</vt:lpstr>
      <vt:lpstr>Calibri</vt:lpstr>
      <vt:lpstr>华文楷体</vt:lpstr>
      <vt:lpstr>Calibri</vt:lpstr>
      <vt:lpstr>阿里巴巴普惠体 L</vt:lpstr>
      <vt:lpstr>Gill Sans</vt:lpstr>
      <vt:lpstr>Lato</vt:lpstr>
      <vt:lpstr>Liberation Sans</vt:lpstr>
      <vt:lpstr>Vijaya</vt:lpstr>
      <vt:lpstr>Verdana</vt:lpstr>
      <vt:lpstr>Cambria</vt:lpstr>
      <vt:lpstr>Cordia New</vt:lpstr>
      <vt:lpstr>Arial Unicode MS</vt:lpstr>
      <vt:lpstr>Gill Sans MT</vt:lpstr>
      <vt:lpstr>ksdb</vt:lpstr>
      <vt:lpstr>自定义设计方案</vt:lpstr>
      <vt:lpstr>2_主题5</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光储联平台核心竞争力</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推动产业转型升级高质量发展</dc:title>
  <dc:creator>iSlide</dc:creator>
  <cp:lastModifiedBy>萌萌哒。</cp:lastModifiedBy>
  <cp:revision>339</cp:revision>
  <dcterms:created xsi:type="dcterms:W3CDTF">2019-12-15T15:28:00Z</dcterms:created>
  <dcterms:modified xsi:type="dcterms:W3CDTF">2023-01-05T09:02:56Z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9dd78399-86ee-4ca3-bc64-6e1bf925823e</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2018-11-07T08:33:05.6355941Z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2052-11.1.0.12980</vt:lpwstr>
  </property>
  <property fmtid="{D5CDD505-2E9C-101B-9397-08002B2CF9AE}" pid="12" name="ICV">
    <vt:lpwstr>B836FB82DA904DD894477633DEE5AE50</vt:lpwstr>
  </property>
</Properties>
</file>