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67" r:id="rId4"/>
    <p:sldMasterId id="2147483679" r:id="rId5"/>
    <p:sldMasterId id="2147483691" r:id="rId6"/>
  </p:sldMasterIdLst>
  <p:notesMasterIdLst>
    <p:notesMasterId r:id="rId21"/>
  </p:notesMasterIdLst>
  <p:handoutMasterIdLst>
    <p:handoutMasterId r:id="rId22"/>
  </p:handoutMasterIdLst>
  <p:sldIdLst>
    <p:sldId id="649" r:id="rId7"/>
    <p:sldId id="1189" r:id="rId8"/>
    <p:sldId id="1054" r:id="rId9"/>
    <p:sldId id="861" r:id="rId10"/>
    <p:sldId id="931" r:id="rId11"/>
    <p:sldId id="929" r:id="rId12"/>
    <p:sldId id="669" r:id="rId13"/>
    <p:sldId id="944" r:id="rId14"/>
    <p:sldId id="672" r:id="rId15"/>
    <p:sldId id="673" r:id="rId16"/>
    <p:sldId id="680" r:id="rId17"/>
    <p:sldId id="712" r:id="rId18"/>
    <p:sldId id="743" r:id="rId19"/>
    <p:sldId id="710" r:id="rId20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gdao Yang" initials="ZY" lastIdx="1" clrIdx="0"/>
  <p:cmAuthor id="0" name="PPTer_Tang" initials="z" lastIdx="1" clrIdx="0"/>
  <p:cmAuthor id="2" name="test" initials="t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A5A5A5"/>
    <a:srgbClr val="F2F2F2"/>
    <a:srgbClr val="DEECF7"/>
    <a:srgbClr val="008FD7"/>
    <a:srgbClr val="E0BC9B"/>
    <a:srgbClr val="C27933"/>
    <a:srgbClr val="F6F3F0"/>
    <a:srgbClr val="23B9FF"/>
    <a:srgbClr val="009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0" autoAdjust="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1917"/>
        <p:guide pos="412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gs" Target="tags/tag266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rgbClr val="FFFFFF">
        <a:alpha val="9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alignAccFollowNode1">
    <dgm:fillClrLst meth="repeat">
      <a:srgbClr val="007ADD">
        <a:alpha val="90000"/>
        <a:tint val="40000"/>
      </a:srgbClr>
    </dgm:fillClrLst>
    <dgm:linClrLst meth="repeat">
      <a:srgbClr val="007ADD">
        <a:alpha val="90000"/>
        <a:tint val="40000"/>
      </a:srgbClr>
    </dgm:linClrLst>
    <dgm:effectClrLst/>
    <dgm:txLinClrLst/>
    <dgm:txFillClrLst meth="repeat">
      <a:srgbClr val="000000"/>
    </dgm:txFillClrLst>
    <dgm:txEffectClrLst/>
  </dgm:styleLbl>
  <dgm:styleLbl name="alignImgPlace1">
    <dgm:fillClrLst meth="repeat">
      <a:srgbClr val="007ADD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alignNode1">
    <dgm:fillClrLst meth="repeat">
      <a:srgbClr val="007ADD"/>
    </dgm:fillClrLst>
    <dgm:linClrLst meth="repeat">
      <a:srgbClr val="007ADD"/>
    </dgm:linClrLst>
    <dgm:effectClrLst/>
    <dgm:txLinClrLst/>
    <dgm:txFillClrLst/>
    <dgm:txEffectClrLst/>
  </dgm:styleLbl>
  <dgm:styleLbl name="asst0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asst1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asst2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asst3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asst4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bgAcc1">
    <dgm:fillClrLst meth="repeat">
      <a:srgbClr val="FFFFFF">
        <a:alpha val="9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bgAccFollowNode1">
    <dgm:fillClrLst meth="repeat">
      <a:srgbClr val="007ADD">
        <a:alpha val="90000"/>
        <a:tint val="40000"/>
      </a:srgbClr>
    </dgm:fillClrLst>
    <dgm:linClrLst meth="repeat">
      <a:srgbClr val="007ADD">
        <a:alpha val="90000"/>
        <a:tint val="40000"/>
      </a:srgbClr>
    </dgm:linClrLst>
    <dgm:effectClrLst/>
    <dgm:txLinClrLst/>
    <dgm:txFillClrLst meth="repeat">
      <a:srgbClr val="000000"/>
    </dgm:txFillClrLst>
    <dgm:txEffectClrLst/>
  </dgm:styleLbl>
  <dgm:styleLbl name="bgImgPlace1">
    <dgm:fillClrLst meth="repeat">
      <a:srgbClr val="007ADD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bgShp">
    <dgm:fillClrLst meth="repeat">
      <a:srgbClr val="007ADD">
        <a:tint val="4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bgSibTrans2D1">
    <dgm:fillClrLst meth="repeat">
      <a:srgbClr val="007ADD">
        <a:tint val="60000"/>
      </a:srgbClr>
    </dgm:fillClrLst>
    <dgm:linClrLst meth="repeat">
      <a:srgbClr val="007ADD">
        <a:tint val="60000"/>
      </a:srgbClr>
    </dgm:linClrLst>
    <dgm:effectClrLst/>
    <dgm:txLinClrLst/>
    <dgm:txFillClrLst/>
    <dgm:txEffectClrLst/>
  </dgm:styleLbl>
  <dgm:styleLbl name="callout">
    <dgm:fillClrLst meth="repeat">
      <a:srgbClr val="007ADD"/>
    </dgm:fillClrLst>
    <dgm:linClrLst meth="repeat">
      <a:srgbClr val="007ADD">
        <a:tint val="50000"/>
      </a:srgbClr>
    </dgm:linClrLst>
    <dgm:effectClrLst/>
    <dgm:txLinClrLst/>
    <dgm:txFillClrLst meth="repeat">
      <a:srgbClr val="000000"/>
    </dgm:txFillClrLst>
    <dgm:txEffectClrLst/>
  </dgm:styleLbl>
  <dgm:styleLbl name="conFgAcc1">
    <dgm:fillClrLst meth="repeat">
      <a:srgbClr val="FFFFFF">
        <a:alpha val="9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dkBgShp">
    <dgm:fillClrLst meth="repeat">
      <a:srgbClr val="007ADD">
        <a:shade val="80000"/>
      </a:srgbClr>
    </dgm:fillClrLst>
    <dgm:linClrLst meth="repeat">
      <a:srgbClr val="007ADD"/>
    </dgm:linClrLst>
    <dgm:effectClrLst/>
    <dgm:txLinClrLst/>
    <dgm:txFillClrLst meth="repeat">
      <a:srgbClr val="FFFFFF"/>
    </dgm:txFillClrLst>
    <dgm:txEffectClrLst/>
  </dgm:styleLbl>
  <dgm:styleLbl name="fgAcc0">
    <dgm:fillClrLst meth="repeat">
      <a:srgbClr val="FFFFFF">
        <a:alpha val="9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fgAcc1">
    <dgm:fillClrLst meth="repeat">
      <a:srgbClr val="FFFFFF">
        <a:alpha val="9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fgAcc2">
    <dgm:fillClrLst meth="repeat">
      <a:srgbClr val="FFFFFF">
        <a:alpha val="9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fgAcc3">
    <dgm:fillClrLst meth="repeat">
      <a:srgbClr val="FFFFFF">
        <a:alpha val="9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fgAcc4">
    <dgm:fillClrLst meth="repeat">
      <a:srgbClr val="FFFFFF">
        <a:alpha val="9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fgAccFollowNode1">
    <dgm:fillClrLst meth="repeat">
      <a:srgbClr val="007ADD">
        <a:alpha val="90000"/>
        <a:tint val="40000"/>
      </a:srgbClr>
    </dgm:fillClrLst>
    <dgm:linClrLst meth="repeat">
      <a:srgbClr val="007ADD">
        <a:alpha val="90000"/>
        <a:tint val="40000"/>
      </a:srgbClr>
    </dgm:linClrLst>
    <dgm:effectClrLst/>
    <dgm:txLinClrLst/>
    <dgm:txFillClrLst meth="repeat">
      <a:srgbClr val="000000"/>
    </dgm:txFillClrLst>
    <dgm:txEffectClrLst/>
  </dgm:styleLbl>
  <dgm:styleLbl name="fgImgPlace1">
    <dgm:fillClrLst meth="repeat">
      <a:srgbClr val="007ADD">
        <a:tint val="50000"/>
      </a:srgbClr>
    </dgm:fillClrLst>
    <dgm:linClrLst meth="repeat">
      <a:srgbClr val="FFFFFF"/>
    </dgm:linClrLst>
    <dgm:effectClrLst/>
    <dgm:txLinClrLst/>
    <dgm:txFillClrLst meth="repeat">
      <a:srgbClr val="FFFFFF"/>
    </dgm:txFillClrLst>
    <dgm:txEffectClrLst/>
  </dgm:styleLbl>
  <dgm:styleLbl name="fgShp">
    <dgm:fillClrLst meth="repeat">
      <a:srgbClr val="007ADD">
        <a:tint val="60000"/>
      </a:srgbClr>
    </dgm:fillClrLst>
    <dgm:linClrLst meth="repeat">
      <a:srgbClr val="FFFFFF"/>
    </dgm:linClrLst>
    <dgm:effectClrLst/>
    <dgm:txLinClrLst/>
    <dgm:txFillClrLst meth="repeat">
      <a:srgbClr val="000000"/>
    </dgm:txFillClrLst>
    <dgm:txEffectClrLst/>
  </dgm:styleLbl>
  <dgm:styleLbl name="fgSibTrans2D1">
    <dgm:fillClrLst meth="repeat">
      <a:srgbClr val="007ADD">
        <a:tint val="60000"/>
      </a:srgbClr>
    </dgm:fillClrLst>
    <dgm:linClrLst meth="repeat">
      <a:srgbClr val="007ADD">
        <a:tint val="60000"/>
      </a:srgbClr>
    </dgm:linClrLst>
    <dgm:effectClrLst/>
    <dgm:txLinClrLst/>
    <dgm:txFillClrLst/>
    <dgm:txEffectClrLst/>
  </dgm:styleLbl>
  <dgm:styleLbl name="lnNode1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node0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node1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node2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node3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node4">
    <dgm:fillClrLst meth="repeat">
      <a:srgbClr val="007ADD"/>
    </dgm:fillClrLst>
    <dgm:linClrLst meth="repeat">
      <a:srgbClr val="FFFFFF"/>
    </dgm:linClrLst>
    <dgm:effectClrLst/>
    <dgm:txLinClrLst/>
    <dgm:txFillClrLst/>
    <dgm:txEffectClrLst/>
  </dgm:styleLbl>
  <dgm:styleLbl name="parChTrans1D1">
    <dgm:fillClrLst meth="repeat">
      <a:srgbClr val="007ADD"/>
    </dgm:fillClrLst>
    <dgm:linClrLst meth="repeat">
      <a:srgbClr val="007ADD">
        <a:shade val="60000"/>
      </a:srgbClr>
    </dgm:linClrLst>
    <dgm:effectClrLst/>
    <dgm:txLinClrLst/>
    <dgm:txFillClrLst meth="repeat">
      <a:srgbClr val="000000"/>
    </dgm:txFillClrLst>
    <dgm:txEffectClrLst/>
  </dgm:styleLbl>
  <dgm:styleLbl name="parChTrans1D2">
    <dgm:fillClrLst meth="repeat">
      <a:srgbClr val="007ADD"/>
    </dgm:fillClrLst>
    <dgm:linClrLst meth="repeat">
      <a:srgbClr val="007ADD">
        <a:shade val="60000"/>
      </a:srgbClr>
    </dgm:linClrLst>
    <dgm:effectClrLst/>
    <dgm:txLinClrLst/>
    <dgm:txFillClrLst meth="repeat">
      <a:srgbClr val="000000"/>
    </dgm:txFillClrLst>
    <dgm:txEffectClrLst/>
  </dgm:styleLbl>
  <dgm:styleLbl name="parChTrans1D3">
    <dgm:fillClrLst meth="repeat">
      <a:srgbClr val="007ADD"/>
    </dgm:fillClrLst>
    <dgm:linClrLst meth="repeat">
      <a:srgbClr val="007ADD">
        <a:shade val="80000"/>
      </a:srgbClr>
    </dgm:linClrLst>
    <dgm:effectClrLst/>
    <dgm:txLinClrLst/>
    <dgm:txFillClrLst meth="repeat">
      <a:srgbClr val="000000"/>
    </dgm:txFillClrLst>
    <dgm:txEffectClrLst/>
  </dgm:styleLbl>
  <dgm:styleLbl name="parChTrans1D4">
    <dgm:fillClrLst meth="repeat">
      <a:srgbClr val="007ADD"/>
    </dgm:fillClrLst>
    <dgm:linClrLst meth="repeat">
      <a:srgbClr val="007ADD">
        <a:shade val="80000"/>
      </a:srgbClr>
    </dgm:linClrLst>
    <dgm:effectClrLst/>
    <dgm:txLinClrLst/>
    <dgm:txFillClrLst meth="repeat">
      <a:srgbClr val="000000"/>
    </dgm:txFillClrLst>
    <dgm:txEffectClrLst/>
  </dgm:styleLbl>
  <dgm:styleLbl name="parChTrans2D1">
    <dgm:fillClrLst meth="repeat">
      <a:srgbClr val="007ADD">
        <a:tint val="60000"/>
      </a:srgbClr>
    </dgm:fillClrLst>
    <dgm:linClrLst meth="repeat">
      <a:srgbClr val="007ADD">
        <a:tint val="60000"/>
      </a:srgbClr>
    </dgm:linClrLst>
    <dgm:effectClrLst/>
    <dgm:txLinClrLst/>
    <dgm:txFillClrLst meth="repeat">
      <a:srgbClr val="FFFFFF"/>
    </dgm:txFillClrLst>
    <dgm:txEffectClrLst/>
  </dgm:styleLbl>
  <dgm:styleLbl name="parChTrans2D2">
    <dgm:fillClrLst meth="repeat">
      <a:srgbClr val="007ADD"/>
    </dgm:fillClrLst>
    <dgm:linClrLst meth="repeat">
      <a:srgbClr val="007ADD"/>
    </dgm:linClrLst>
    <dgm:effectClrLst/>
    <dgm:txLinClrLst/>
    <dgm:txFillClrLst meth="repeat">
      <a:srgbClr val="FFFFFF"/>
    </dgm:txFillClrLst>
    <dgm:txEffectClrLst/>
  </dgm:styleLbl>
  <dgm:styleLbl name="parChTrans2D3">
    <dgm:fillClrLst meth="repeat">
      <a:srgbClr val="007ADD"/>
    </dgm:fillClrLst>
    <dgm:linClrLst meth="repeat">
      <a:srgbClr val="007ADD"/>
    </dgm:linClrLst>
    <dgm:effectClrLst/>
    <dgm:txLinClrLst/>
    <dgm:txFillClrLst meth="repeat">
      <a:srgbClr val="FFFFFF"/>
    </dgm:txFillClrLst>
    <dgm:txEffectClrLst/>
  </dgm:styleLbl>
  <dgm:styleLbl name="parChTrans2D4">
    <dgm:fillClrLst meth="repeat">
      <a:srgbClr val="007ADD"/>
    </dgm:fillClrLst>
    <dgm:linClrLst meth="repeat">
      <a:srgbClr val="007ADD"/>
    </dgm:linClrLst>
    <dgm:effectClrLst/>
    <dgm:txLinClrLst/>
    <dgm:txFillClrLst meth="repeat">
      <a:srgbClr val="FFFFFF"/>
    </dgm:txFillClrLst>
    <dgm:txEffectClrLst/>
  </dgm:styleLbl>
  <dgm:styleLbl name="revTx">
    <dgm:fillClrLst meth="repeat">
      <a:srgbClr val="FFFFFF">
        <a:alpha val="0"/>
      </a:srgbClr>
    </dgm:fillClrLst>
    <dgm:linClrLst meth="repeat">
      <a:srgbClr val="000000">
        <a:alpha val="0"/>
      </a:srgbClr>
    </dgm:linClrLst>
    <dgm:effectClrLst/>
    <dgm:txLinClrLst/>
    <dgm:txFillClrLst meth="repeat">
      <a:srgbClr val="000000"/>
    </dgm:txFillClrLst>
    <dgm:txEffectClrLst/>
  </dgm:styleLbl>
  <dgm:styleLbl name="sibTrans1D1">
    <dgm:fillClrLst meth="repeat">
      <a:srgbClr val="007ADD"/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sibTrans2D1">
    <dgm:fillClrLst meth="repeat">
      <a:srgbClr val="007ADD">
        <a:tint val="60000"/>
      </a:srgbClr>
    </dgm:fillClrLst>
    <dgm:linClrLst meth="repeat">
      <a:srgbClr val="007ADD">
        <a:tint val="60000"/>
      </a:srgbClr>
    </dgm:linClrLst>
    <dgm:effectClrLst/>
    <dgm:txLinClrLst/>
    <dgm:txFillClrLst/>
    <dgm:txEffectClrLst/>
  </dgm:styleLbl>
  <dgm:styleLbl name="solidAlignAcc1">
    <dgm:fillClrLst meth="repeat">
      <a:srgbClr val="FFFFFF"/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solidBgAcc1">
    <dgm:fillClrLst meth="repeat">
      <a:srgbClr val="FFFFFF"/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solidFgAcc1">
    <dgm:fillClrLst meth="repeat">
      <a:srgbClr val="FFFFFF"/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trAlignAcc1">
    <dgm:fillClrLst meth="repeat">
      <a:srgbClr val="FFFFFF">
        <a:alpha val="40000"/>
      </a:srgbClr>
    </dgm:fillClrLst>
    <dgm:linClrLst meth="repeat">
      <a:srgbClr val="007ADD"/>
    </dgm:linClrLst>
    <dgm:effectClrLst/>
    <dgm:txLinClrLst/>
    <dgm:txFillClrLst meth="repeat">
      <a:srgbClr val="000000"/>
    </dgm:txFillClrLst>
    <dgm:txEffectClrLst/>
  </dgm:styleLbl>
  <dgm:styleLbl name="trBgShp">
    <dgm:fillClrLst meth="repeat">
      <a:srgbClr val="007ADD">
        <a:tint val="50000"/>
        <a:alpha val="40000"/>
      </a:srgbClr>
    </dgm:fillClrLst>
    <dgm:linClrLst meth="repeat">
      <a:srgbClr val="007ADD"/>
    </dgm:linClrLst>
    <dgm:effectClrLst/>
    <dgm:txLinClrLst/>
    <dgm:txFillClrLst meth="repeat">
      <a:srgbClr val="FFFFFF"/>
    </dgm:txFillClrLst>
    <dgm:txEffectClrLst/>
  </dgm:styleLbl>
  <dgm:styleLbl name="vennNode1">
    <dgm:fillClrLst meth="repeat">
      <a:srgbClr val="007ADD">
        <a:alpha val="50000"/>
      </a:srgbClr>
    </dgm:fillClrLst>
    <dgm:linClrLst meth="repeat">
      <a:srgbClr val="FFFFFF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98A6E-1C59-455E-BB04-6EADC55F2DDD}" type="doc">
      <dgm:prSet loTypeId="urn:microsoft.com/office/officeart/2005/8/layout/cycle6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16781BE7-C1C1-421B-AB75-C6D469229048}">
      <dgm:prSet phldrT="[Text]"/>
      <dgm:spPr>
        <a:solidFill>
          <a:srgbClr val="007ADD"/>
        </a:solidFill>
      </dgm:spPr>
      <dgm:t>
        <a:bodyPr/>
        <a:lstStyle/>
        <a:p>
          <a:r>
            <a:rPr lang="zh-CN" altLang="en-US" b="1" dirty="0"/>
            <a:t>特色产业链</a:t>
          </a:r>
        </a:p>
      </dgm:t>
    </dgm:pt>
    <dgm:pt modelId="{ABB51CC6-6972-4941-92DC-34BF8100C3C3}" cxnId="{A75AAED9-3286-4C60-9BB1-38081BD0E72C}" type="parTrans">
      <dgm:prSet/>
      <dgm:spPr/>
      <dgm:t>
        <a:bodyPr/>
        <a:lstStyle/>
        <a:p>
          <a:endParaRPr lang="zh-CN" altLang="en-US"/>
        </a:p>
      </dgm:t>
    </dgm:pt>
    <dgm:pt modelId="{0785C93E-23CC-4F88-B81D-59C3405775C2}" cxnId="{A75AAED9-3286-4C60-9BB1-38081BD0E72C}" type="sibTrans">
      <dgm:prSet/>
      <dgm:spPr>
        <a:ln w="76200" cmpd="dbl">
          <a:solidFill>
            <a:srgbClr val="00B0F0"/>
          </a:solidFill>
        </a:ln>
      </dgm:spPr>
      <dgm:t>
        <a:bodyPr/>
        <a:lstStyle/>
        <a:p>
          <a:endParaRPr lang="zh-CN" altLang="en-US"/>
        </a:p>
      </dgm:t>
    </dgm:pt>
    <dgm:pt modelId="{7416ADF0-2908-4673-8931-7003D39E28DB}">
      <dgm:prSet phldrT="[Text]"/>
      <dgm:spPr>
        <a:solidFill>
          <a:srgbClr val="007ADD"/>
        </a:solidFill>
      </dgm:spPr>
      <dgm:t>
        <a:bodyPr/>
        <a:lstStyle/>
        <a:p>
          <a:r>
            <a:rPr lang="zh-CN" altLang="en-US" b="1" dirty="0"/>
            <a:t>产业互联网</a:t>
          </a:r>
        </a:p>
      </dgm:t>
    </dgm:pt>
    <dgm:pt modelId="{025BCBB0-15A9-42EE-AFB5-7F27489418F5}" cxnId="{2ADA7414-58AB-41BA-A56E-5EF474B10B8E}" type="parTrans">
      <dgm:prSet/>
      <dgm:spPr/>
      <dgm:t>
        <a:bodyPr/>
        <a:lstStyle/>
        <a:p>
          <a:endParaRPr lang="zh-CN" altLang="en-US"/>
        </a:p>
      </dgm:t>
    </dgm:pt>
    <dgm:pt modelId="{E45FDFD8-B35D-43B7-9DF6-71414BCC42BD}" cxnId="{2ADA7414-58AB-41BA-A56E-5EF474B10B8E}" type="sibTrans">
      <dgm:prSet/>
      <dgm:spPr>
        <a:ln w="76200" cmpd="dbl">
          <a:solidFill>
            <a:srgbClr val="00B0F0"/>
          </a:solidFill>
        </a:ln>
      </dgm:spPr>
      <dgm:t>
        <a:bodyPr/>
        <a:lstStyle/>
        <a:p>
          <a:endParaRPr lang="zh-CN" altLang="en-US"/>
        </a:p>
      </dgm:t>
    </dgm:pt>
    <dgm:pt modelId="{BF17B6D2-B0B0-456F-A4CF-9DBFEB3061D4}">
      <dgm:prSet phldrT="[Text]"/>
      <dgm:spPr>
        <a:solidFill>
          <a:srgbClr val="007ADD"/>
        </a:solidFill>
      </dgm:spPr>
      <dgm:t>
        <a:bodyPr/>
        <a:lstStyle/>
        <a:p>
          <a:r>
            <a:rPr lang="zh-CN" altLang="en-US" b="1"/>
            <a:t>金融资本</a:t>
          </a:r>
          <a:endParaRPr lang="zh-CN" altLang="en-US" b="1" dirty="0"/>
        </a:p>
      </dgm:t>
    </dgm:pt>
    <dgm:pt modelId="{F4F6D6EE-C98B-4736-AFA6-D009CE19F2A5}" cxnId="{4E47CE0E-A40A-487C-8D4E-0C44A9964320}" type="parTrans">
      <dgm:prSet/>
      <dgm:spPr/>
      <dgm:t>
        <a:bodyPr/>
        <a:lstStyle/>
        <a:p>
          <a:endParaRPr lang="zh-CN" altLang="en-US"/>
        </a:p>
      </dgm:t>
    </dgm:pt>
    <dgm:pt modelId="{5DBE8989-071E-4A8B-956D-425BD528271A}" cxnId="{4E47CE0E-A40A-487C-8D4E-0C44A9964320}" type="sibTrans">
      <dgm:prSet/>
      <dgm:spPr>
        <a:ln w="76200" cmpd="dbl">
          <a:solidFill>
            <a:srgbClr val="00B0F0"/>
          </a:solidFill>
        </a:ln>
      </dgm:spPr>
      <dgm:t>
        <a:bodyPr/>
        <a:lstStyle/>
        <a:p>
          <a:endParaRPr lang="zh-CN" altLang="en-US"/>
        </a:p>
      </dgm:t>
    </dgm:pt>
    <dgm:pt modelId="{61360217-6DF6-4E6D-B713-BFC62F664A5C}">
      <dgm:prSet phldrT="[Text]"/>
      <dgm:spPr>
        <a:solidFill>
          <a:srgbClr val="007ADD"/>
        </a:solidFill>
      </dgm:spPr>
      <dgm:t>
        <a:bodyPr/>
        <a:lstStyle/>
        <a:p>
          <a:r>
            <a:rPr lang="zh-CN" altLang="en-US" b="1" dirty="0"/>
            <a:t>人才资本化</a:t>
          </a:r>
        </a:p>
      </dgm:t>
    </dgm:pt>
    <dgm:pt modelId="{6B155CDA-ACC5-43A4-8F2E-210B62A83278}" cxnId="{71235CF0-9D5C-4BAC-A17C-FDC28FBB2B31}" type="parTrans">
      <dgm:prSet/>
      <dgm:spPr/>
      <dgm:t>
        <a:bodyPr/>
        <a:lstStyle/>
        <a:p>
          <a:endParaRPr lang="zh-CN" altLang="en-US"/>
        </a:p>
      </dgm:t>
    </dgm:pt>
    <dgm:pt modelId="{475C18E1-4D78-4F0A-8E9B-0AE481305C27}" cxnId="{71235CF0-9D5C-4BAC-A17C-FDC28FBB2B31}" type="sibTrans">
      <dgm:prSet/>
      <dgm:spPr>
        <a:ln w="76200" cmpd="dbl">
          <a:solidFill>
            <a:srgbClr val="00B0F0"/>
          </a:solidFill>
        </a:ln>
      </dgm:spPr>
      <dgm:t>
        <a:bodyPr/>
        <a:lstStyle/>
        <a:p>
          <a:endParaRPr lang="zh-CN" altLang="en-US"/>
        </a:p>
      </dgm:t>
    </dgm:pt>
    <dgm:pt modelId="{622753E1-359C-4179-A80C-1921F734A4B4}">
      <dgm:prSet phldrT="[Text]"/>
      <dgm:spPr>
        <a:solidFill>
          <a:srgbClr val="007ADD"/>
        </a:solidFill>
      </dgm:spPr>
      <dgm:t>
        <a:bodyPr/>
        <a:lstStyle/>
        <a:p>
          <a:r>
            <a:rPr lang="zh-CN" altLang="en-US" b="1" dirty="0"/>
            <a:t>政策工具</a:t>
          </a:r>
        </a:p>
      </dgm:t>
    </dgm:pt>
    <dgm:pt modelId="{C68503D8-238C-4AEB-B009-4DF25904CF55}" cxnId="{06379A4B-BD9F-4470-98E0-3E30D7A11038}" type="parTrans">
      <dgm:prSet/>
      <dgm:spPr/>
      <dgm:t>
        <a:bodyPr/>
        <a:lstStyle/>
        <a:p>
          <a:endParaRPr lang="zh-CN" altLang="en-US"/>
        </a:p>
      </dgm:t>
    </dgm:pt>
    <dgm:pt modelId="{8BFEB291-EDFC-4185-A464-CB5438BC31A8}" cxnId="{06379A4B-BD9F-4470-98E0-3E30D7A11038}" type="sibTrans">
      <dgm:prSet/>
      <dgm:spPr>
        <a:ln w="76200" cmpd="dbl">
          <a:solidFill>
            <a:srgbClr val="00B0F0"/>
          </a:solidFill>
        </a:ln>
      </dgm:spPr>
      <dgm:t>
        <a:bodyPr/>
        <a:lstStyle/>
        <a:p>
          <a:endParaRPr lang="zh-CN" altLang="en-US"/>
        </a:p>
      </dgm:t>
    </dgm:pt>
    <dgm:pt modelId="{0FCC63D6-8474-4EFF-B0EF-8609AD6EF36D}" type="pres">
      <dgm:prSet presAssocID="{70998A6E-1C59-455E-BB04-6EADC55F2D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74D9D16-4FB9-4C84-B081-649F09629B3D}" type="pres">
      <dgm:prSet presAssocID="{16781BE7-C1C1-421B-AB75-C6D4692290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455271-D18C-4A0A-88AE-C43D2670CA0F}" type="pres">
      <dgm:prSet presAssocID="{16781BE7-C1C1-421B-AB75-C6D469229048}" presName="spNode" presStyleCnt="0"/>
      <dgm:spPr/>
    </dgm:pt>
    <dgm:pt modelId="{65C7735E-F70F-455D-B679-25895FEAB04E}" type="pres">
      <dgm:prSet presAssocID="{0785C93E-23CC-4F88-B81D-59C3405775C2}" presName="sibTrans" presStyleLbl="sibTrans1D1" presStyleIdx="0" presStyleCnt="5"/>
      <dgm:spPr/>
      <dgm:t>
        <a:bodyPr/>
        <a:lstStyle/>
        <a:p>
          <a:endParaRPr lang="zh-CN" altLang="en-US"/>
        </a:p>
      </dgm:t>
    </dgm:pt>
    <dgm:pt modelId="{2F561F05-84D9-4BBC-B41D-D22035D1D663}" type="pres">
      <dgm:prSet presAssocID="{7416ADF0-2908-4673-8931-7003D39E28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1F17F7-0A5D-4847-97DC-9E617BFCA50E}" type="pres">
      <dgm:prSet presAssocID="{7416ADF0-2908-4673-8931-7003D39E28DB}" presName="spNode" presStyleCnt="0"/>
      <dgm:spPr/>
    </dgm:pt>
    <dgm:pt modelId="{5F3B9FE6-B2F3-40F3-8725-D0235EB72B9D}" type="pres">
      <dgm:prSet presAssocID="{E45FDFD8-B35D-43B7-9DF6-71414BCC42BD}" presName="sibTrans" presStyleLbl="sibTrans1D1" presStyleIdx="1" presStyleCnt="5"/>
      <dgm:spPr/>
      <dgm:t>
        <a:bodyPr/>
        <a:lstStyle/>
        <a:p>
          <a:endParaRPr lang="zh-CN" altLang="en-US"/>
        </a:p>
      </dgm:t>
    </dgm:pt>
    <dgm:pt modelId="{49814C82-127B-4AE0-9762-5083DD2BD6D7}" type="pres">
      <dgm:prSet presAssocID="{BF17B6D2-B0B0-456F-A4CF-9DBFEB3061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8D1103-EF8C-4295-8A12-41DFF0DAC3C5}" type="pres">
      <dgm:prSet presAssocID="{BF17B6D2-B0B0-456F-A4CF-9DBFEB3061D4}" presName="spNode" presStyleCnt="0"/>
      <dgm:spPr/>
    </dgm:pt>
    <dgm:pt modelId="{D51BE2F2-5E82-4A0D-ADD3-6FD07768BACA}" type="pres">
      <dgm:prSet presAssocID="{5DBE8989-071E-4A8B-956D-425BD528271A}" presName="sibTrans" presStyleLbl="sibTrans1D1" presStyleIdx="2" presStyleCnt="5"/>
      <dgm:spPr/>
      <dgm:t>
        <a:bodyPr/>
        <a:lstStyle/>
        <a:p>
          <a:endParaRPr lang="zh-CN" altLang="en-US"/>
        </a:p>
      </dgm:t>
    </dgm:pt>
    <dgm:pt modelId="{96EE8148-01E6-45EE-9792-BA3C74BC4343}" type="pres">
      <dgm:prSet presAssocID="{61360217-6DF6-4E6D-B713-BFC62F664A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AD72B5-B8F2-4AB2-A389-27CE28F5FBEC}" type="pres">
      <dgm:prSet presAssocID="{61360217-6DF6-4E6D-B713-BFC62F664A5C}" presName="spNode" presStyleCnt="0"/>
      <dgm:spPr/>
    </dgm:pt>
    <dgm:pt modelId="{512E06A8-DC08-45EB-B1EB-874DC04952FC}" type="pres">
      <dgm:prSet presAssocID="{475C18E1-4D78-4F0A-8E9B-0AE481305C27}" presName="sibTrans" presStyleLbl="sibTrans1D1" presStyleIdx="3" presStyleCnt="5"/>
      <dgm:spPr/>
      <dgm:t>
        <a:bodyPr/>
        <a:lstStyle/>
        <a:p>
          <a:endParaRPr lang="zh-CN" altLang="en-US"/>
        </a:p>
      </dgm:t>
    </dgm:pt>
    <dgm:pt modelId="{D88B4BC4-FA26-4DDF-A18D-55CC25080CF2}" type="pres">
      <dgm:prSet presAssocID="{622753E1-359C-4179-A80C-1921F734A4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968BA1-F4E4-412A-8B85-F496A22400A8}" type="pres">
      <dgm:prSet presAssocID="{622753E1-359C-4179-A80C-1921F734A4B4}" presName="spNode" presStyleCnt="0"/>
      <dgm:spPr/>
    </dgm:pt>
    <dgm:pt modelId="{3642205C-1D06-4F1D-A672-13C8FCBC1273}" type="pres">
      <dgm:prSet presAssocID="{8BFEB291-EDFC-4185-A464-CB5438BC31A8}" presName="sibTrans" presStyleLbl="sibTrans1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7BFE4441-30F3-4DF6-860E-3DE59E221B75}" type="presOf" srcId="{475C18E1-4D78-4F0A-8E9B-0AE481305C27}" destId="{512E06A8-DC08-45EB-B1EB-874DC04952FC}" srcOrd="0" destOrd="0" presId="urn:microsoft.com/office/officeart/2005/8/layout/cycle6#1"/>
    <dgm:cxn modelId="{D9F6E463-633B-44DF-8EBC-F3D0B6EB7EC9}" type="presOf" srcId="{0785C93E-23CC-4F88-B81D-59C3405775C2}" destId="{65C7735E-F70F-455D-B679-25895FEAB04E}" srcOrd="0" destOrd="0" presId="urn:microsoft.com/office/officeart/2005/8/layout/cycle6#1"/>
    <dgm:cxn modelId="{A75AAED9-3286-4C60-9BB1-38081BD0E72C}" srcId="{70998A6E-1C59-455E-BB04-6EADC55F2DDD}" destId="{16781BE7-C1C1-421B-AB75-C6D469229048}" srcOrd="0" destOrd="0" parTransId="{ABB51CC6-6972-4941-92DC-34BF8100C3C3}" sibTransId="{0785C93E-23CC-4F88-B81D-59C3405775C2}"/>
    <dgm:cxn modelId="{829AF9CA-A79A-4140-86B6-56F93FF82E8F}" type="presOf" srcId="{61360217-6DF6-4E6D-B713-BFC62F664A5C}" destId="{96EE8148-01E6-45EE-9792-BA3C74BC4343}" srcOrd="0" destOrd="0" presId="urn:microsoft.com/office/officeart/2005/8/layout/cycle6#1"/>
    <dgm:cxn modelId="{C05CF57D-D08A-4461-8543-3E26EEC735EE}" type="presOf" srcId="{7416ADF0-2908-4673-8931-7003D39E28DB}" destId="{2F561F05-84D9-4BBC-B41D-D22035D1D663}" srcOrd="0" destOrd="0" presId="urn:microsoft.com/office/officeart/2005/8/layout/cycle6#1"/>
    <dgm:cxn modelId="{44EF7182-5D3F-4662-B7C4-466ABFFE8C7C}" type="presOf" srcId="{70998A6E-1C59-455E-BB04-6EADC55F2DDD}" destId="{0FCC63D6-8474-4EFF-B0EF-8609AD6EF36D}" srcOrd="0" destOrd="0" presId="urn:microsoft.com/office/officeart/2005/8/layout/cycle6#1"/>
    <dgm:cxn modelId="{71235CF0-9D5C-4BAC-A17C-FDC28FBB2B31}" srcId="{70998A6E-1C59-455E-BB04-6EADC55F2DDD}" destId="{61360217-6DF6-4E6D-B713-BFC62F664A5C}" srcOrd="3" destOrd="0" parTransId="{6B155CDA-ACC5-43A4-8F2E-210B62A83278}" sibTransId="{475C18E1-4D78-4F0A-8E9B-0AE481305C27}"/>
    <dgm:cxn modelId="{2ADA7414-58AB-41BA-A56E-5EF474B10B8E}" srcId="{70998A6E-1C59-455E-BB04-6EADC55F2DDD}" destId="{7416ADF0-2908-4673-8931-7003D39E28DB}" srcOrd="1" destOrd="0" parTransId="{025BCBB0-15A9-42EE-AFB5-7F27489418F5}" sibTransId="{E45FDFD8-B35D-43B7-9DF6-71414BCC42BD}"/>
    <dgm:cxn modelId="{06379A4B-BD9F-4470-98E0-3E30D7A11038}" srcId="{70998A6E-1C59-455E-BB04-6EADC55F2DDD}" destId="{622753E1-359C-4179-A80C-1921F734A4B4}" srcOrd="4" destOrd="0" parTransId="{C68503D8-238C-4AEB-B009-4DF25904CF55}" sibTransId="{8BFEB291-EDFC-4185-A464-CB5438BC31A8}"/>
    <dgm:cxn modelId="{18DC3300-04B3-498F-9EE9-C25326EBFC65}" type="presOf" srcId="{16781BE7-C1C1-421B-AB75-C6D469229048}" destId="{374D9D16-4FB9-4C84-B081-649F09629B3D}" srcOrd="0" destOrd="0" presId="urn:microsoft.com/office/officeart/2005/8/layout/cycle6#1"/>
    <dgm:cxn modelId="{CAD87BFC-25FD-42B8-8885-CEC372E60B56}" type="presOf" srcId="{622753E1-359C-4179-A80C-1921F734A4B4}" destId="{D88B4BC4-FA26-4DDF-A18D-55CC25080CF2}" srcOrd="0" destOrd="0" presId="urn:microsoft.com/office/officeart/2005/8/layout/cycle6#1"/>
    <dgm:cxn modelId="{CD1EBBA0-DF8C-401E-AA82-6EFCCE9043BC}" type="presOf" srcId="{5DBE8989-071E-4A8B-956D-425BD528271A}" destId="{D51BE2F2-5E82-4A0D-ADD3-6FD07768BACA}" srcOrd="0" destOrd="0" presId="urn:microsoft.com/office/officeart/2005/8/layout/cycle6#1"/>
    <dgm:cxn modelId="{A14186A5-A887-48C5-9825-E08E76AA2D4F}" type="presOf" srcId="{E45FDFD8-B35D-43B7-9DF6-71414BCC42BD}" destId="{5F3B9FE6-B2F3-40F3-8725-D0235EB72B9D}" srcOrd="0" destOrd="0" presId="urn:microsoft.com/office/officeart/2005/8/layout/cycle6#1"/>
    <dgm:cxn modelId="{BFA81DAF-2499-4CF5-A017-FEB735AD1DC8}" type="presOf" srcId="{BF17B6D2-B0B0-456F-A4CF-9DBFEB3061D4}" destId="{49814C82-127B-4AE0-9762-5083DD2BD6D7}" srcOrd="0" destOrd="0" presId="urn:microsoft.com/office/officeart/2005/8/layout/cycle6#1"/>
    <dgm:cxn modelId="{4E47CE0E-A40A-487C-8D4E-0C44A9964320}" srcId="{70998A6E-1C59-455E-BB04-6EADC55F2DDD}" destId="{BF17B6D2-B0B0-456F-A4CF-9DBFEB3061D4}" srcOrd="2" destOrd="0" parTransId="{F4F6D6EE-C98B-4736-AFA6-D009CE19F2A5}" sibTransId="{5DBE8989-071E-4A8B-956D-425BD528271A}"/>
    <dgm:cxn modelId="{1DB8E5A7-3D1B-4CB8-BACA-DC698EFAFDEC}" type="presOf" srcId="{8BFEB291-EDFC-4185-A464-CB5438BC31A8}" destId="{3642205C-1D06-4F1D-A672-13C8FCBC1273}" srcOrd="0" destOrd="0" presId="urn:microsoft.com/office/officeart/2005/8/layout/cycle6#1"/>
    <dgm:cxn modelId="{4A7384FC-0B3C-4855-A1E7-A376E3B5237B}" type="presParOf" srcId="{0FCC63D6-8474-4EFF-B0EF-8609AD6EF36D}" destId="{374D9D16-4FB9-4C84-B081-649F09629B3D}" srcOrd="0" destOrd="0" presId="urn:microsoft.com/office/officeart/2005/8/layout/cycle6#1"/>
    <dgm:cxn modelId="{75847ABA-346C-4488-B292-3DDE202D176F}" type="presParOf" srcId="{0FCC63D6-8474-4EFF-B0EF-8609AD6EF36D}" destId="{15455271-D18C-4A0A-88AE-C43D2670CA0F}" srcOrd="1" destOrd="0" presId="urn:microsoft.com/office/officeart/2005/8/layout/cycle6#1"/>
    <dgm:cxn modelId="{4CBF511D-7E84-422D-B672-9EB4DC8B103D}" type="presParOf" srcId="{0FCC63D6-8474-4EFF-B0EF-8609AD6EF36D}" destId="{65C7735E-F70F-455D-B679-25895FEAB04E}" srcOrd="2" destOrd="0" presId="urn:microsoft.com/office/officeart/2005/8/layout/cycle6#1"/>
    <dgm:cxn modelId="{15782E89-D682-4FFA-960A-00AD5E4B75E7}" type="presParOf" srcId="{0FCC63D6-8474-4EFF-B0EF-8609AD6EF36D}" destId="{2F561F05-84D9-4BBC-B41D-D22035D1D663}" srcOrd="3" destOrd="0" presId="urn:microsoft.com/office/officeart/2005/8/layout/cycle6#1"/>
    <dgm:cxn modelId="{ADD701FD-2868-4652-A6C6-683DFE5DC245}" type="presParOf" srcId="{0FCC63D6-8474-4EFF-B0EF-8609AD6EF36D}" destId="{581F17F7-0A5D-4847-97DC-9E617BFCA50E}" srcOrd="4" destOrd="0" presId="urn:microsoft.com/office/officeart/2005/8/layout/cycle6#1"/>
    <dgm:cxn modelId="{8DD40395-FAA7-4DB5-A065-939CFC501661}" type="presParOf" srcId="{0FCC63D6-8474-4EFF-B0EF-8609AD6EF36D}" destId="{5F3B9FE6-B2F3-40F3-8725-D0235EB72B9D}" srcOrd="5" destOrd="0" presId="urn:microsoft.com/office/officeart/2005/8/layout/cycle6#1"/>
    <dgm:cxn modelId="{8570761C-07FF-4E02-A7D7-5ADCCB4142B9}" type="presParOf" srcId="{0FCC63D6-8474-4EFF-B0EF-8609AD6EF36D}" destId="{49814C82-127B-4AE0-9762-5083DD2BD6D7}" srcOrd="6" destOrd="0" presId="urn:microsoft.com/office/officeart/2005/8/layout/cycle6#1"/>
    <dgm:cxn modelId="{EF44869F-09B3-48F8-B7F9-8BC0B22C87E4}" type="presParOf" srcId="{0FCC63D6-8474-4EFF-B0EF-8609AD6EF36D}" destId="{9C8D1103-EF8C-4295-8A12-41DFF0DAC3C5}" srcOrd="7" destOrd="0" presId="urn:microsoft.com/office/officeart/2005/8/layout/cycle6#1"/>
    <dgm:cxn modelId="{EC7B825C-E22B-4C77-BE15-82DF05EC7082}" type="presParOf" srcId="{0FCC63D6-8474-4EFF-B0EF-8609AD6EF36D}" destId="{D51BE2F2-5E82-4A0D-ADD3-6FD07768BACA}" srcOrd="8" destOrd="0" presId="urn:microsoft.com/office/officeart/2005/8/layout/cycle6#1"/>
    <dgm:cxn modelId="{D69ADB75-9AF1-4F8C-AB6E-05C0BC75438F}" type="presParOf" srcId="{0FCC63D6-8474-4EFF-B0EF-8609AD6EF36D}" destId="{96EE8148-01E6-45EE-9792-BA3C74BC4343}" srcOrd="9" destOrd="0" presId="urn:microsoft.com/office/officeart/2005/8/layout/cycle6#1"/>
    <dgm:cxn modelId="{190835D6-216F-4896-A177-57143A5588F8}" type="presParOf" srcId="{0FCC63D6-8474-4EFF-B0EF-8609AD6EF36D}" destId="{00AD72B5-B8F2-4AB2-A389-27CE28F5FBEC}" srcOrd="10" destOrd="0" presId="urn:microsoft.com/office/officeart/2005/8/layout/cycle6#1"/>
    <dgm:cxn modelId="{8CDA3A7F-710E-4AB0-B661-4B0C5127A361}" type="presParOf" srcId="{0FCC63D6-8474-4EFF-B0EF-8609AD6EF36D}" destId="{512E06A8-DC08-45EB-B1EB-874DC04952FC}" srcOrd="11" destOrd="0" presId="urn:microsoft.com/office/officeart/2005/8/layout/cycle6#1"/>
    <dgm:cxn modelId="{FAAE055A-7D27-4327-9DE6-8B6490034649}" type="presParOf" srcId="{0FCC63D6-8474-4EFF-B0EF-8609AD6EF36D}" destId="{D88B4BC4-FA26-4DDF-A18D-55CC25080CF2}" srcOrd="12" destOrd="0" presId="urn:microsoft.com/office/officeart/2005/8/layout/cycle6#1"/>
    <dgm:cxn modelId="{5E12FC13-D0AF-4EFB-9C91-F8E3AE8F80FA}" type="presParOf" srcId="{0FCC63D6-8474-4EFF-B0EF-8609AD6EF36D}" destId="{96968BA1-F4E4-412A-8B85-F496A22400A8}" srcOrd="13" destOrd="0" presId="urn:microsoft.com/office/officeart/2005/8/layout/cycle6#1"/>
    <dgm:cxn modelId="{6FE26B10-868B-4D36-8DB1-889E8262DE5F}" type="presParOf" srcId="{0FCC63D6-8474-4EFF-B0EF-8609AD6EF36D}" destId="{3642205C-1D06-4F1D-A672-13C8FCBC1273}" srcOrd="14" destOrd="0" presId="urn:microsoft.com/office/officeart/2005/8/layout/cycle6#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043805" cy="3607435"/>
        <a:chOff x="0" y="0"/>
        <a:chExt cx="5043805" cy="3607435"/>
      </a:xfrm>
    </dsp:grpSpPr>
    <dsp:sp modelId="{374D9D16-4FB9-4C84-B081-649F09629B3D}">
      <dsp:nvSpPr>
        <dsp:cNvPr id="3" name="圆角矩形 2"/>
        <dsp:cNvSpPr/>
      </dsp:nvSpPr>
      <dsp:spPr bwMode="white">
        <a:xfrm>
          <a:off x="1928579" y="0"/>
          <a:ext cx="1186647" cy="771320"/>
        </a:xfrm>
        <a:prstGeom prst="roundRect">
          <a:avLst/>
        </a:prstGeom>
        <a:solidFill>
          <a:srgbClr val="007ADD"/>
        </a:solidFill>
      </dsp:spPr>
      <dsp:style>
        <a:lnRef idx="2">
          <a:srgbClr val="FFFFFF"/>
        </a:lnRef>
        <a:fillRef idx="1">
          <a:srgbClr val="007ADD"/>
        </a:fillRef>
        <a:effectRef idx="0">
          <a:scrgbClr r="0" g="0" b="0"/>
        </a:effectRef>
        <a:fontRef idx="minor">
          <a:srgbClr val="FFFFFF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特色产业链</a:t>
          </a:r>
        </a:p>
      </dsp:txBody>
      <dsp:txXfrm>
        <a:off x="1928579" y="0"/>
        <a:ext cx="1186647" cy="771320"/>
      </dsp:txXfrm>
    </dsp:sp>
    <dsp:sp modelId="{65C7735E-F70F-455D-B679-25895FEAB04E}">
      <dsp:nvSpPr>
        <dsp:cNvPr id="4" name="弧形 3"/>
        <dsp:cNvSpPr/>
      </dsp:nvSpPr>
      <dsp:spPr bwMode="white">
        <a:xfrm>
          <a:off x="982214" y="385660"/>
          <a:ext cx="3079377" cy="3079377"/>
        </a:xfrm>
        <a:prstGeom prst="arc">
          <a:avLst>
            <a:gd name="adj1" fmla="val 17579926"/>
            <a:gd name="adj2" fmla="val 19538753"/>
          </a:avLst>
        </a:prstGeom>
        <a:ln w="76200" cmpd="dbl">
          <a:solidFill>
            <a:srgbClr val="00B0F0"/>
          </a:solidFill>
        </a:ln>
      </dsp:spPr>
      <dsp:style>
        <a:lnRef idx="1">
          <a:srgbClr val="007ADD"/>
        </a:lnRef>
        <a:fillRef idx="0">
          <a:srgbClr val="007ADD"/>
        </a:fillRef>
        <a:effectRef idx="0">
          <a:scrgbClr r="0" g="0" b="0"/>
        </a:effectRef>
        <a:fontRef idx="minor"/>
      </dsp:style>
      <dsp:txXfrm>
        <a:off x="982214" y="385660"/>
        <a:ext cx="3079377" cy="3079377"/>
      </dsp:txXfrm>
    </dsp:sp>
    <dsp:sp modelId="{2F561F05-84D9-4BBC-B41D-D22035D1D663}">
      <dsp:nvSpPr>
        <dsp:cNvPr id="5" name="圆角矩形 4"/>
        <dsp:cNvSpPr/>
      </dsp:nvSpPr>
      <dsp:spPr bwMode="white">
        <a:xfrm>
          <a:off x="3392910" y="1063899"/>
          <a:ext cx="1186647" cy="771320"/>
        </a:xfrm>
        <a:prstGeom prst="roundRect">
          <a:avLst/>
        </a:prstGeom>
        <a:solidFill>
          <a:srgbClr val="007ADD"/>
        </a:solidFill>
      </dsp:spPr>
      <dsp:style>
        <a:lnRef idx="2">
          <a:srgbClr val="FFFFFF"/>
        </a:lnRef>
        <a:fillRef idx="1">
          <a:srgbClr val="007ADD"/>
        </a:fillRef>
        <a:effectRef idx="0">
          <a:scrgbClr r="0" g="0" b="0"/>
        </a:effectRef>
        <a:fontRef idx="minor">
          <a:srgbClr val="FFFFFF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产业互联网</a:t>
          </a:r>
        </a:p>
      </dsp:txBody>
      <dsp:txXfrm>
        <a:off x="3392910" y="1063899"/>
        <a:ext cx="1186647" cy="771320"/>
      </dsp:txXfrm>
    </dsp:sp>
    <dsp:sp modelId="{5F3B9FE6-B2F3-40F3-8725-D0235EB72B9D}">
      <dsp:nvSpPr>
        <dsp:cNvPr id="6" name="弧形 5"/>
        <dsp:cNvSpPr/>
      </dsp:nvSpPr>
      <dsp:spPr bwMode="white">
        <a:xfrm>
          <a:off x="982214" y="385660"/>
          <a:ext cx="3079377" cy="3079377"/>
        </a:xfrm>
        <a:prstGeom prst="arc">
          <a:avLst>
            <a:gd name="adj1" fmla="val 21421033"/>
            <a:gd name="adj2" fmla="val 2014897"/>
          </a:avLst>
        </a:prstGeom>
        <a:ln w="76200" cmpd="dbl">
          <a:solidFill>
            <a:srgbClr val="00B0F0"/>
          </a:solidFill>
        </a:ln>
      </dsp:spPr>
      <dsp:style>
        <a:lnRef idx="1">
          <a:srgbClr val="007ADD"/>
        </a:lnRef>
        <a:fillRef idx="0">
          <a:srgbClr val="007ADD"/>
        </a:fillRef>
        <a:effectRef idx="0">
          <a:scrgbClr r="0" g="0" b="0"/>
        </a:effectRef>
        <a:fontRef idx="minor"/>
      </dsp:style>
      <dsp:txXfrm>
        <a:off x="982214" y="385660"/>
        <a:ext cx="3079377" cy="3079377"/>
      </dsp:txXfrm>
    </dsp:sp>
    <dsp:sp modelId="{49814C82-127B-4AE0-9762-5083DD2BD6D7}">
      <dsp:nvSpPr>
        <dsp:cNvPr id="7" name="圆角矩形 6"/>
        <dsp:cNvSpPr/>
      </dsp:nvSpPr>
      <dsp:spPr bwMode="white">
        <a:xfrm>
          <a:off x="2833585" y="2785323"/>
          <a:ext cx="1186647" cy="771320"/>
        </a:xfrm>
        <a:prstGeom prst="roundRect">
          <a:avLst/>
        </a:prstGeom>
        <a:solidFill>
          <a:srgbClr val="007ADD"/>
        </a:solidFill>
      </dsp:spPr>
      <dsp:style>
        <a:lnRef idx="2">
          <a:srgbClr val="FFFFFF"/>
        </a:lnRef>
        <a:fillRef idx="1">
          <a:srgbClr val="007ADD"/>
        </a:fillRef>
        <a:effectRef idx="0">
          <a:scrgbClr r="0" g="0" b="0"/>
        </a:effectRef>
        <a:fontRef idx="minor">
          <a:srgbClr val="FFFFFF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/>
            <a:t>金融资本</a:t>
          </a:r>
          <a:endParaRPr lang="zh-CN" altLang="en-US" b="1" dirty="0"/>
        </a:p>
      </dsp:txBody>
      <dsp:txXfrm>
        <a:off x="2833585" y="2785323"/>
        <a:ext cx="1186647" cy="771320"/>
      </dsp:txXfrm>
    </dsp:sp>
    <dsp:sp modelId="{D51BE2F2-5E82-4A0D-ADD3-6FD07768BACA}">
      <dsp:nvSpPr>
        <dsp:cNvPr id="8" name="弧形 7"/>
        <dsp:cNvSpPr/>
      </dsp:nvSpPr>
      <dsp:spPr bwMode="white">
        <a:xfrm>
          <a:off x="982214" y="385660"/>
          <a:ext cx="3079377" cy="3079377"/>
        </a:xfrm>
        <a:prstGeom prst="arc">
          <a:avLst>
            <a:gd name="adj1" fmla="val 4713260"/>
            <a:gd name="adj2" fmla="val 6086739"/>
          </a:avLst>
        </a:prstGeom>
        <a:ln w="76200" cmpd="dbl">
          <a:solidFill>
            <a:srgbClr val="00B0F0"/>
          </a:solidFill>
        </a:ln>
      </dsp:spPr>
      <dsp:style>
        <a:lnRef idx="1">
          <a:srgbClr val="007ADD"/>
        </a:lnRef>
        <a:fillRef idx="0">
          <a:srgbClr val="007ADD"/>
        </a:fillRef>
        <a:effectRef idx="0">
          <a:scrgbClr r="0" g="0" b="0"/>
        </a:effectRef>
        <a:fontRef idx="minor"/>
      </dsp:style>
      <dsp:txXfrm>
        <a:off x="982214" y="385660"/>
        <a:ext cx="3079377" cy="3079377"/>
      </dsp:txXfrm>
    </dsp:sp>
    <dsp:sp modelId="{96EE8148-01E6-45EE-9792-BA3C74BC4343}">
      <dsp:nvSpPr>
        <dsp:cNvPr id="9" name="圆角矩形 8"/>
        <dsp:cNvSpPr/>
      </dsp:nvSpPr>
      <dsp:spPr bwMode="white">
        <a:xfrm>
          <a:off x="1023573" y="2785323"/>
          <a:ext cx="1186647" cy="771320"/>
        </a:xfrm>
        <a:prstGeom prst="roundRect">
          <a:avLst/>
        </a:prstGeom>
        <a:solidFill>
          <a:srgbClr val="007ADD"/>
        </a:solidFill>
      </dsp:spPr>
      <dsp:style>
        <a:lnRef idx="2">
          <a:srgbClr val="FFFFFF"/>
        </a:lnRef>
        <a:fillRef idx="1">
          <a:srgbClr val="007ADD"/>
        </a:fillRef>
        <a:effectRef idx="0">
          <a:scrgbClr r="0" g="0" b="0"/>
        </a:effectRef>
        <a:fontRef idx="minor">
          <a:srgbClr val="FFFFFF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人才资本化</a:t>
          </a:r>
        </a:p>
      </dsp:txBody>
      <dsp:txXfrm>
        <a:off x="1023573" y="2785323"/>
        <a:ext cx="1186647" cy="771320"/>
      </dsp:txXfrm>
    </dsp:sp>
    <dsp:sp modelId="{512E06A8-DC08-45EB-B1EB-874DC04952FC}">
      <dsp:nvSpPr>
        <dsp:cNvPr id="10" name="弧形 9"/>
        <dsp:cNvSpPr/>
      </dsp:nvSpPr>
      <dsp:spPr bwMode="white">
        <a:xfrm>
          <a:off x="982214" y="385660"/>
          <a:ext cx="3079377" cy="3079377"/>
        </a:xfrm>
        <a:prstGeom prst="arc">
          <a:avLst>
            <a:gd name="adj1" fmla="val 8785102"/>
            <a:gd name="adj2" fmla="val 10978966"/>
          </a:avLst>
        </a:prstGeom>
        <a:ln w="76200" cmpd="dbl">
          <a:solidFill>
            <a:srgbClr val="00B0F0"/>
          </a:solidFill>
        </a:ln>
      </dsp:spPr>
      <dsp:style>
        <a:lnRef idx="1">
          <a:srgbClr val="007ADD"/>
        </a:lnRef>
        <a:fillRef idx="0">
          <a:srgbClr val="007ADD"/>
        </a:fillRef>
        <a:effectRef idx="0">
          <a:scrgbClr r="0" g="0" b="0"/>
        </a:effectRef>
        <a:fontRef idx="minor"/>
      </dsp:style>
      <dsp:txXfrm>
        <a:off x="982214" y="385660"/>
        <a:ext cx="3079377" cy="3079377"/>
      </dsp:txXfrm>
    </dsp:sp>
    <dsp:sp modelId="{D88B4BC4-FA26-4DDF-A18D-55CC25080CF2}">
      <dsp:nvSpPr>
        <dsp:cNvPr id="11" name="圆角矩形 10"/>
        <dsp:cNvSpPr/>
      </dsp:nvSpPr>
      <dsp:spPr bwMode="white">
        <a:xfrm>
          <a:off x="464248" y="1063899"/>
          <a:ext cx="1186647" cy="771320"/>
        </a:xfrm>
        <a:prstGeom prst="roundRect">
          <a:avLst/>
        </a:prstGeom>
        <a:solidFill>
          <a:srgbClr val="007ADD"/>
        </a:solidFill>
      </dsp:spPr>
      <dsp:style>
        <a:lnRef idx="2">
          <a:srgbClr val="FFFFFF"/>
        </a:lnRef>
        <a:fillRef idx="1">
          <a:srgbClr val="007ADD"/>
        </a:fillRef>
        <a:effectRef idx="0">
          <a:scrgbClr r="0" g="0" b="0"/>
        </a:effectRef>
        <a:fontRef idx="minor">
          <a:srgbClr val="FFFFFF"/>
        </a:fontRef>
      </dsp:style>
      <dsp:txBody>
        <a:bodyPr lIns="64769" tIns="64769" rIns="64769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政策工具</a:t>
          </a:r>
        </a:p>
      </dsp:txBody>
      <dsp:txXfrm>
        <a:off x="464248" y="1063899"/>
        <a:ext cx="1186647" cy="771320"/>
      </dsp:txXfrm>
    </dsp:sp>
    <dsp:sp modelId="{3642205C-1D06-4F1D-A672-13C8FCBC1273}">
      <dsp:nvSpPr>
        <dsp:cNvPr id="12" name="弧形 11"/>
        <dsp:cNvSpPr/>
      </dsp:nvSpPr>
      <dsp:spPr bwMode="white">
        <a:xfrm>
          <a:off x="982214" y="385660"/>
          <a:ext cx="3079377" cy="3079377"/>
        </a:xfrm>
        <a:prstGeom prst="arc">
          <a:avLst>
            <a:gd name="adj1" fmla="val 12861246"/>
            <a:gd name="adj2" fmla="val 14820073"/>
          </a:avLst>
        </a:prstGeom>
        <a:ln w="76200" cmpd="dbl">
          <a:solidFill>
            <a:srgbClr val="00B0F0"/>
          </a:solidFill>
        </a:ln>
      </dsp:spPr>
      <dsp:style>
        <a:lnRef idx="1">
          <a:srgbClr val="007ADD"/>
        </a:lnRef>
        <a:fillRef idx="0">
          <a:srgbClr val="007ADD"/>
        </a:fillRef>
        <a:effectRef idx="0">
          <a:scrgbClr r="0" g="0" b="0"/>
        </a:effectRef>
        <a:fontRef idx="minor"/>
      </dsp:style>
      <dsp:txXfrm>
        <a:off x="982214" y="385660"/>
        <a:ext cx="3079377" cy="307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endSty" val="noArr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FFFFFF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rgbClr val="000000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1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212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08AD1-D1B9-4200-B5F6-6A845970C3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21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21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7E3EE-C2FC-49E8-8887-34148F003D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0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206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6CF4-FA77-4E71-BDBB-B62F97D483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9207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208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209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210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EA511-84E0-4AE0-9842-AB0E10994B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ags" Target="../tags/tag55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26110" y="130810"/>
            <a:ext cx="7672070" cy="96901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90580" y="6480034"/>
            <a:ext cx="2844877" cy="365125"/>
          </a:xfrm>
        </p:spPr>
        <p:txBody>
          <a:bodyPr/>
          <a:lstStyle>
            <a:lvl1pPr>
              <a:defRPr lang="zh-CN" altLang="en-US" dirty="0"/>
            </a:lvl1pPr>
          </a:lstStyle>
          <a:p>
            <a:fld id="{A31C8D95-9B38-4307-A8A1-0F34F80A86A8}" type="datetime5">
              <a:rPr lang="zh-CN" altLang="en-US" smtClean="0"/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228880" y="6480034"/>
            <a:ext cx="2844877" cy="365125"/>
          </a:xfrm>
        </p:spPr>
        <p:txBody>
          <a:bodyPr/>
          <a:lstStyle/>
          <a:p>
            <a:r>
              <a:rPr lang="zh-CN" altLang="en-US" dirty="0"/>
              <a:t>第</a:t>
            </a:r>
            <a:fld id="{6E24C920-23A3-4416-AB8F-D33AD14DD175}" type="slidenum">
              <a:rPr lang="zh-CN" altLang="en-US" smtClean="0"/>
            </a:fld>
            <a:r>
              <a:rPr lang="zh-CN" altLang="en-US" dirty="0"/>
              <a:t>页</a:t>
            </a:r>
            <a:endParaRPr lang="zh-CN" altLang="en-US" dirty="0"/>
          </a:p>
        </p:txBody>
      </p:sp>
      <p:pic>
        <p:nvPicPr>
          <p:cNvPr id="16" name="图片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1256" y="217138"/>
            <a:ext cx="1771930" cy="399961"/>
          </a:xfrm>
          <a:prstGeom prst="rect">
            <a:avLst/>
          </a:prstGeom>
          <a:noFill/>
          <a:ln w="9525">
            <a:noFill/>
            <a:bevel/>
          </a:ln>
        </p:spPr>
      </p:pic>
      <p:sp>
        <p:nvSpPr>
          <p:cNvPr id="18" name="标题 17"/>
          <p:cNvSpPr>
            <a:spLocks noGrp="1"/>
          </p:cNvSpPr>
          <p:nvPr>
            <p:ph type="title"/>
          </p:nvPr>
        </p:nvSpPr>
        <p:spPr>
          <a:xfrm>
            <a:off x="982792" y="114206"/>
            <a:ext cx="9085550" cy="576000"/>
          </a:xfrm>
        </p:spPr>
        <p:txBody>
          <a:bodyPr>
            <a:normAutofit/>
          </a:bodyPr>
          <a:lstStyle>
            <a:lvl1pPr algn="l">
              <a:defRPr kumimoji="0" lang="zh-CN" altLang="en-US" sz="2800" b="1" i="0" u="none" strike="noStrike" kern="1200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文本框 25"/>
          <p:cNvSpPr txBox="1"/>
          <p:nvPr userDrawn="1"/>
        </p:nvSpPr>
        <p:spPr>
          <a:xfrm>
            <a:off x="4474163" y="6503322"/>
            <a:ext cx="35665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spc="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共享      共创      共赢</a:t>
            </a:r>
            <a:endParaRPr lang="zh-CN" altLang="en-US" sz="1400" b="1" spc="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7"/>
          <p:cNvGrpSpPr/>
          <p:nvPr userDrawn="1"/>
        </p:nvGrpSpPr>
        <p:grpSpPr>
          <a:xfrm>
            <a:off x="-1" y="705533"/>
            <a:ext cx="12192318" cy="90000"/>
            <a:chOff x="0" y="908720"/>
            <a:chExt cx="12187238" cy="144016"/>
          </a:xfrm>
        </p:grpSpPr>
        <p:sp>
          <p:nvSpPr>
            <p:cNvPr id="20" name="矩形 40"/>
            <p:cNvSpPr/>
            <p:nvPr/>
          </p:nvSpPr>
          <p:spPr>
            <a:xfrm>
              <a:off x="2709243" y="908720"/>
              <a:ext cx="9477995" cy="144016"/>
            </a:xfrm>
            <a:prstGeom prst="rect">
              <a:avLst/>
            </a:prstGeom>
            <a:solidFill>
              <a:srgbClr val="B50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21" name="矩形 41"/>
            <p:cNvSpPr/>
            <p:nvPr/>
          </p:nvSpPr>
          <p:spPr>
            <a:xfrm>
              <a:off x="0" y="908720"/>
              <a:ext cx="2709243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694715" y="919876"/>
            <a:ext cx="11016956" cy="504000"/>
          </a:xfrm>
        </p:spPr>
        <p:txBody>
          <a:bodyPr>
            <a:normAutofit/>
          </a:bodyPr>
          <a:lstStyle>
            <a:lvl1pPr marL="342900" indent="-342900">
              <a:lnSpc>
                <a:spcPts val="2800"/>
              </a:lnSpc>
              <a:buClr>
                <a:srgbClr val="020BBE"/>
              </a:buClr>
              <a:buFont typeface="Wingdings" panose="05000000000000000000" pitchFamily="2" charset="2"/>
              <a:buChar char="n"/>
              <a:defRPr sz="24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" name="椭圆 1"/>
          <p:cNvSpPr/>
          <p:nvPr userDrawn="1"/>
        </p:nvSpPr>
        <p:spPr>
          <a:xfrm>
            <a:off x="288431" y="132890"/>
            <a:ext cx="538716" cy="5386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副标题 2"/>
          <p:cNvSpPr>
            <a:spLocks noGrp="1"/>
          </p:cNvSpPr>
          <p:nvPr>
            <p:ph type="subTitle" idx="1"/>
          </p:nvPr>
        </p:nvSpPr>
        <p:spPr>
          <a:xfrm>
            <a:off x="669925" y="4092307"/>
            <a:ext cx="625106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kumimoji="0" lang="zh-CN" altLang="en-US" sz="1600" b="0" i="0" u="none" strike="noStrike" kern="1200" cap="none" spc="0" normalizeH="0" baseline="0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048580" name="标题 1"/>
          <p:cNvSpPr>
            <a:spLocks noGrp="1"/>
          </p:cNvSpPr>
          <p:nvPr>
            <p:ph type="ctrTitle"/>
          </p:nvPr>
        </p:nvSpPr>
        <p:spPr>
          <a:xfrm>
            <a:off x="669925" y="2765632"/>
            <a:ext cx="6251063" cy="1327310"/>
          </a:xfrm>
        </p:spPr>
        <p:txBody>
          <a:bodyPr anchor="ctr">
            <a:normAutofit/>
          </a:bodyPr>
          <a:lstStyle>
            <a:lvl1pPr algn="l">
              <a:defRPr kumimoji="0" lang="zh-CN" altLang="en-US" sz="3200" b="1" i="0" u="none" strike="noStrike" kern="1200" cap="none" spc="0" normalizeH="0" baseline="0" noProof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"/>
          <p:cNvSpPr>
            <a:spLocks noGrp="1"/>
          </p:cNvSpPr>
          <p:nvPr>
            <p:ph type="title" hasCustomPrompt="1"/>
          </p:nvPr>
        </p:nvSpPr>
        <p:spPr>
          <a:xfrm>
            <a:off x="3930134" y="2027705"/>
            <a:ext cx="7590354" cy="114533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1048592" name="文本占位符 2"/>
          <p:cNvSpPr>
            <a:spLocks noGrp="1"/>
          </p:cNvSpPr>
          <p:nvPr>
            <p:ph type="body" idx="1"/>
          </p:nvPr>
        </p:nvSpPr>
        <p:spPr>
          <a:xfrm>
            <a:off x="3930134" y="3173038"/>
            <a:ext cx="7590354" cy="1082874"/>
          </a:xfrm>
        </p:spPr>
        <p:txBody>
          <a:bodyPr anchor="t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57" name="组合 15"/>
          <p:cNvGrpSpPr/>
          <p:nvPr userDrawn="1"/>
        </p:nvGrpSpPr>
        <p:grpSpPr>
          <a:xfrm>
            <a:off x="873760" y="1841010"/>
            <a:ext cx="2637952" cy="2589432"/>
            <a:chOff x="3990983" y="1563392"/>
            <a:chExt cx="4185447" cy="4108467"/>
          </a:xfrm>
        </p:grpSpPr>
        <p:grpSp>
          <p:nvGrpSpPr>
            <p:cNvPr id="58" name="组合 16"/>
            <p:cNvGrpSpPr/>
            <p:nvPr/>
          </p:nvGrpSpPr>
          <p:grpSpPr>
            <a:xfrm>
              <a:off x="4101458" y="1653440"/>
              <a:ext cx="4002716" cy="3942145"/>
              <a:chOff x="8809631" y="1360739"/>
              <a:chExt cx="4002716" cy="3942145"/>
            </a:xfrm>
          </p:grpSpPr>
          <p:sp>
            <p:nvSpPr>
              <p:cNvPr id="1048593" name="Freeform 229"/>
              <p:cNvSpPr/>
              <p:nvPr/>
            </p:nvSpPr>
            <p:spPr bwMode="auto">
              <a:xfrm>
                <a:off x="11732169" y="2341648"/>
                <a:ext cx="482883" cy="1179447"/>
              </a:xfrm>
              <a:custGeom>
                <a:avLst/>
                <a:gdLst>
                  <a:gd name="T0" fmla="*/ 7 w 287"/>
                  <a:gd name="T1" fmla="*/ 417 h 701"/>
                  <a:gd name="T2" fmla="*/ 230 w 287"/>
                  <a:gd name="T3" fmla="*/ 701 h 701"/>
                  <a:gd name="T4" fmla="*/ 287 w 287"/>
                  <a:gd name="T5" fmla="*/ 310 h 701"/>
                  <a:gd name="T6" fmla="*/ 0 w 287"/>
                  <a:gd name="T7" fmla="*/ 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701">
                    <a:moveTo>
                      <a:pt x="7" y="417"/>
                    </a:moveTo>
                    <a:lnTo>
                      <a:pt x="230" y="701"/>
                    </a:lnTo>
                    <a:lnTo>
                      <a:pt x="287" y="31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594" name="Freeform 226"/>
              <p:cNvSpPr/>
              <p:nvPr/>
            </p:nvSpPr>
            <p:spPr bwMode="auto">
              <a:xfrm>
                <a:off x="10424851" y="1360739"/>
                <a:ext cx="1467158" cy="3428976"/>
              </a:xfrm>
              <a:custGeom>
                <a:avLst/>
                <a:gdLst>
                  <a:gd name="T0" fmla="*/ 853 w 872"/>
                  <a:gd name="T1" fmla="*/ 2038 h 2038"/>
                  <a:gd name="T2" fmla="*/ 500 w 872"/>
                  <a:gd name="T3" fmla="*/ 1597 h 2038"/>
                  <a:gd name="T4" fmla="*/ 265 w 872"/>
                  <a:gd name="T5" fmla="*/ 1723 h 2038"/>
                  <a:gd name="T6" fmla="*/ 225 w 872"/>
                  <a:gd name="T7" fmla="*/ 1758 h 2038"/>
                  <a:gd name="T8" fmla="*/ 242 w 872"/>
                  <a:gd name="T9" fmla="*/ 2023 h 2038"/>
                  <a:gd name="T10" fmla="*/ 872 w 872"/>
                  <a:gd name="T11" fmla="*/ 2023 h 2038"/>
                  <a:gd name="T12" fmla="*/ 493 w 872"/>
                  <a:gd name="T13" fmla="*/ 1173 h 2038"/>
                  <a:gd name="T14" fmla="*/ 749 w 872"/>
                  <a:gd name="T15" fmla="*/ 533 h 2038"/>
                  <a:gd name="T16" fmla="*/ 772 w 872"/>
                  <a:gd name="T17" fmla="*/ 986 h 2038"/>
                  <a:gd name="T18" fmla="*/ 498 w 872"/>
                  <a:gd name="T19" fmla="*/ 1133 h 2038"/>
                  <a:gd name="T20" fmla="*/ 443 w 872"/>
                  <a:gd name="T21" fmla="*/ 796 h 2038"/>
                  <a:gd name="T22" fmla="*/ 725 w 872"/>
                  <a:gd name="T23" fmla="*/ 536 h 2038"/>
                  <a:gd name="T24" fmla="*/ 0 w 872"/>
                  <a:gd name="T25" fmla="*/ 0 h 2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2038">
                    <a:moveTo>
                      <a:pt x="853" y="2038"/>
                    </a:moveTo>
                    <a:lnTo>
                      <a:pt x="500" y="1597"/>
                    </a:lnTo>
                    <a:lnTo>
                      <a:pt x="265" y="1723"/>
                    </a:lnTo>
                    <a:lnTo>
                      <a:pt x="225" y="1758"/>
                    </a:lnTo>
                    <a:lnTo>
                      <a:pt x="242" y="2023"/>
                    </a:lnTo>
                    <a:lnTo>
                      <a:pt x="872" y="2023"/>
                    </a:lnTo>
                    <a:lnTo>
                      <a:pt x="493" y="1173"/>
                    </a:lnTo>
                    <a:lnTo>
                      <a:pt x="749" y="533"/>
                    </a:lnTo>
                    <a:lnTo>
                      <a:pt x="772" y="986"/>
                    </a:lnTo>
                    <a:lnTo>
                      <a:pt x="498" y="1133"/>
                    </a:lnTo>
                    <a:lnTo>
                      <a:pt x="443" y="796"/>
                    </a:lnTo>
                    <a:lnTo>
                      <a:pt x="725" y="53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595" name="Line 224"/>
              <p:cNvSpPr>
                <a:spLocks noChangeShapeType="1"/>
              </p:cNvSpPr>
              <p:nvPr/>
            </p:nvSpPr>
            <p:spPr bwMode="auto">
              <a:xfrm flipH="1">
                <a:off x="9798953" y="2074128"/>
                <a:ext cx="1033068" cy="71338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596" name="Freeform 217"/>
              <p:cNvSpPr/>
              <p:nvPr/>
            </p:nvSpPr>
            <p:spPr bwMode="auto">
              <a:xfrm>
                <a:off x="8809631" y="1392707"/>
                <a:ext cx="3923638" cy="3834464"/>
              </a:xfrm>
              <a:custGeom>
                <a:avLst/>
                <a:gdLst>
                  <a:gd name="T0" fmla="*/ 974 w 2332"/>
                  <a:gd name="T1" fmla="*/ 0 h 2279"/>
                  <a:gd name="T2" fmla="*/ 1581 w 2332"/>
                  <a:gd name="T3" fmla="*/ 81 h 2279"/>
                  <a:gd name="T4" fmla="*/ 2059 w 2332"/>
                  <a:gd name="T5" fmla="*/ 360 h 2279"/>
                  <a:gd name="T6" fmla="*/ 2332 w 2332"/>
                  <a:gd name="T7" fmla="*/ 820 h 2279"/>
                  <a:gd name="T8" fmla="*/ 2249 w 2332"/>
                  <a:gd name="T9" fmla="*/ 1718 h 2279"/>
                  <a:gd name="T10" fmla="*/ 1652 w 2332"/>
                  <a:gd name="T11" fmla="*/ 2279 h 2279"/>
                  <a:gd name="T12" fmla="*/ 714 w 2332"/>
                  <a:gd name="T13" fmla="*/ 2279 h 2279"/>
                  <a:gd name="T14" fmla="*/ 57 w 2332"/>
                  <a:gd name="T15" fmla="*/ 1649 h 2279"/>
                  <a:gd name="T16" fmla="*/ 0 w 2332"/>
                  <a:gd name="T17" fmla="*/ 967 h 2279"/>
                  <a:gd name="T18" fmla="*/ 221 w 2332"/>
                  <a:gd name="T19" fmla="*/ 448 h 2279"/>
                  <a:gd name="T20" fmla="*/ 974 w 2332"/>
                  <a:gd name="T21" fmla="*/ 0 h 2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32" h="2279">
                    <a:moveTo>
                      <a:pt x="974" y="0"/>
                    </a:moveTo>
                    <a:lnTo>
                      <a:pt x="1581" y="81"/>
                    </a:lnTo>
                    <a:lnTo>
                      <a:pt x="2059" y="360"/>
                    </a:lnTo>
                    <a:lnTo>
                      <a:pt x="2332" y="820"/>
                    </a:lnTo>
                    <a:lnTo>
                      <a:pt x="2249" y="1718"/>
                    </a:lnTo>
                    <a:lnTo>
                      <a:pt x="1652" y="2279"/>
                    </a:lnTo>
                    <a:lnTo>
                      <a:pt x="714" y="2279"/>
                    </a:lnTo>
                    <a:lnTo>
                      <a:pt x="57" y="1649"/>
                    </a:lnTo>
                    <a:lnTo>
                      <a:pt x="0" y="967"/>
                    </a:lnTo>
                    <a:lnTo>
                      <a:pt x="221" y="448"/>
                    </a:lnTo>
                    <a:lnTo>
                      <a:pt x="974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597" name="Freeform 218"/>
              <p:cNvSpPr/>
              <p:nvPr/>
            </p:nvSpPr>
            <p:spPr bwMode="auto">
              <a:xfrm>
                <a:off x="9181468" y="1820067"/>
                <a:ext cx="3630879" cy="3407104"/>
              </a:xfrm>
              <a:custGeom>
                <a:avLst/>
                <a:gdLst>
                  <a:gd name="T0" fmla="*/ 0 w 2158"/>
                  <a:gd name="T1" fmla="*/ 194 h 2025"/>
                  <a:gd name="T2" fmla="*/ 651 w 2158"/>
                  <a:gd name="T3" fmla="*/ 0 h 2025"/>
                  <a:gd name="T4" fmla="*/ 981 w 2158"/>
                  <a:gd name="T5" fmla="*/ 151 h 2025"/>
                  <a:gd name="T6" fmla="*/ 1452 w 2158"/>
                  <a:gd name="T7" fmla="*/ 284 h 2025"/>
                  <a:gd name="T8" fmla="*/ 2158 w 2158"/>
                  <a:gd name="T9" fmla="*/ 578 h 2025"/>
                  <a:gd name="T10" fmla="*/ 1746 w 2158"/>
                  <a:gd name="T11" fmla="*/ 966 h 2025"/>
                  <a:gd name="T12" fmla="*/ 2059 w 2158"/>
                  <a:gd name="T13" fmla="*/ 1464 h 2025"/>
                  <a:gd name="T14" fmla="*/ 1618 w 2158"/>
                  <a:gd name="T15" fmla="*/ 1724 h 2025"/>
                  <a:gd name="T16" fmla="*/ 528 w 2158"/>
                  <a:gd name="T17" fmla="*/ 2025 h 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8" h="2025">
                    <a:moveTo>
                      <a:pt x="0" y="194"/>
                    </a:moveTo>
                    <a:lnTo>
                      <a:pt x="651" y="0"/>
                    </a:lnTo>
                    <a:lnTo>
                      <a:pt x="981" y="151"/>
                    </a:lnTo>
                    <a:lnTo>
                      <a:pt x="1452" y="284"/>
                    </a:lnTo>
                    <a:lnTo>
                      <a:pt x="2158" y="578"/>
                    </a:lnTo>
                    <a:lnTo>
                      <a:pt x="1746" y="966"/>
                    </a:lnTo>
                    <a:lnTo>
                      <a:pt x="2059" y="1464"/>
                    </a:lnTo>
                    <a:lnTo>
                      <a:pt x="1618" y="1724"/>
                    </a:lnTo>
                    <a:lnTo>
                      <a:pt x="528" y="202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598" name="Freeform 219"/>
              <p:cNvSpPr/>
              <p:nvPr/>
            </p:nvSpPr>
            <p:spPr bwMode="auto">
              <a:xfrm>
                <a:off x="9181468" y="1397754"/>
                <a:ext cx="2937681" cy="3873162"/>
              </a:xfrm>
              <a:custGeom>
                <a:avLst/>
                <a:gdLst>
                  <a:gd name="T0" fmla="*/ 0 w 1746"/>
                  <a:gd name="T1" fmla="*/ 469 h 2302"/>
                  <a:gd name="T2" fmla="*/ 192 w 1746"/>
                  <a:gd name="T3" fmla="*/ 739 h 2302"/>
                  <a:gd name="T4" fmla="*/ 945 w 1746"/>
                  <a:gd name="T5" fmla="*/ 417 h 2302"/>
                  <a:gd name="T6" fmla="*/ 888 w 1746"/>
                  <a:gd name="T7" fmla="*/ 739 h 2302"/>
                  <a:gd name="T8" fmla="*/ 981 w 1746"/>
                  <a:gd name="T9" fmla="*/ 1729 h 2302"/>
                  <a:gd name="T10" fmla="*/ 1618 w 1746"/>
                  <a:gd name="T11" fmla="*/ 1975 h 2302"/>
                  <a:gd name="T12" fmla="*/ 1746 w 1746"/>
                  <a:gd name="T13" fmla="*/ 1236 h 2302"/>
                  <a:gd name="T14" fmla="*/ 1452 w 1746"/>
                  <a:gd name="T15" fmla="*/ 535 h 2302"/>
                  <a:gd name="T16" fmla="*/ 898 w 1746"/>
                  <a:gd name="T17" fmla="*/ 753 h 2302"/>
                  <a:gd name="T18" fmla="*/ 1220 w 1746"/>
                  <a:gd name="T19" fmla="*/ 1137 h 2302"/>
                  <a:gd name="T20" fmla="*/ 950 w 1746"/>
                  <a:gd name="T21" fmla="*/ 1717 h 2302"/>
                  <a:gd name="T22" fmla="*/ 945 w 1746"/>
                  <a:gd name="T23" fmla="*/ 1729 h 2302"/>
                  <a:gd name="T24" fmla="*/ 481 w 1746"/>
                  <a:gd name="T25" fmla="*/ 2302 h 2302"/>
                  <a:gd name="T26" fmla="*/ 239 w 1746"/>
                  <a:gd name="T27" fmla="*/ 1137 h 2302"/>
                  <a:gd name="T28" fmla="*/ 945 w 1746"/>
                  <a:gd name="T29" fmla="*/ 398 h 2302"/>
                  <a:gd name="T30" fmla="*/ 774 w 1746"/>
                  <a:gd name="T31" fmla="*/ 0 h 2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6" h="2302">
                    <a:moveTo>
                      <a:pt x="0" y="469"/>
                    </a:moveTo>
                    <a:lnTo>
                      <a:pt x="192" y="739"/>
                    </a:lnTo>
                    <a:lnTo>
                      <a:pt x="945" y="417"/>
                    </a:lnTo>
                    <a:lnTo>
                      <a:pt x="888" y="739"/>
                    </a:lnTo>
                    <a:lnTo>
                      <a:pt x="981" y="1729"/>
                    </a:lnTo>
                    <a:lnTo>
                      <a:pt x="1618" y="1975"/>
                    </a:lnTo>
                    <a:lnTo>
                      <a:pt x="1746" y="1236"/>
                    </a:lnTo>
                    <a:lnTo>
                      <a:pt x="1452" y="535"/>
                    </a:lnTo>
                    <a:lnTo>
                      <a:pt x="898" y="753"/>
                    </a:lnTo>
                    <a:lnTo>
                      <a:pt x="1220" y="1137"/>
                    </a:lnTo>
                    <a:lnTo>
                      <a:pt x="950" y="1717"/>
                    </a:lnTo>
                    <a:lnTo>
                      <a:pt x="945" y="1729"/>
                    </a:lnTo>
                    <a:lnTo>
                      <a:pt x="481" y="2302"/>
                    </a:lnTo>
                    <a:lnTo>
                      <a:pt x="239" y="1137"/>
                    </a:lnTo>
                    <a:lnTo>
                      <a:pt x="945" y="398"/>
                    </a:lnTo>
                    <a:lnTo>
                      <a:pt x="774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599" name="Freeform 220"/>
              <p:cNvSpPr/>
              <p:nvPr/>
            </p:nvSpPr>
            <p:spPr bwMode="auto">
              <a:xfrm>
                <a:off x="8809631" y="2664692"/>
                <a:ext cx="1918073" cy="1845725"/>
              </a:xfrm>
              <a:custGeom>
                <a:avLst/>
                <a:gdLst>
                  <a:gd name="T0" fmla="*/ 469 w 1140"/>
                  <a:gd name="T1" fmla="*/ 327 h 1097"/>
                  <a:gd name="T2" fmla="*/ 588 w 1140"/>
                  <a:gd name="T3" fmla="*/ 52 h 1097"/>
                  <a:gd name="T4" fmla="*/ 389 w 1140"/>
                  <a:gd name="T5" fmla="*/ 0 h 1097"/>
                  <a:gd name="T6" fmla="*/ 0 w 1140"/>
                  <a:gd name="T7" fmla="*/ 211 h 1097"/>
                  <a:gd name="T8" fmla="*/ 263 w 1140"/>
                  <a:gd name="T9" fmla="*/ 453 h 1097"/>
                  <a:gd name="T10" fmla="*/ 71 w 1140"/>
                  <a:gd name="T11" fmla="*/ 905 h 1097"/>
                  <a:gd name="T12" fmla="*/ 541 w 1140"/>
                  <a:gd name="T13" fmla="*/ 948 h 1097"/>
                  <a:gd name="T14" fmla="*/ 770 w 1140"/>
                  <a:gd name="T15" fmla="*/ 1097 h 1097"/>
                  <a:gd name="T16" fmla="*/ 1140 w 1140"/>
                  <a:gd name="T17" fmla="*/ 983 h 1097"/>
                  <a:gd name="T18" fmla="*/ 541 w 1140"/>
                  <a:gd name="T19" fmla="*/ 91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0" h="1097">
                    <a:moveTo>
                      <a:pt x="469" y="327"/>
                    </a:moveTo>
                    <a:lnTo>
                      <a:pt x="588" y="52"/>
                    </a:lnTo>
                    <a:lnTo>
                      <a:pt x="389" y="0"/>
                    </a:lnTo>
                    <a:lnTo>
                      <a:pt x="0" y="211"/>
                    </a:lnTo>
                    <a:lnTo>
                      <a:pt x="263" y="453"/>
                    </a:lnTo>
                    <a:lnTo>
                      <a:pt x="71" y="905"/>
                    </a:lnTo>
                    <a:lnTo>
                      <a:pt x="541" y="948"/>
                    </a:lnTo>
                    <a:lnTo>
                      <a:pt x="770" y="1097"/>
                    </a:lnTo>
                    <a:lnTo>
                      <a:pt x="1140" y="983"/>
                    </a:lnTo>
                    <a:lnTo>
                      <a:pt x="541" y="917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0" name="Freeform 221"/>
              <p:cNvSpPr/>
              <p:nvPr/>
            </p:nvSpPr>
            <p:spPr bwMode="auto">
              <a:xfrm>
                <a:off x="8841599" y="2592344"/>
                <a:ext cx="686468" cy="718436"/>
              </a:xfrm>
              <a:custGeom>
                <a:avLst/>
                <a:gdLst>
                  <a:gd name="T0" fmla="*/ 375 w 408"/>
                  <a:gd name="T1" fmla="*/ 0 h 427"/>
                  <a:gd name="T2" fmla="*/ 408 w 408"/>
                  <a:gd name="T3" fmla="*/ 427 h 427"/>
                  <a:gd name="T4" fmla="*/ 0 w 408"/>
                  <a:gd name="T5" fmla="*/ 275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8" h="427">
                    <a:moveTo>
                      <a:pt x="375" y="0"/>
                    </a:moveTo>
                    <a:lnTo>
                      <a:pt x="408" y="427"/>
                    </a:lnTo>
                    <a:lnTo>
                      <a:pt x="0" y="275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1" name="Freeform 222"/>
              <p:cNvSpPr/>
              <p:nvPr/>
            </p:nvSpPr>
            <p:spPr bwMode="auto">
              <a:xfrm>
                <a:off x="9528067" y="1392707"/>
                <a:ext cx="2686985" cy="1199637"/>
              </a:xfrm>
              <a:custGeom>
                <a:avLst/>
                <a:gdLst>
                  <a:gd name="T0" fmla="*/ 0 w 1597"/>
                  <a:gd name="T1" fmla="*/ 713 h 713"/>
                  <a:gd name="T2" fmla="*/ 424 w 1597"/>
                  <a:gd name="T3" fmla="*/ 261 h 713"/>
                  <a:gd name="T4" fmla="*/ 547 w 1597"/>
                  <a:gd name="T5" fmla="*/ 0 h 713"/>
                  <a:gd name="T6" fmla="*/ 566 w 1597"/>
                  <a:gd name="T7" fmla="*/ 10 h 713"/>
                  <a:gd name="T8" fmla="*/ 1057 w 1597"/>
                  <a:gd name="T9" fmla="*/ 254 h 713"/>
                  <a:gd name="T10" fmla="*/ 1154 w 1597"/>
                  <a:gd name="T11" fmla="*/ 81 h 713"/>
                  <a:gd name="T12" fmla="*/ 1265 w 1597"/>
                  <a:gd name="T13" fmla="*/ 500 h 713"/>
                  <a:gd name="T14" fmla="*/ 1597 w 1597"/>
                  <a:gd name="T15" fmla="*/ 358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97" h="713">
                    <a:moveTo>
                      <a:pt x="0" y="713"/>
                    </a:moveTo>
                    <a:lnTo>
                      <a:pt x="424" y="261"/>
                    </a:lnTo>
                    <a:lnTo>
                      <a:pt x="547" y="0"/>
                    </a:lnTo>
                    <a:lnTo>
                      <a:pt x="566" y="10"/>
                    </a:lnTo>
                    <a:lnTo>
                      <a:pt x="1057" y="254"/>
                    </a:lnTo>
                    <a:lnTo>
                      <a:pt x="1154" y="81"/>
                    </a:lnTo>
                    <a:lnTo>
                      <a:pt x="1265" y="500"/>
                    </a:lnTo>
                    <a:lnTo>
                      <a:pt x="1597" y="358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2" name="Freeform 223"/>
              <p:cNvSpPr/>
              <p:nvPr/>
            </p:nvSpPr>
            <p:spPr bwMode="auto">
              <a:xfrm>
                <a:off x="9554988" y="2664692"/>
                <a:ext cx="1277033" cy="1653917"/>
              </a:xfrm>
              <a:custGeom>
                <a:avLst/>
                <a:gdLst>
                  <a:gd name="T0" fmla="*/ 0 w 759"/>
                  <a:gd name="T1" fmla="*/ 398 h 983"/>
                  <a:gd name="T2" fmla="*/ 759 w 759"/>
                  <a:gd name="T3" fmla="*/ 983 h 983"/>
                  <a:gd name="T4" fmla="*/ 552 w 759"/>
                  <a:gd name="T5" fmla="*/ 512 h 983"/>
                  <a:gd name="T6" fmla="*/ 759 w 759"/>
                  <a:gd name="T7" fmla="*/ 448 h 983"/>
                  <a:gd name="T8" fmla="*/ 652 w 759"/>
                  <a:gd name="T9" fmla="*/ 0 h 983"/>
                  <a:gd name="T10" fmla="*/ 34 w 759"/>
                  <a:gd name="T11" fmla="*/ 384 h 983"/>
                  <a:gd name="T12" fmla="*/ 541 w 759"/>
                  <a:gd name="T13" fmla="*/ 512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" h="983">
                    <a:moveTo>
                      <a:pt x="0" y="398"/>
                    </a:moveTo>
                    <a:lnTo>
                      <a:pt x="759" y="983"/>
                    </a:lnTo>
                    <a:lnTo>
                      <a:pt x="552" y="512"/>
                    </a:lnTo>
                    <a:lnTo>
                      <a:pt x="759" y="448"/>
                    </a:lnTo>
                    <a:lnTo>
                      <a:pt x="652" y="0"/>
                    </a:lnTo>
                    <a:lnTo>
                      <a:pt x="34" y="384"/>
                    </a:lnTo>
                    <a:lnTo>
                      <a:pt x="541" y="512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3" name="Freeform 225"/>
              <p:cNvSpPr/>
              <p:nvPr/>
            </p:nvSpPr>
            <p:spPr bwMode="auto">
              <a:xfrm>
                <a:off x="11309856" y="3334335"/>
                <a:ext cx="780689" cy="489613"/>
              </a:xfrm>
              <a:custGeom>
                <a:avLst/>
                <a:gdLst>
                  <a:gd name="T0" fmla="*/ 0 w 464"/>
                  <a:gd name="T1" fmla="*/ 0 h 291"/>
                  <a:gd name="T2" fmla="*/ 296 w 464"/>
                  <a:gd name="T3" fmla="*/ 291 h 291"/>
                  <a:gd name="T4" fmla="*/ 464 w 464"/>
                  <a:gd name="T5" fmla="*/ 95 h 291"/>
                  <a:gd name="T6" fmla="*/ 0 w 464"/>
                  <a:gd name="T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291">
                    <a:moveTo>
                      <a:pt x="0" y="0"/>
                    </a:moveTo>
                    <a:lnTo>
                      <a:pt x="296" y="291"/>
                    </a:lnTo>
                    <a:lnTo>
                      <a:pt x="464" y="9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4" name="Freeform 227"/>
              <p:cNvSpPr/>
              <p:nvPr/>
            </p:nvSpPr>
            <p:spPr bwMode="auto">
              <a:xfrm>
                <a:off x="8949280" y="3374716"/>
                <a:ext cx="1196272" cy="1928168"/>
              </a:xfrm>
              <a:custGeom>
                <a:avLst/>
                <a:gdLst>
                  <a:gd name="T0" fmla="*/ 711 w 711"/>
                  <a:gd name="T1" fmla="*/ 689 h 1146"/>
                  <a:gd name="T2" fmla="*/ 628 w 711"/>
                  <a:gd name="T3" fmla="*/ 1146 h 1146"/>
                  <a:gd name="T4" fmla="*/ 469 w 711"/>
                  <a:gd name="T5" fmla="*/ 533 h 1146"/>
                  <a:gd name="T6" fmla="*/ 280 w 711"/>
                  <a:gd name="T7" fmla="*/ 303 h 1146"/>
                  <a:gd name="T8" fmla="*/ 0 w 711"/>
                  <a:gd name="T9" fmla="*/ 452 h 1146"/>
                  <a:gd name="T10" fmla="*/ 344 w 711"/>
                  <a:gd name="T11" fmla="*/ 0 h 1146"/>
                  <a:gd name="T12" fmla="*/ 299 w 711"/>
                  <a:gd name="T13" fmla="*/ 291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1" h="1146">
                    <a:moveTo>
                      <a:pt x="711" y="689"/>
                    </a:moveTo>
                    <a:lnTo>
                      <a:pt x="628" y="1146"/>
                    </a:lnTo>
                    <a:lnTo>
                      <a:pt x="469" y="533"/>
                    </a:lnTo>
                    <a:lnTo>
                      <a:pt x="280" y="303"/>
                    </a:lnTo>
                    <a:lnTo>
                      <a:pt x="0" y="452"/>
                    </a:lnTo>
                    <a:lnTo>
                      <a:pt x="344" y="0"/>
                    </a:lnTo>
                    <a:lnTo>
                      <a:pt x="299" y="291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5" name="Line 228"/>
              <p:cNvSpPr>
                <a:spLocks noChangeShapeType="1"/>
              </p:cNvSpPr>
              <p:nvPr/>
            </p:nvSpPr>
            <p:spPr bwMode="auto">
              <a:xfrm flipH="1" flipV="1">
                <a:off x="9607146" y="3374716"/>
                <a:ext cx="1224875" cy="7571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6" name="Line 230"/>
              <p:cNvSpPr>
                <a:spLocks noChangeShapeType="1"/>
              </p:cNvSpPr>
              <p:nvPr/>
            </p:nvSpPr>
            <p:spPr bwMode="auto">
              <a:xfrm flipH="1">
                <a:off x="12171307" y="2787516"/>
                <a:ext cx="498026" cy="8076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7" name="Freeform 231"/>
              <p:cNvSpPr/>
              <p:nvPr/>
            </p:nvSpPr>
            <p:spPr bwMode="auto">
              <a:xfrm>
                <a:off x="11923976" y="3521095"/>
                <a:ext cx="291076" cy="1268620"/>
              </a:xfrm>
              <a:custGeom>
                <a:avLst/>
                <a:gdLst>
                  <a:gd name="T0" fmla="*/ 0 w 173"/>
                  <a:gd name="T1" fmla="*/ 754 h 754"/>
                  <a:gd name="T2" fmla="*/ 173 w 173"/>
                  <a:gd name="T3" fmla="*/ 308 h 754"/>
                  <a:gd name="T4" fmla="*/ 116 w 173"/>
                  <a:gd name="T5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3" h="754">
                    <a:moveTo>
                      <a:pt x="0" y="754"/>
                    </a:moveTo>
                    <a:lnTo>
                      <a:pt x="173" y="308"/>
                    </a:lnTo>
                    <a:lnTo>
                      <a:pt x="116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8" name="Line 232"/>
              <p:cNvSpPr>
                <a:spLocks noChangeShapeType="1"/>
              </p:cNvSpPr>
              <p:nvPr/>
            </p:nvSpPr>
            <p:spPr bwMode="auto">
              <a:xfrm flipH="1" flipV="1">
                <a:off x="12215052" y="4039311"/>
                <a:ext cx="454281" cy="279298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09" name="Line 233"/>
              <p:cNvSpPr>
                <a:spLocks noChangeShapeType="1"/>
              </p:cNvSpPr>
              <p:nvPr/>
            </p:nvSpPr>
            <p:spPr bwMode="auto">
              <a:xfrm>
                <a:off x="11819660" y="3852552"/>
                <a:ext cx="72348" cy="937164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10" name="Line 234"/>
              <p:cNvSpPr>
                <a:spLocks noChangeShapeType="1"/>
              </p:cNvSpPr>
              <p:nvPr/>
            </p:nvSpPr>
            <p:spPr bwMode="auto">
              <a:xfrm flipH="1">
                <a:off x="9962157" y="4789715"/>
                <a:ext cx="844625" cy="5131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11" name="Line 235"/>
              <p:cNvSpPr>
                <a:spLocks noChangeShapeType="1"/>
              </p:cNvSpPr>
              <p:nvPr/>
            </p:nvSpPr>
            <p:spPr bwMode="auto">
              <a:xfrm flipH="1">
                <a:off x="10727704" y="2684882"/>
                <a:ext cx="45764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12" name="Line 236"/>
              <p:cNvSpPr>
                <a:spLocks noChangeShapeType="1"/>
              </p:cNvSpPr>
              <p:nvPr/>
            </p:nvSpPr>
            <p:spPr bwMode="auto">
              <a:xfrm flipH="1">
                <a:off x="10870718" y="3310780"/>
                <a:ext cx="314631" cy="99269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8613" name="Oval 255"/>
            <p:cNvSpPr>
              <a:spLocks noChangeArrowheads="1"/>
            </p:cNvSpPr>
            <p:nvPr/>
          </p:nvSpPr>
          <p:spPr bwMode="auto">
            <a:xfrm>
              <a:off x="6533178" y="2091795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14" name="Oval 256"/>
            <p:cNvSpPr>
              <a:spLocks noChangeArrowheads="1"/>
            </p:cNvSpPr>
            <p:nvPr/>
          </p:nvSpPr>
          <p:spPr bwMode="auto">
            <a:xfrm>
              <a:off x="7443421" y="308448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15" name="Oval 257"/>
            <p:cNvSpPr>
              <a:spLocks noChangeArrowheads="1"/>
            </p:cNvSpPr>
            <p:nvPr/>
          </p:nvSpPr>
          <p:spPr bwMode="auto">
            <a:xfrm>
              <a:off x="6960538" y="3264511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16" name="Oval 258"/>
            <p:cNvSpPr>
              <a:spLocks noChangeArrowheads="1"/>
            </p:cNvSpPr>
            <p:nvPr/>
          </p:nvSpPr>
          <p:spPr bwMode="auto">
            <a:xfrm>
              <a:off x="6413719" y="2929690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17" name="Oval 259"/>
            <p:cNvSpPr>
              <a:spLocks noChangeArrowheads="1"/>
            </p:cNvSpPr>
            <p:nvPr/>
          </p:nvSpPr>
          <p:spPr bwMode="auto">
            <a:xfrm>
              <a:off x="5696965" y="3765903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18" name="Oval 260"/>
            <p:cNvSpPr>
              <a:spLocks noChangeArrowheads="1"/>
            </p:cNvSpPr>
            <p:nvPr/>
          </p:nvSpPr>
          <p:spPr bwMode="auto">
            <a:xfrm>
              <a:off x="5027322" y="3008768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19" name="Oval 261"/>
            <p:cNvSpPr>
              <a:spLocks noChangeArrowheads="1"/>
            </p:cNvSpPr>
            <p:nvPr/>
          </p:nvSpPr>
          <p:spPr bwMode="auto">
            <a:xfrm>
              <a:off x="4440123" y="3669999"/>
              <a:ext cx="136284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20" name="Oval 262"/>
            <p:cNvSpPr>
              <a:spLocks noChangeArrowheads="1"/>
            </p:cNvSpPr>
            <p:nvPr/>
          </p:nvSpPr>
          <p:spPr bwMode="auto">
            <a:xfrm>
              <a:off x="4672310" y="4112502"/>
              <a:ext cx="134602" cy="13628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21" name="Oval 263"/>
            <p:cNvSpPr>
              <a:spLocks noChangeArrowheads="1"/>
            </p:cNvSpPr>
            <p:nvPr/>
          </p:nvSpPr>
          <p:spPr bwMode="auto">
            <a:xfrm>
              <a:off x="5357096" y="4731669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22" name="Oval 265"/>
            <p:cNvSpPr>
              <a:spLocks noChangeArrowheads="1"/>
            </p:cNvSpPr>
            <p:nvPr/>
          </p:nvSpPr>
          <p:spPr bwMode="auto">
            <a:xfrm>
              <a:off x="6481020" y="4268976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23" name="Oval 266"/>
            <p:cNvSpPr>
              <a:spLocks noChangeArrowheads="1"/>
            </p:cNvSpPr>
            <p:nvPr/>
          </p:nvSpPr>
          <p:spPr bwMode="auto">
            <a:xfrm>
              <a:off x="7027839" y="4073804"/>
              <a:ext cx="136284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1048624" name="Oval 267"/>
            <p:cNvSpPr>
              <a:spLocks noChangeArrowheads="1"/>
            </p:cNvSpPr>
            <p:nvPr/>
          </p:nvSpPr>
          <p:spPr bwMode="auto">
            <a:xfrm>
              <a:off x="7443421" y="4268976"/>
              <a:ext cx="134602" cy="13460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9525">
              <a:solidFill>
                <a:schemeClr val="accent6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组合 31"/>
            <p:cNvGrpSpPr/>
            <p:nvPr/>
          </p:nvGrpSpPr>
          <p:grpSpPr>
            <a:xfrm>
              <a:off x="4707152" y="2248023"/>
              <a:ext cx="2414023" cy="2901694"/>
              <a:chOff x="4707152" y="2248023"/>
              <a:chExt cx="2414023" cy="2901694"/>
            </a:xfrm>
          </p:grpSpPr>
          <p:sp>
            <p:nvSpPr>
              <p:cNvPr id="1048625" name="Oval 264"/>
              <p:cNvSpPr>
                <a:spLocks noChangeArrowheads="1"/>
              </p:cNvSpPr>
              <p:nvPr/>
            </p:nvSpPr>
            <p:spPr bwMode="auto">
              <a:xfrm>
                <a:off x="6054864" y="5013433"/>
                <a:ext cx="136284" cy="136284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bg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IN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0" name="组合 90"/>
              <p:cNvGrpSpPr/>
              <p:nvPr/>
            </p:nvGrpSpPr>
            <p:grpSpPr>
              <a:xfrm>
                <a:off x="4707152" y="2248023"/>
                <a:ext cx="2414023" cy="2522443"/>
                <a:chOff x="4707152" y="2248023"/>
                <a:chExt cx="2414023" cy="2522443"/>
              </a:xfrm>
            </p:grpSpPr>
            <p:grpSp>
              <p:nvGrpSpPr>
                <p:cNvPr id="61" name="Group 9"/>
                <p:cNvGrpSpPr/>
                <p:nvPr/>
              </p:nvGrpSpPr>
              <p:grpSpPr>
                <a:xfrm>
                  <a:off x="6792726" y="2408141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48626" name="Oval 7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48627" name="Oval 7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1048628" name="Oval 68"/>
                <p:cNvSpPr/>
                <p:nvPr/>
              </p:nvSpPr>
              <p:spPr>
                <a:xfrm>
                  <a:off x="5832354" y="2796766"/>
                  <a:ext cx="328449" cy="330554"/>
                </a:xfrm>
                <a:prstGeom prst="ellipse">
                  <a:avLst/>
                </a:pr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grpSp>
              <p:nvGrpSpPr>
                <p:cNvPr id="62" name="Group 11"/>
                <p:cNvGrpSpPr/>
                <p:nvPr userDrawn="1"/>
              </p:nvGrpSpPr>
              <p:grpSpPr>
                <a:xfrm>
                  <a:off x="4707152" y="346236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48629" name="Oval 66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48630" name="Oval 67"/>
                  <p:cNvSpPr/>
                  <p:nvPr userDrawn="1"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63" name="Group 24"/>
                <p:cNvGrpSpPr/>
                <p:nvPr/>
              </p:nvGrpSpPr>
              <p:grpSpPr>
                <a:xfrm>
                  <a:off x="5940643" y="4439912"/>
                  <a:ext cx="328449" cy="330554"/>
                  <a:chOff x="4149281" y="1887719"/>
                  <a:chExt cx="224837" cy="226650"/>
                </a:xfrm>
              </p:grpSpPr>
              <p:sp>
                <p:nvSpPr>
                  <p:cNvPr id="1048631" name="Oval 40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48632" name="Oval 41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64" name="Group 25"/>
                <p:cNvGrpSpPr/>
                <p:nvPr/>
              </p:nvGrpSpPr>
              <p:grpSpPr>
                <a:xfrm>
                  <a:off x="5995533" y="2248023"/>
                  <a:ext cx="206943" cy="208270"/>
                  <a:chOff x="4149281" y="1887719"/>
                  <a:chExt cx="224837" cy="226650"/>
                </a:xfrm>
              </p:grpSpPr>
              <p:sp>
                <p:nvSpPr>
                  <p:cNvPr id="1048633" name="Oval 38"/>
                  <p:cNvSpPr/>
                  <p:nvPr/>
                </p:nvSpPr>
                <p:spPr>
                  <a:xfrm>
                    <a:off x="4149281" y="1887719"/>
                    <a:ext cx="224837" cy="22665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48634" name="Oval 39"/>
                  <p:cNvSpPr/>
                  <p:nvPr/>
                </p:nvSpPr>
                <p:spPr>
                  <a:xfrm>
                    <a:off x="4209256" y="1948177"/>
                    <a:ext cx="104887" cy="105734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5" name="组合 32"/>
            <p:cNvGrpSpPr/>
            <p:nvPr/>
          </p:nvGrpSpPr>
          <p:grpSpPr>
            <a:xfrm>
              <a:off x="5983836" y="3409773"/>
              <a:ext cx="1547693" cy="469425"/>
              <a:chOff x="5983836" y="3409773"/>
              <a:chExt cx="1547693" cy="469425"/>
            </a:xfrm>
          </p:grpSpPr>
          <p:grpSp>
            <p:nvGrpSpPr>
              <p:cNvPr id="66" name="Group 8"/>
              <p:cNvGrpSpPr/>
              <p:nvPr/>
            </p:nvGrpSpPr>
            <p:grpSpPr>
              <a:xfrm>
                <a:off x="6383629" y="3409773"/>
                <a:ext cx="328449" cy="330554"/>
                <a:chOff x="4149281" y="1887719"/>
                <a:chExt cx="224837" cy="226650"/>
              </a:xfrm>
            </p:grpSpPr>
            <p:sp>
              <p:nvSpPr>
                <p:cNvPr id="1048635" name="Oval 7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36" name="Oval 7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67" name="Group 27"/>
              <p:cNvGrpSpPr/>
              <p:nvPr/>
            </p:nvGrpSpPr>
            <p:grpSpPr>
              <a:xfrm>
                <a:off x="5983836" y="3624513"/>
                <a:ext cx="206943" cy="208270"/>
                <a:chOff x="4149281" y="1887719"/>
                <a:chExt cx="224837" cy="226650"/>
              </a:xfrm>
            </p:grpSpPr>
            <p:sp>
              <p:nvSpPr>
                <p:cNvPr id="1048637" name="Oval 3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38" name="Oval 3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68" name="Group 28"/>
              <p:cNvGrpSpPr/>
              <p:nvPr/>
            </p:nvGrpSpPr>
            <p:grpSpPr>
              <a:xfrm>
                <a:off x="7303891" y="3650101"/>
                <a:ext cx="227638" cy="229097"/>
                <a:chOff x="4149281" y="1887719"/>
                <a:chExt cx="224837" cy="226650"/>
              </a:xfrm>
            </p:grpSpPr>
            <p:sp>
              <p:nvSpPr>
                <p:cNvPr id="1048639" name="Oval 3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40" name="Oval 3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3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</p:grpSp>
        <p:grpSp>
          <p:nvGrpSpPr>
            <p:cNvPr id="69" name="组合 33"/>
            <p:cNvGrpSpPr/>
            <p:nvPr/>
          </p:nvGrpSpPr>
          <p:grpSpPr>
            <a:xfrm>
              <a:off x="3990983" y="1563392"/>
              <a:ext cx="4185447" cy="4108467"/>
              <a:chOff x="3990983" y="1563392"/>
              <a:chExt cx="4185447" cy="4108467"/>
            </a:xfrm>
          </p:grpSpPr>
          <p:grpSp>
            <p:nvGrpSpPr>
              <p:cNvPr id="70" name="Group 12"/>
              <p:cNvGrpSpPr/>
              <p:nvPr/>
            </p:nvGrpSpPr>
            <p:grpSpPr>
              <a:xfrm>
                <a:off x="4085983" y="4338917"/>
                <a:ext cx="250401" cy="252007"/>
                <a:chOff x="4149281" y="1887719"/>
                <a:chExt cx="224837" cy="226650"/>
              </a:xfrm>
            </p:grpSpPr>
            <p:sp>
              <p:nvSpPr>
                <p:cNvPr id="1048641" name="Oval 6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42" name="Oval 6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1" name="Group 13"/>
              <p:cNvGrpSpPr/>
              <p:nvPr/>
            </p:nvGrpSpPr>
            <p:grpSpPr>
              <a:xfrm>
                <a:off x="5165128" y="5419852"/>
                <a:ext cx="250401" cy="252007"/>
                <a:chOff x="4149281" y="1887719"/>
                <a:chExt cx="224837" cy="226650"/>
              </a:xfrm>
            </p:grpSpPr>
            <p:sp>
              <p:nvSpPr>
                <p:cNvPr id="1048643" name="Oval 6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44" name="Oval 6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2" name="Group 14"/>
              <p:cNvGrpSpPr/>
              <p:nvPr/>
            </p:nvGrpSpPr>
            <p:grpSpPr>
              <a:xfrm>
                <a:off x="6786047" y="5374409"/>
                <a:ext cx="250401" cy="252007"/>
                <a:chOff x="4149281" y="1887719"/>
                <a:chExt cx="224837" cy="226650"/>
              </a:xfrm>
            </p:grpSpPr>
            <p:sp>
              <p:nvSpPr>
                <p:cNvPr id="1048645" name="Oval 6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46" name="Oval 6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3" name="Group 15"/>
              <p:cNvGrpSpPr/>
              <p:nvPr/>
            </p:nvGrpSpPr>
            <p:grpSpPr>
              <a:xfrm>
                <a:off x="7853773" y="4463088"/>
                <a:ext cx="250401" cy="252007"/>
                <a:chOff x="4149281" y="1887719"/>
                <a:chExt cx="224837" cy="226650"/>
              </a:xfrm>
            </p:grpSpPr>
            <p:sp>
              <p:nvSpPr>
                <p:cNvPr id="1048647" name="Oval 5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2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1048648" name="Oval 5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2">
                        <a:lumMod val="100000"/>
                      </a:schemeClr>
                    </a:solidFill>
                  </a:endParaRPr>
                </a:p>
              </p:txBody>
            </p:sp>
          </p:grpSp>
          <p:sp>
            <p:nvSpPr>
              <p:cNvPr id="1048649" name="Oval 56"/>
              <p:cNvSpPr/>
              <p:nvPr/>
            </p:nvSpPr>
            <p:spPr>
              <a:xfrm>
                <a:off x="7900989" y="2960836"/>
                <a:ext cx="275441" cy="277207"/>
              </a:xfrm>
              <a:prstGeom prst="ellipse">
                <a:avLst/>
              </a:prstGeom>
              <a:solidFill>
                <a:schemeClr val="accent4">
                  <a:lumMod val="100000"/>
                </a:scheme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74" name="Group 17"/>
              <p:cNvGrpSpPr/>
              <p:nvPr/>
            </p:nvGrpSpPr>
            <p:grpSpPr>
              <a:xfrm>
                <a:off x="7460264" y="2178046"/>
                <a:ext cx="206943" cy="208270"/>
                <a:chOff x="4149281" y="1887719"/>
                <a:chExt cx="224837" cy="226650"/>
              </a:xfrm>
            </p:grpSpPr>
            <p:sp>
              <p:nvSpPr>
                <p:cNvPr id="1048650" name="Oval 5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51" name="Oval 5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5" name="Group 18"/>
              <p:cNvGrpSpPr/>
              <p:nvPr/>
            </p:nvGrpSpPr>
            <p:grpSpPr>
              <a:xfrm>
                <a:off x="6673055" y="1696133"/>
                <a:ext cx="206943" cy="208270"/>
                <a:chOff x="4149281" y="1887719"/>
                <a:chExt cx="224837" cy="226650"/>
              </a:xfrm>
            </p:grpSpPr>
            <p:sp>
              <p:nvSpPr>
                <p:cNvPr id="1048652" name="Oval 5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53" name="Oval 5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6" name="Group 19"/>
              <p:cNvGrpSpPr/>
              <p:nvPr/>
            </p:nvGrpSpPr>
            <p:grpSpPr>
              <a:xfrm>
                <a:off x="5636903" y="1563392"/>
                <a:ext cx="206943" cy="208270"/>
                <a:chOff x="4149281" y="1887719"/>
                <a:chExt cx="224837" cy="226650"/>
              </a:xfrm>
            </p:grpSpPr>
            <p:sp>
              <p:nvSpPr>
                <p:cNvPr id="1048654" name="Oval 5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55" name="Oval 5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7" name="Group 20"/>
              <p:cNvGrpSpPr/>
              <p:nvPr/>
            </p:nvGrpSpPr>
            <p:grpSpPr>
              <a:xfrm>
                <a:off x="4353051" y="2331478"/>
                <a:ext cx="219675" cy="221084"/>
                <a:chOff x="4149281" y="1887719"/>
                <a:chExt cx="224837" cy="226650"/>
              </a:xfrm>
            </p:grpSpPr>
            <p:sp>
              <p:nvSpPr>
                <p:cNvPr id="1048656" name="Oval 48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57" name="Oval 49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8" name="Group 21"/>
              <p:cNvGrpSpPr/>
              <p:nvPr/>
            </p:nvGrpSpPr>
            <p:grpSpPr>
              <a:xfrm>
                <a:off x="3990983" y="3187984"/>
                <a:ext cx="219675" cy="221084"/>
                <a:chOff x="4149281" y="1887719"/>
                <a:chExt cx="224837" cy="226650"/>
              </a:xfrm>
            </p:grpSpPr>
            <p:sp>
              <p:nvSpPr>
                <p:cNvPr id="1048658" name="Oval 4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59" name="Oval 4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79" name="Group 22"/>
              <p:cNvGrpSpPr/>
              <p:nvPr/>
            </p:nvGrpSpPr>
            <p:grpSpPr>
              <a:xfrm>
                <a:off x="4705258" y="2828806"/>
                <a:ext cx="199705" cy="200984"/>
                <a:chOff x="4149281" y="1887719"/>
                <a:chExt cx="224837" cy="226650"/>
              </a:xfrm>
            </p:grpSpPr>
            <p:sp>
              <p:nvSpPr>
                <p:cNvPr id="1048660" name="Oval 44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61" name="Oval 45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80" name="Group 23"/>
              <p:cNvGrpSpPr/>
              <p:nvPr/>
            </p:nvGrpSpPr>
            <p:grpSpPr>
              <a:xfrm>
                <a:off x="4867553" y="4396697"/>
                <a:ext cx="328449" cy="330554"/>
                <a:chOff x="4149281" y="1887719"/>
                <a:chExt cx="224837" cy="226650"/>
              </a:xfrm>
            </p:grpSpPr>
            <p:sp>
              <p:nvSpPr>
                <p:cNvPr id="1048662" name="Oval 42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63" name="Oval 43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81" name="Group 26"/>
              <p:cNvGrpSpPr/>
              <p:nvPr/>
            </p:nvGrpSpPr>
            <p:grpSpPr>
              <a:xfrm>
                <a:off x="5480832" y="1998704"/>
                <a:ext cx="206943" cy="208270"/>
                <a:chOff x="4149281" y="1887719"/>
                <a:chExt cx="224837" cy="226650"/>
              </a:xfrm>
            </p:grpSpPr>
            <p:sp>
              <p:nvSpPr>
                <p:cNvPr id="1048664" name="Oval 36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65" name="Oval 37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82" name="Group 29"/>
              <p:cNvGrpSpPr/>
              <p:nvPr/>
            </p:nvGrpSpPr>
            <p:grpSpPr>
              <a:xfrm>
                <a:off x="7068613" y="4908628"/>
                <a:ext cx="250402" cy="252007"/>
                <a:chOff x="4149281" y="1887719"/>
                <a:chExt cx="224837" cy="226650"/>
              </a:xfrm>
            </p:grpSpPr>
            <p:sp>
              <p:nvSpPr>
                <p:cNvPr id="1048666" name="Oval 30"/>
                <p:cNvSpPr/>
                <p:nvPr/>
              </p:nvSpPr>
              <p:spPr>
                <a:xfrm>
                  <a:off x="4149281" y="1887719"/>
                  <a:ext cx="224837" cy="226650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48667" name="Oval 31"/>
                <p:cNvSpPr/>
                <p:nvPr/>
              </p:nvSpPr>
              <p:spPr>
                <a:xfrm>
                  <a:off x="4209256" y="1948177"/>
                  <a:ext cx="104887" cy="105734"/>
                </a:xfrm>
                <a:prstGeom prst="ellipse">
                  <a:avLst/>
                </a:prstGeom>
                <a:solidFill>
                  <a:schemeClr val="accent4">
                    <a:lumMod val="10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lt1"/>
                    </a:solidFill>
                  </a:endParaRPr>
                </a:p>
              </p:txBody>
            </p:sp>
          </p:grpSp>
        </p:grpSp>
      </p:grpSp>
      <p:pic>
        <p:nvPicPr>
          <p:cNvPr id="2097154" name="图片 3" descr="蓝源资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60585" y="551180"/>
            <a:ext cx="1639570" cy="374650"/>
          </a:xfrm>
          <a:prstGeom prst="rect">
            <a:avLst/>
          </a:prstGeom>
        </p:spPr>
      </p:pic>
      <p:sp>
        <p:nvSpPr>
          <p:cNvPr id="1048668" name="TextBox 126"/>
          <p:cNvSpPr txBox="1"/>
          <p:nvPr userDrawn="1"/>
        </p:nvSpPr>
        <p:spPr>
          <a:xfrm>
            <a:off x="11548057" y="6484516"/>
            <a:ext cx="6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2143DF2-A3AA-4358-86AB-32C94659601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직사각형 45"/>
          <p:cNvSpPr/>
          <p:nvPr userDrawn="1"/>
        </p:nvSpPr>
        <p:spPr>
          <a:xfrm>
            <a:off x="669925" y="1045445"/>
            <a:ext cx="10856892" cy="887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lt1"/>
              </a:solidFill>
            </a:endParaRPr>
          </a:p>
        </p:txBody>
      </p:sp>
      <p:pic>
        <p:nvPicPr>
          <p:cNvPr id="2097155" name="图片 3" descr="蓝源资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60585" y="551180"/>
            <a:ext cx="1639570" cy="374650"/>
          </a:xfrm>
          <a:prstGeom prst="rect">
            <a:avLst/>
          </a:prstGeom>
        </p:spPr>
      </p:pic>
      <p:sp>
        <p:nvSpPr>
          <p:cNvPr id="1048674" name="TextBox 4"/>
          <p:cNvSpPr txBox="1"/>
          <p:nvPr userDrawn="1"/>
        </p:nvSpPr>
        <p:spPr>
          <a:xfrm>
            <a:off x="11548057" y="6484516"/>
            <a:ext cx="6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2143DF2-A3AA-4358-86AB-32C94659601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3" descr="蓝源资本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60585" y="551180"/>
            <a:ext cx="1639570" cy="374650"/>
          </a:xfrm>
          <a:prstGeom prst="rect">
            <a:avLst/>
          </a:prstGeom>
        </p:spPr>
      </p:pic>
      <p:sp>
        <p:nvSpPr>
          <p:cNvPr id="1048587" name="TextBox 2"/>
          <p:cNvSpPr txBox="1"/>
          <p:nvPr userDrawn="1"/>
        </p:nvSpPr>
        <p:spPr>
          <a:xfrm>
            <a:off x="11548057" y="6484516"/>
            <a:ext cx="6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2143DF2-A3AA-4358-86AB-32C94659601E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5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820" y="405664"/>
            <a:ext cx="1429224" cy="668485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334609" y="6551223"/>
            <a:ext cx="2844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93647EE6-9F24-4FB2-B498-85284F50553B}" type="datetime5">
              <a:rPr lang="zh-CN" altLang="en-US" smtClean="0"/>
            </a:fld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12587" y="6499105"/>
            <a:ext cx="2844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6E24C920-23A3-4416-AB8F-D33AD14DD17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26110" y="130810"/>
            <a:ext cx="7672070" cy="96901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26110" y="130810"/>
            <a:ext cx="7672070" cy="96901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54.xml"/><Relationship Id="rId14" Type="http://schemas.openxmlformats.org/officeDocument/2006/relationships/image" Target="../media/image2.png"/><Relationship Id="rId13" Type="http://schemas.openxmlformats.org/officeDocument/2006/relationships/tags" Target="../tags/tag5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tags" Target="../tags/tag108.xml"/><Relationship Id="rId13" Type="http://schemas.openxmlformats.org/officeDocument/2006/relationships/image" Target="../media/image2.png"/><Relationship Id="rId12" Type="http://schemas.openxmlformats.org/officeDocument/2006/relationships/tags" Target="../tags/tag107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5" Type="http://schemas.openxmlformats.org/officeDocument/2006/relationships/theme" Target="../theme/theme4.xml"/><Relationship Id="rId14" Type="http://schemas.openxmlformats.org/officeDocument/2006/relationships/tags" Target="../tags/tag162.xml"/><Relationship Id="rId13" Type="http://schemas.openxmlformats.org/officeDocument/2006/relationships/image" Target="../media/image2.png"/><Relationship Id="rId12" Type="http://schemas.openxmlformats.org/officeDocument/2006/relationships/tags" Target="../tags/tag161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097155" name="图片 3" descr="蓝源资本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760585" y="551180"/>
            <a:ext cx="1639570" cy="37465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17855" y="1133475"/>
            <a:ext cx="1078230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cxnSp>
        <p:nvCxnSpPr>
          <p:cNvPr id="3145728" name="直接连接符 7"/>
          <p:cNvCxnSpPr/>
          <p:nvPr userDrawn="1"/>
        </p:nvCxnSpPr>
        <p:spPr>
          <a:xfrm>
            <a:off x="669924" y="1028700"/>
            <a:ext cx="1085056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78" name="矩形 11"/>
          <p:cNvSpPr/>
          <p:nvPr userDrawn="1"/>
        </p:nvSpPr>
        <p:spPr>
          <a:xfrm>
            <a:off x="669923" y="6240463"/>
            <a:ext cx="10850563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097152" name="图片 3" descr="蓝源资本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760585" y="551180"/>
            <a:ext cx="1639570" cy="374650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670560" y="1074420"/>
            <a:ext cx="10790555" cy="76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097155" name="图片 3" descr="蓝源资本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760585" y="551180"/>
            <a:ext cx="1639570" cy="37465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17855" y="1133475"/>
            <a:ext cx="1078230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097155" name="图片 3" descr="蓝源资本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9760585" y="551180"/>
            <a:ext cx="1639570" cy="37465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617855" y="1133475"/>
            <a:ext cx="10782300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image" Target="../media/image2.png"/><Relationship Id="rId2" Type="http://schemas.openxmlformats.org/officeDocument/2006/relationships/tags" Target="../tags/tag16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5" Type="http://schemas.openxmlformats.org/officeDocument/2006/relationships/slideLayout" Target="../slideLayouts/slideLayout35.xml"/><Relationship Id="rId44" Type="http://schemas.openxmlformats.org/officeDocument/2006/relationships/tags" Target="../tags/tag259.xml"/><Relationship Id="rId43" Type="http://schemas.openxmlformats.org/officeDocument/2006/relationships/tags" Target="../tags/tag258.xml"/><Relationship Id="rId42" Type="http://schemas.openxmlformats.org/officeDocument/2006/relationships/tags" Target="../tags/tag257.xml"/><Relationship Id="rId41" Type="http://schemas.openxmlformats.org/officeDocument/2006/relationships/tags" Target="../tags/tag256.xml"/><Relationship Id="rId40" Type="http://schemas.openxmlformats.org/officeDocument/2006/relationships/tags" Target="../tags/tag255.xml"/><Relationship Id="rId4" Type="http://schemas.openxmlformats.org/officeDocument/2006/relationships/tags" Target="../tags/tag219.xml"/><Relationship Id="rId39" Type="http://schemas.openxmlformats.org/officeDocument/2006/relationships/tags" Target="../tags/tag254.xml"/><Relationship Id="rId38" Type="http://schemas.openxmlformats.org/officeDocument/2006/relationships/tags" Target="../tags/tag253.xml"/><Relationship Id="rId37" Type="http://schemas.openxmlformats.org/officeDocument/2006/relationships/tags" Target="../tags/tag252.xml"/><Relationship Id="rId36" Type="http://schemas.openxmlformats.org/officeDocument/2006/relationships/tags" Target="../tags/tag251.xml"/><Relationship Id="rId35" Type="http://schemas.openxmlformats.org/officeDocument/2006/relationships/tags" Target="../tags/tag250.xml"/><Relationship Id="rId34" Type="http://schemas.openxmlformats.org/officeDocument/2006/relationships/tags" Target="../tags/tag249.xml"/><Relationship Id="rId33" Type="http://schemas.openxmlformats.org/officeDocument/2006/relationships/tags" Target="../tags/tag248.xml"/><Relationship Id="rId32" Type="http://schemas.openxmlformats.org/officeDocument/2006/relationships/tags" Target="../tags/tag247.xml"/><Relationship Id="rId31" Type="http://schemas.openxmlformats.org/officeDocument/2006/relationships/tags" Target="../tags/tag246.xml"/><Relationship Id="rId30" Type="http://schemas.openxmlformats.org/officeDocument/2006/relationships/tags" Target="../tags/tag245.xml"/><Relationship Id="rId3" Type="http://schemas.openxmlformats.org/officeDocument/2006/relationships/tags" Target="../tags/tag218.xml"/><Relationship Id="rId29" Type="http://schemas.openxmlformats.org/officeDocument/2006/relationships/tags" Target="../tags/tag244.xml"/><Relationship Id="rId28" Type="http://schemas.openxmlformats.org/officeDocument/2006/relationships/tags" Target="../tags/tag243.xml"/><Relationship Id="rId27" Type="http://schemas.openxmlformats.org/officeDocument/2006/relationships/tags" Target="../tags/tag242.xml"/><Relationship Id="rId26" Type="http://schemas.openxmlformats.org/officeDocument/2006/relationships/tags" Target="../tags/tag241.xml"/><Relationship Id="rId25" Type="http://schemas.openxmlformats.org/officeDocument/2006/relationships/tags" Target="../tags/tag240.xml"/><Relationship Id="rId24" Type="http://schemas.openxmlformats.org/officeDocument/2006/relationships/tags" Target="../tags/tag239.xml"/><Relationship Id="rId23" Type="http://schemas.openxmlformats.org/officeDocument/2006/relationships/tags" Target="../tags/tag238.xml"/><Relationship Id="rId22" Type="http://schemas.openxmlformats.org/officeDocument/2006/relationships/tags" Target="../tags/tag237.xml"/><Relationship Id="rId21" Type="http://schemas.openxmlformats.org/officeDocument/2006/relationships/tags" Target="../tags/tag236.xml"/><Relationship Id="rId20" Type="http://schemas.openxmlformats.org/officeDocument/2006/relationships/tags" Target="../tags/tag235.xml"/><Relationship Id="rId2" Type="http://schemas.openxmlformats.org/officeDocument/2006/relationships/tags" Target="../tags/tag217.xml"/><Relationship Id="rId19" Type="http://schemas.openxmlformats.org/officeDocument/2006/relationships/tags" Target="../tags/tag234.xml"/><Relationship Id="rId18" Type="http://schemas.openxmlformats.org/officeDocument/2006/relationships/tags" Target="../tags/tag233.xml"/><Relationship Id="rId17" Type="http://schemas.openxmlformats.org/officeDocument/2006/relationships/tags" Target="../tags/tag232.xml"/><Relationship Id="rId16" Type="http://schemas.openxmlformats.org/officeDocument/2006/relationships/tags" Target="../tags/tag231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tags" Target="../tags/tag21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0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265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0" Type="http://schemas.openxmlformats.org/officeDocument/2006/relationships/slideLayout" Target="../slideLayouts/slideLayout20.xml"/><Relationship Id="rId3" Type="http://schemas.openxmlformats.org/officeDocument/2006/relationships/tags" Target="../tags/tag168.xml"/><Relationship Id="rId29" Type="http://schemas.openxmlformats.org/officeDocument/2006/relationships/tags" Target="../tags/tag190.xml"/><Relationship Id="rId28" Type="http://schemas.openxmlformats.org/officeDocument/2006/relationships/tags" Target="../tags/tag189.xml"/><Relationship Id="rId27" Type="http://schemas.openxmlformats.org/officeDocument/2006/relationships/tags" Target="../tags/tag188.xml"/><Relationship Id="rId26" Type="http://schemas.openxmlformats.org/officeDocument/2006/relationships/tags" Target="../tags/tag187.xml"/><Relationship Id="rId25" Type="http://schemas.openxmlformats.org/officeDocument/2006/relationships/tags" Target="../tags/tag186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openxmlformats.org/officeDocument/2006/relationships/tags" Target="../tags/tag167.xml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image" Target="../media/image9.png"/><Relationship Id="rId15" Type="http://schemas.openxmlformats.org/officeDocument/2006/relationships/image" Target="../media/image8.png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tags" Target="../tags/tag16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1" Type="http://schemas.openxmlformats.org/officeDocument/2006/relationships/slideLayout" Target="../slideLayouts/slideLayout23.xml"/><Relationship Id="rId20" Type="http://schemas.openxmlformats.org/officeDocument/2006/relationships/tags" Target="../tags/tag210.xml"/><Relationship Id="rId2" Type="http://schemas.openxmlformats.org/officeDocument/2006/relationships/tags" Target="../tags/tag192.xml"/><Relationship Id="rId19" Type="http://schemas.openxmlformats.org/officeDocument/2006/relationships/tags" Target="../tags/tag209.xml"/><Relationship Id="rId18" Type="http://schemas.openxmlformats.org/officeDocument/2006/relationships/tags" Target="../tags/tag208.xml"/><Relationship Id="rId17" Type="http://schemas.openxmlformats.org/officeDocument/2006/relationships/tags" Target="../tags/tag207.xml"/><Relationship Id="rId16" Type="http://schemas.openxmlformats.org/officeDocument/2006/relationships/tags" Target="../tags/tag206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24.xml"/><Relationship Id="rId10" Type="http://schemas.openxmlformats.org/officeDocument/2006/relationships/tags" Target="../tags/tag215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e3f803324c1c40f182789eb64314a4f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8420"/>
            <a:ext cx="12167870" cy="69157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5" y="1571625"/>
            <a:ext cx="12166600" cy="22599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81" name="文本框 26"/>
          <p:cNvSpPr txBox="1"/>
          <p:nvPr/>
        </p:nvSpPr>
        <p:spPr>
          <a:xfrm>
            <a:off x="458470" y="1801495"/>
            <a:ext cx="112750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800" b="1" dirty="0" smtClean="0"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4800" b="1" dirty="0" smtClean="0"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众村联</a:t>
            </a:r>
            <a:r>
              <a:rPr lang="en-US" altLang="zh-CN" sz="4800" b="1" dirty="0" smtClean="0"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4800" b="1" dirty="0" smtClean="0"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乡村产业振兴数字化服务平台</a:t>
            </a:r>
            <a:endParaRPr lang="zh-CN" altLang="en-US" sz="4800" b="1" dirty="0" smtClean="0"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1988185" y="2806065"/>
            <a:ext cx="97021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ClrTx/>
              <a:buSzTx/>
              <a:buFontTx/>
            </a:pPr>
            <a:r>
              <a:rPr lang="zh-CN" altLang="en-US" sz="3600" b="1" dirty="0" smtClean="0">
                <a:solidFill>
                  <a:schemeClr val="l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输出鲁家村乡村振兴模式</a:t>
            </a:r>
            <a:endParaRPr lang="zh-CN" altLang="en-US" sz="3600" b="1" dirty="0" smtClean="0">
              <a:solidFill>
                <a:schemeClr val="l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53" name="图片 3" descr="蓝源资本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695" y="180340"/>
            <a:ext cx="2552700" cy="583565"/>
          </a:xfrm>
          <a:prstGeom prst="rect">
            <a:avLst/>
          </a:prstGeom>
        </p:spPr>
      </p:pic>
      <p:sp>
        <p:nvSpPr>
          <p:cNvPr id="3079" name="矩形 24"/>
          <p:cNvSpPr/>
          <p:nvPr>
            <p:custDataLst>
              <p:tags r:id="rId4"/>
            </p:custDataLst>
          </p:nvPr>
        </p:nvSpPr>
        <p:spPr>
          <a:xfrm>
            <a:off x="0" y="4832350"/>
            <a:ext cx="7502525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60297" y="6438"/>
              </a:cxn>
              <a:cxn ang="0">
                <a:pos x="7503318" y="95912"/>
              </a:cxn>
              <a:cxn ang="0">
                <a:pos x="0" y="95912"/>
              </a:cxn>
              <a:cxn ang="0">
                <a:pos x="0" y="0"/>
              </a:cxn>
            </a:cxnLst>
            <a:rect l="0" t="0" r="0" b="0"/>
            <a:pathLst>
              <a:path w="7501732" h="94593">
                <a:moveTo>
                  <a:pt x="0" y="0"/>
                </a:moveTo>
                <a:lnTo>
                  <a:pt x="7458720" y="6350"/>
                </a:lnTo>
                <a:lnTo>
                  <a:pt x="7501732" y="94593"/>
                </a:lnTo>
                <a:lnTo>
                  <a:pt x="0" y="945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3080" name="矩形 25"/>
          <p:cNvSpPr/>
          <p:nvPr>
            <p:custDataLst>
              <p:tags r:id="rId5"/>
            </p:custDataLst>
          </p:nvPr>
        </p:nvSpPr>
        <p:spPr>
          <a:xfrm>
            <a:off x="7515225" y="4832350"/>
            <a:ext cx="4676775" cy="95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77363" y="0"/>
              </a:cxn>
              <a:cxn ang="0">
                <a:pos x="4677363" y="95911"/>
              </a:cxn>
              <a:cxn ang="0">
                <a:pos x="57524" y="95911"/>
              </a:cxn>
              <a:cxn ang="0">
                <a:pos x="0" y="0"/>
              </a:cxn>
            </a:cxnLst>
            <a:rect l="0" t="0" r="0" b="0"/>
            <a:pathLst>
              <a:path w="4676187" h="94594">
                <a:moveTo>
                  <a:pt x="0" y="0"/>
                </a:moveTo>
                <a:lnTo>
                  <a:pt x="4676187" y="0"/>
                </a:lnTo>
                <a:lnTo>
                  <a:pt x="4676187" y="94594"/>
                </a:lnTo>
                <a:lnTo>
                  <a:pt x="57510" y="94594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>
            <a:noFill/>
          </a:ln>
        </p:spPr>
        <p:txBody>
          <a:bodyPr/>
          <a:p>
            <a:endParaRPr lang="zh-CN" altLang="en-US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5" name="组合 64"/>
          <p:cNvGrpSpPr/>
          <p:nvPr/>
        </p:nvGrpSpPr>
        <p:grpSpPr>
          <a:xfrm>
            <a:off x="740410" y="1415415"/>
            <a:ext cx="7887970" cy="5032086"/>
            <a:chOff x="1428632" y="1043571"/>
            <a:chExt cx="6285757" cy="4009628"/>
          </a:xfrm>
        </p:grpSpPr>
        <p:grpSp>
          <p:nvGrpSpPr>
            <p:cNvPr id="2" name="Group 66"/>
            <p:cNvGrpSpPr/>
            <p:nvPr/>
          </p:nvGrpSpPr>
          <p:grpSpPr>
            <a:xfrm>
              <a:off x="1862877" y="3103996"/>
              <a:ext cx="1578530" cy="789265"/>
              <a:chOff x="2483836" y="4138661"/>
              <a:chExt cx="2104706" cy="1052353"/>
            </a:xfrm>
          </p:grpSpPr>
          <p:sp>
            <p:nvSpPr>
              <p:cNvPr id="3" name="Freeform 5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2850268" y="4138661"/>
                <a:ext cx="1371840" cy="684616"/>
              </a:xfrm>
              <a:custGeom>
                <a:avLst/>
                <a:gdLst>
                  <a:gd name="T0" fmla="*/ 0 w 494"/>
                  <a:gd name="T1" fmla="*/ 0 h 246"/>
                  <a:gd name="T2" fmla="*/ 247 w 494"/>
                  <a:gd name="T3" fmla="*/ 246 h 246"/>
                  <a:gd name="T4" fmla="*/ 494 w 494"/>
                  <a:gd name="T5" fmla="*/ 0 h 246"/>
                  <a:gd name="T6" fmla="*/ 483 w 494"/>
                  <a:gd name="T7" fmla="*/ 0 h 246"/>
                  <a:gd name="T8" fmla="*/ 247 w 494"/>
                  <a:gd name="T9" fmla="*/ 236 h 246"/>
                  <a:gd name="T10" fmla="*/ 11 w 494"/>
                  <a:gd name="T11" fmla="*/ 0 h 246"/>
                  <a:gd name="T12" fmla="*/ 0 w 494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" h="246">
                    <a:moveTo>
                      <a:pt x="0" y="0"/>
                    </a:moveTo>
                    <a:cubicBezTo>
                      <a:pt x="0" y="136"/>
                      <a:pt x="111" y="246"/>
                      <a:pt x="247" y="246"/>
                    </a:cubicBezTo>
                    <a:cubicBezTo>
                      <a:pt x="383" y="246"/>
                      <a:pt x="494" y="136"/>
                      <a:pt x="494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83" y="130"/>
                      <a:pt x="377" y="236"/>
                      <a:pt x="247" y="236"/>
                    </a:cubicBezTo>
                    <a:cubicBezTo>
                      <a:pt x="117" y="236"/>
                      <a:pt x="11" y="13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4" name="Freeform 6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2483836" y="4138661"/>
                <a:ext cx="2104706" cy="1052353"/>
              </a:xfrm>
              <a:custGeom>
                <a:avLst/>
                <a:gdLst>
                  <a:gd name="T0" fmla="*/ 379 w 758"/>
                  <a:gd name="T1" fmla="*/ 378 h 378"/>
                  <a:gd name="T2" fmla="*/ 758 w 758"/>
                  <a:gd name="T3" fmla="*/ 0 h 378"/>
                  <a:gd name="T4" fmla="*/ 747 w 758"/>
                  <a:gd name="T5" fmla="*/ 0 h 378"/>
                  <a:gd name="T6" fmla="*/ 379 w 758"/>
                  <a:gd name="T7" fmla="*/ 368 h 378"/>
                  <a:gd name="T8" fmla="*/ 11 w 758"/>
                  <a:gd name="T9" fmla="*/ 0 h 378"/>
                  <a:gd name="T10" fmla="*/ 0 w 758"/>
                  <a:gd name="T11" fmla="*/ 0 h 378"/>
                  <a:gd name="T12" fmla="*/ 379 w 758"/>
                  <a:gd name="T13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378">
                    <a:moveTo>
                      <a:pt x="379" y="378"/>
                    </a:moveTo>
                    <a:cubicBezTo>
                      <a:pt x="588" y="378"/>
                      <a:pt x="758" y="209"/>
                      <a:pt x="758" y="0"/>
                    </a:cubicBezTo>
                    <a:cubicBezTo>
                      <a:pt x="747" y="0"/>
                      <a:pt x="747" y="0"/>
                      <a:pt x="747" y="0"/>
                    </a:cubicBezTo>
                    <a:cubicBezTo>
                      <a:pt x="747" y="203"/>
                      <a:pt x="582" y="368"/>
                      <a:pt x="379" y="368"/>
                    </a:cubicBezTo>
                    <a:cubicBezTo>
                      <a:pt x="176" y="368"/>
                      <a:pt x="11" y="203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09"/>
                      <a:pt x="170" y="378"/>
                      <a:pt x="379" y="37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" name="Freeform 7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2597286" y="4138661"/>
                <a:ext cx="1877804" cy="937598"/>
              </a:xfrm>
              <a:custGeom>
                <a:avLst/>
                <a:gdLst>
                  <a:gd name="T0" fmla="*/ 0 w 676"/>
                  <a:gd name="T1" fmla="*/ 0 h 337"/>
                  <a:gd name="T2" fmla="*/ 338 w 676"/>
                  <a:gd name="T3" fmla="*/ 337 h 337"/>
                  <a:gd name="T4" fmla="*/ 676 w 676"/>
                  <a:gd name="T5" fmla="*/ 0 h 337"/>
                  <a:gd name="T6" fmla="*/ 619 w 676"/>
                  <a:gd name="T7" fmla="*/ 0 h 337"/>
                  <a:gd name="T8" fmla="*/ 338 w 676"/>
                  <a:gd name="T9" fmla="*/ 280 h 337"/>
                  <a:gd name="T10" fmla="*/ 57 w 676"/>
                  <a:gd name="T11" fmla="*/ 0 h 337"/>
                  <a:gd name="T12" fmla="*/ 0 w 676"/>
                  <a:gd name="T13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6" h="337">
                    <a:moveTo>
                      <a:pt x="0" y="0"/>
                    </a:moveTo>
                    <a:cubicBezTo>
                      <a:pt x="0" y="186"/>
                      <a:pt x="152" y="337"/>
                      <a:pt x="338" y="337"/>
                    </a:cubicBezTo>
                    <a:cubicBezTo>
                      <a:pt x="525" y="337"/>
                      <a:pt x="676" y="186"/>
                      <a:pt x="676" y="0"/>
                    </a:cubicBezTo>
                    <a:cubicBezTo>
                      <a:pt x="619" y="0"/>
                      <a:pt x="619" y="0"/>
                      <a:pt x="619" y="0"/>
                    </a:cubicBezTo>
                    <a:cubicBezTo>
                      <a:pt x="619" y="155"/>
                      <a:pt x="493" y="280"/>
                      <a:pt x="338" y="280"/>
                    </a:cubicBezTo>
                    <a:cubicBezTo>
                      <a:pt x="183" y="280"/>
                      <a:pt x="58" y="155"/>
                      <a:pt x="5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6" name="Freeform 8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82724" y="4502485"/>
                <a:ext cx="105627" cy="357304"/>
              </a:xfrm>
              <a:custGeom>
                <a:avLst/>
                <a:gdLst>
                  <a:gd name="T0" fmla="*/ 38 w 38"/>
                  <a:gd name="T1" fmla="*/ 34 h 128"/>
                  <a:gd name="T2" fmla="*/ 23 w 38"/>
                  <a:gd name="T3" fmla="*/ 34 h 128"/>
                  <a:gd name="T4" fmla="*/ 23 w 38"/>
                  <a:gd name="T5" fmla="*/ 94 h 128"/>
                  <a:gd name="T6" fmla="*/ 36 w 38"/>
                  <a:gd name="T7" fmla="*/ 111 h 128"/>
                  <a:gd name="T8" fmla="*/ 19 w 38"/>
                  <a:gd name="T9" fmla="*/ 128 h 128"/>
                  <a:gd name="T10" fmla="*/ 2 w 38"/>
                  <a:gd name="T11" fmla="*/ 111 h 128"/>
                  <a:gd name="T12" fmla="*/ 16 w 38"/>
                  <a:gd name="T13" fmla="*/ 94 h 128"/>
                  <a:gd name="T14" fmla="*/ 16 w 38"/>
                  <a:gd name="T15" fmla="*/ 34 h 128"/>
                  <a:gd name="T16" fmla="*/ 0 w 38"/>
                  <a:gd name="T17" fmla="*/ 34 h 128"/>
                  <a:gd name="T18" fmla="*/ 19 w 38"/>
                  <a:gd name="T19" fmla="*/ 0 h 128"/>
                  <a:gd name="T20" fmla="*/ 38 w 38"/>
                  <a:gd name="T21" fmla="*/ 3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28">
                    <a:moveTo>
                      <a:pt x="38" y="34"/>
                    </a:move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30" y="96"/>
                      <a:pt x="36" y="103"/>
                      <a:pt x="36" y="111"/>
                    </a:cubicBezTo>
                    <a:cubicBezTo>
                      <a:pt x="36" y="120"/>
                      <a:pt x="29" y="128"/>
                      <a:pt x="19" y="128"/>
                    </a:cubicBezTo>
                    <a:cubicBezTo>
                      <a:pt x="10" y="128"/>
                      <a:pt x="2" y="120"/>
                      <a:pt x="2" y="111"/>
                    </a:cubicBezTo>
                    <a:cubicBezTo>
                      <a:pt x="2" y="103"/>
                      <a:pt x="8" y="96"/>
                      <a:pt x="16" y="9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8" y="34"/>
                      <a:pt x="38" y="34"/>
                      <a:pt x="38" y="3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7" name="Freeform 9"/>
            <p:cNvSpPr/>
            <p:nvPr>
              <p:custDataLst>
                <p:tags r:id="rId5"/>
              </p:custDataLst>
            </p:nvPr>
          </p:nvSpPr>
          <p:spPr bwMode="auto">
            <a:xfrm>
              <a:off x="2612044" y="3842403"/>
              <a:ext cx="79220" cy="395121"/>
            </a:xfrm>
            <a:custGeom>
              <a:avLst/>
              <a:gdLst>
                <a:gd name="T0" fmla="*/ 38 w 38"/>
                <a:gd name="T1" fmla="*/ 155 h 189"/>
                <a:gd name="T2" fmla="*/ 23 w 38"/>
                <a:gd name="T3" fmla="*/ 155 h 189"/>
                <a:gd name="T4" fmla="*/ 23 w 38"/>
                <a:gd name="T5" fmla="*/ 33 h 189"/>
                <a:gd name="T6" fmla="*/ 36 w 38"/>
                <a:gd name="T7" fmla="*/ 17 h 189"/>
                <a:gd name="T8" fmla="*/ 19 w 38"/>
                <a:gd name="T9" fmla="*/ 0 h 189"/>
                <a:gd name="T10" fmla="*/ 2 w 38"/>
                <a:gd name="T11" fmla="*/ 17 h 189"/>
                <a:gd name="T12" fmla="*/ 16 w 38"/>
                <a:gd name="T13" fmla="*/ 33 h 189"/>
                <a:gd name="T14" fmla="*/ 16 w 38"/>
                <a:gd name="T15" fmla="*/ 155 h 189"/>
                <a:gd name="T16" fmla="*/ 0 w 38"/>
                <a:gd name="T17" fmla="*/ 155 h 189"/>
                <a:gd name="T18" fmla="*/ 19 w 38"/>
                <a:gd name="T19" fmla="*/ 189 h 189"/>
                <a:gd name="T20" fmla="*/ 38 w 38"/>
                <a:gd name="T21" fmla="*/ 15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89">
                  <a:moveTo>
                    <a:pt x="38" y="155"/>
                  </a:moveTo>
                  <a:cubicBezTo>
                    <a:pt x="23" y="155"/>
                    <a:pt x="23" y="155"/>
                    <a:pt x="23" y="15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30" y="32"/>
                    <a:pt x="36" y="25"/>
                    <a:pt x="36" y="17"/>
                  </a:cubicBezTo>
                  <a:cubicBezTo>
                    <a:pt x="36" y="7"/>
                    <a:pt x="29" y="0"/>
                    <a:pt x="19" y="0"/>
                  </a:cubicBezTo>
                  <a:cubicBezTo>
                    <a:pt x="10" y="0"/>
                    <a:pt x="2" y="7"/>
                    <a:pt x="2" y="17"/>
                  </a:cubicBezTo>
                  <a:cubicBezTo>
                    <a:pt x="2" y="25"/>
                    <a:pt x="8" y="32"/>
                    <a:pt x="16" y="33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38" y="155"/>
                    <a:pt x="38" y="155"/>
                    <a:pt x="38" y="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dk1"/>
                </a:solidFill>
              </a:endParaRPr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3146043" y="2312776"/>
              <a:ext cx="1576574" cy="791221"/>
              <a:chOff x="4194724" y="3083701"/>
              <a:chExt cx="2102098" cy="1054961"/>
            </a:xfrm>
          </p:grpSpPr>
          <p:sp>
            <p:nvSpPr>
              <p:cNvPr id="9" name="Freeform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4561157" y="3451437"/>
                <a:ext cx="1371840" cy="687224"/>
              </a:xfrm>
              <a:custGeom>
                <a:avLst/>
                <a:gdLst>
                  <a:gd name="T0" fmla="*/ 0 w 494"/>
                  <a:gd name="T1" fmla="*/ 247 h 247"/>
                  <a:gd name="T2" fmla="*/ 247 w 494"/>
                  <a:gd name="T3" fmla="*/ 0 h 247"/>
                  <a:gd name="T4" fmla="*/ 494 w 494"/>
                  <a:gd name="T5" fmla="*/ 247 h 247"/>
                  <a:gd name="T6" fmla="*/ 483 w 494"/>
                  <a:gd name="T7" fmla="*/ 247 h 247"/>
                  <a:gd name="T8" fmla="*/ 247 w 494"/>
                  <a:gd name="T9" fmla="*/ 11 h 247"/>
                  <a:gd name="T10" fmla="*/ 10 w 494"/>
                  <a:gd name="T11" fmla="*/ 247 h 247"/>
                  <a:gd name="T12" fmla="*/ 0 w 494"/>
                  <a:gd name="T13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" h="247">
                    <a:moveTo>
                      <a:pt x="0" y="247"/>
                    </a:moveTo>
                    <a:cubicBezTo>
                      <a:pt x="0" y="111"/>
                      <a:pt x="110" y="0"/>
                      <a:pt x="247" y="0"/>
                    </a:cubicBezTo>
                    <a:cubicBezTo>
                      <a:pt x="383" y="0"/>
                      <a:pt x="493" y="111"/>
                      <a:pt x="494" y="247"/>
                    </a:cubicBezTo>
                    <a:cubicBezTo>
                      <a:pt x="483" y="247"/>
                      <a:pt x="483" y="247"/>
                      <a:pt x="483" y="247"/>
                    </a:cubicBezTo>
                    <a:cubicBezTo>
                      <a:pt x="483" y="117"/>
                      <a:pt x="377" y="11"/>
                      <a:pt x="247" y="11"/>
                    </a:cubicBezTo>
                    <a:cubicBezTo>
                      <a:pt x="116" y="11"/>
                      <a:pt x="11" y="117"/>
                      <a:pt x="10" y="247"/>
                    </a:cubicBezTo>
                    <a:cubicBezTo>
                      <a:pt x="0" y="247"/>
                      <a:pt x="0" y="247"/>
                      <a:pt x="0" y="2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0" name="Freeform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4194724" y="3083701"/>
                <a:ext cx="2102098" cy="1054961"/>
              </a:xfrm>
              <a:custGeom>
                <a:avLst/>
                <a:gdLst>
                  <a:gd name="T0" fmla="*/ 379 w 757"/>
                  <a:gd name="T1" fmla="*/ 0 h 379"/>
                  <a:gd name="T2" fmla="*/ 757 w 757"/>
                  <a:gd name="T3" fmla="*/ 379 h 379"/>
                  <a:gd name="T4" fmla="*/ 747 w 757"/>
                  <a:gd name="T5" fmla="*/ 379 h 379"/>
                  <a:gd name="T6" fmla="*/ 379 w 757"/>
                  <a:gd name="T7" fmla="*/ 11 h 379"/>
                  <a:gd name="T8" fmla="*/ 10 w 757"/>
                  <a:gd name="T9" fmla="*/ 379 h 379"/>
                  <a:gd name="T10" fmla="*/ 0 w 757"/>
                  <a:gd name="T11" fmla="*/ 379 h 379"/>
                  <a:gd name="T12" fmla="*/ 379 w 757"/>
                  <a:gd name="T13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7" h="379">
                    <a:moveTo>
                      <a:pt x="379" y="0"/>
                    </a:moveTo>
                    <a:cubicBezTo>
                      <a:pt x="588" y="0"/>
                      <a:pt x="757" y="170"/>
                      <a:pt x="757" y="379"/>
                    </a:cubicBezTo>
                    <a:cubicBezTo>
                      <a:pt x="747" y="379"/>
                      <a:pt x="747" y="379"/>
                      <a:pt x="747" y="379"/>
                    </a:cubicBezTo>
                    <a:cubicBezTo>
                      <a:pt x="746" y="176"/>
                      <a:pt x="582" y="11"/>
                      <a:pt x="379" y="11"/>
                    </a:cubicBezTo>
                    <a:cubicBezTo>
                      <a:pt x="175" y="11"/>
                      <a:pt x="11" y="176"/>
                      <a:pt x="10" y="379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0" y="170"/>
                      <a:pt x="170" y="0"/>
                      <a:pt x="379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1" name="Freeform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308175" y="3197152"/>
                <a:ext cx="1877804" cy="941510"/>
              </a:xfrm>
              <a:custGeom>
                <a:avLst/>
                <a:gdLst>
                  <a:gd name="T0" fmla="*/ 0 w 676"/>
                  <a:gd name="T1" fmla="*/ 338 h 338"/>
                  <a:gd name="T2" fmla="*/ 338 w 676"/>
                  <a:gd name="T3" fmla="*/ 0 h 338"/>
                  <a:gd name="T4" fmla="*/ 676 w 676"/>
                  <a:gd name="T5" fmla="*/ 338 h 338"/>
                  <a:gd name="T6" fmla="*/ 619 w 676"/>
                  <a:gd name="T7" fmla="*/ 338 h 338"/>
                  <a:gd name="T8" fmla="*/ 338 w 676"/>
                  <a:gd name="T9" fmla="*/ 57 h 338"/>
                  <a:gd name="T10" fmla="*/ 57 w 676"/>
                  <a:gd name="T11" fmla="*/ 338 h 338"/>
                  <a:gd name="T12" fmla="*/ 0 w 676"/>
                  <a:gd name="T13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6" h="338">
                    <a:moveTo>
                      <a:pt x="0" y="338"/>
                    </a:moveTo>
                    <a:cubicBezTo>
                      <a:pt x="0" y="151"/>
                      <a:pt x="151" y="0"/>
                      <a:pt x="338" y="0"/>
                    </a:cubicBezTo>
                    <a:cubicBezTo>
                      <a:pt x="524" y="0"/>
                      <a:pt x="675" y="151"/>
                      <a:pt x="676" y="338"/>
                    </a:cubicBezTo>
                    <a:cubicBezTo>
                      <a:pt x="619" y="338"/>
                      <a:pt x="619" y="338"/>
                      <a:pt x="619" y="338"/>
                    </a:cubicBezTo>
                    <a:cubicBezTo>
                      <a:pt x="618" y="183"/>
                      <a:pt x="493" y="57"/>
                      <a:pt x="338" y="57"/>
                    </a:cubicBezTo>
                    <a:cubicBezTo>
                      <a:pt x="183" y="57"/>
                      <a:pt x="57" y="183"/>
                      <a:pt x="57" y="338"/>
                    </a:cubicBezTo>
                    <a:cubicBezTo>
                      <a:pt x="0" y="338"/>
                      <a:pt x="0" y="338"/>
                      <a:pt x="0" y="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2" name="Freeform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194916" y="3417532"/>
                <a:ext cx="101714" cy="356001"/>
              </a:xfrm>
              <a:custGeom>
                <a:avLst/>
                <a:gdLst>
                  <a:gd name="T0" fmla="*/ 37 w 37"/>
                  <a:gd name="T1" fmla="*/ 94 h 128"/>
                  <a:gd name="T2" fmla="*/ 22 w 37"/>
                  <a:gd name="T3" fmla="*/ 94 h 128"/>
                  <a:gd name="T4" fmla="*/ 22 w 37"/>
                  <a:gd name="T5" fmla="*/ 34 h 128"/>
                  <a:gd name="T6" fmla="*/ 36 w 37"/>
                  <a:gd name="T7" fmla="*/ 17 h 128"/>
                  <a:gd name="T8" fmla="*/ 19 w 37"/>
                  <a:gd name="T9" fmla="*/ 0 h 128"/>
                  <a:gd name="T10" fmla="*/ 1 w 37"/>
                  <a:gd name="T11" fmla="*/ 17 h 128"/>
                  <a:gd name="T12" fmla="*/ 15 w 37"/>
                  <a:gd name="T13" fmla="*/ 34 h 128"/>
                  <a:gd name="T14" fmla="*/ 15 w 37"/>
                  <a:gd name="T15" fmla="*/ 94 h 128"/>
                  <a:gd name="T16" fmla="*/ 0 w 37"/>
                  <a:gd name="T17" fmla="*/ 94 h 128"/>
                  <a:gd name="T18" fmla="*/ 19 w 37"/>
                  <a:gd name="T19" fmla="*/ 128 h 128"/>
                  <a:gd name="T20" fmla="*/ 37 w 37"/>
                  <a:gd name="T21" fmla="*/ 9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28">
                    <a:moveTo>
                      <a:pt x="37" y="94"/>
                    </a:move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30" y="32"/>
                      <a:pt x="36" y="25"/>
                      <a:pt x="36" y="17"/>
                    </a:cubicBezTo>
                    <a:cubicBezTo>
                      <a:pt x="36" y="7"/>
                      <a:pt x="28" y="0"/>
                      <a:pt x="19" y="0"/>
                    </a:cubicBezTo>
                    <a:cubicBezTo>
                      <a:pt x="9" y="0"/>
                      <a:pt x="1" y="7"/>
                      <a:pt x="1" y="17"/>
                    </a:cubicBezTo>
                    <a:cubicBezTo>
                      <a:pt x="1" y="25"/>
                      <a:pt x="7" y="32"/>
                      <a:pt x="15" y="3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37" y="94"/>
                      <a:pt x="37" y="94"/>
                      <a:pt x="37" y="9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" name="Freeform 14"/>
            <p:cNvSpPr/>
            <p:nvPr>
              <p:custDataLst>
                <p:tags r:id="rId10"/>
              </p:custDataLst>
            </p:nvPr>
          </p:nvSpPr>
          <p:spPr bwMode="auto">
            <a:xfrm>
              <a:off x="3896187" y="1970468"/>
              <a:ext cx="76286" cy="394144"/>
            </a:xfrm>
            <a:custGeom>
              <a:avLst/>
              <a:gdLst>
                <a:gd name="T0" fmla="*/ 37 w 37"/>
                <a:gd name="T1" fmla="*/ 34 h 189"/>
                <a:gd name="T2" fmla="*/ 22 w 37"/>
                <a:gd name="T3" fmla="*/ 34 h 189"/>
                <a:gd name="T4" fmla="*/ 22 w 37"/>
                <a:gd name="T5" fmla="*/ 155 h 189"/>
                <a:gd name="T6" fmla="*/ 36 w 37"/>
                <a:gd name="T7" fmla="*/ 172 h 189"/>
                <a:gd name="T8" fmla="*/ 19 w 37"/>
                <a:gd name="T9" fmla="*/ 189 h 189"/>
                <a:gd name="T10" fmla="*/ 1 w 37"/>
                <a:gd name="T11" fmla="*/ 172 h 189"/>
                <a:gd name="T12" fmla="*/ 15 w 37"/>
                <a:gd name="T13" fmla="*/ 155 h 189"/>
                <a:gd name="T14" fmla="*/ 15 w 37"/>
                <a:gd name="T15" fmla="*/ 34 h 189"/>
                <a:gd name="T16" fmla="*/ 0 w 37"/>
                <a:gd name="T17" fmla="*/ 34 h 189"/>
                <a:gd name="T18" fmla="*/ 19 w 37"/>
                <a:gd name="T19" fmla="*/ 0 h 189"/>
                <a:gd name="T20" fmla="*/ 37 w 37"/>
                <a:gd name="T21" fmla="*/ 3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89">
                  <a:moveTo>
                    <a:pt x="37" y="34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30" y="157"/>
                    <a:pt x="36" y="164"/>
                    <a:pt x="36" y="172"/>
                  </a:cubicBezTo>
                  <a:cubicBezTo>
                    <a:pt x="36" y="182"/>
                    <a:pt x="28" y="189"/>
                    <a:pt x="19" y="189"/>
                  </a:cubicBezTo>
                  <a:cubicBezTo>
                    <a:pt x="9" y="189"/>
                    <a:pt x="1" y="182"/>
                    <a:pt x="1" y="172"/>
                  </a:cubicBezTo>
                  <a:cubicBezTo>
                    <a:pt x="1" y="164"/>
                    <a:pt x="7" y="157"/>
                    <a:pt x="15" y="15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7" y="34"/>
                    <a:pt x="37" y="34"/>
                    <a:pt x="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dk1"/>
                </a:solidFill>
              </a:endParaRPr>
            </a:p>
          </p:txBody>
        </p:sp>
        <p:grpSp>
          <p:nvGrpSpPr>
            <p:cNvPr id="14" name="Group 68"/>
            <p:cNvGrpSpPr/>
            <p:nvPr/>
          </p:nvGrpSpPr>
          <p:grpSpPr>
            <a:xfrm>
              <a:off x="4429210" y="3103996"/>
              <a:ext cx="1576574" cy="789265"/>
              <a:chOff x="5905613" y="4138661"/>
              <a:chExt cx="2102098" cy="1052353"/>
            </a:xfrm>
          </p:grpSpPr>
          <p:sp>
            <p:nvSpPr>
              <p:cNvPr id="15" name="Freeform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6272045" y="4138661"/>
                <a:ext cx="1369232" cy="684616"/>
              </a:xfrm>
              <a:custGeom>
                <a:avLst/>
                <a:gdLst>
                  <a:gd name="T0" fmla="*/ 0 w 493"/>
                  <a:gd name="T1" fmla="*/ 0 h 246"/>
                  <a:gd name="T2" fmla="*/ 246 w 493"/>
                  <a:gd name="T3" fmla="*/ 246 h 246"/>
                  <a:gd name="T4" fmla="*/ 493 w 493"/>
                  <a:gd name="T5" fmla="*/ 0 h 246"/>
                  <a:gd name="T6" fmla="*/ 483 w 493"/>
                  <a:gd name="T7" fmla="*/ 0 h 246"/>
                  <a:gd name="T8" fmla="*/ 246 w 493"/>
                  <a:gd name="T9" fmla="*/ 236 h 246"/>
                  <a:gd name="T10" fmla="*/ 10 w 493"/>
                  <a:gd name="T11" fmla="*/ 0 h 246"/>
                  <a:gd name="T12" fmla="*/ 0 w 493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3" h="246">
                    <a:moveTo>
                      <a:pt x="0" y="0"/>
                    </a:moveTo>
                    <a:cubicBezTo>
                      <a:pt x="0" y="136"/>
                      <a:pt x="110" y="246"/>
                      <a:pt x="246" y="246"/>
                    </a:cubicBezTo>
                    <a:cubicBezTo>
                      <a:pt x="383" y="246"/>
                      <a:pt x="493" y="136"/>
                      <a:pt x="493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82" y="130"/>
                      <a:pt x="377" y="236"/>
                      <a:pt x="246" y="236"/>
                    </a:cubicBezTo>
                    <a:cubicBezTo>
                      <a:pt x="116" y="236"/>
                      <a:pt x="11" y="13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6" name="Freeform 16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5905613" y="4138661"/>
                <a:ext cx="2102098" cy="1052353"/>
              </a:xfrm>
              <a:custGeom>
                <a:avLst/>
                <a:gdLst>
                  <a:gd name="T0" fmla="*/ 378 w 757"/>
                  <a:gd name="T1" fmla="*/ 378 h 378"/>
                  <a:gd name="T2" fmla="*/ 757 w 757"/>
                  <a:gd name="T3" fmla="*/ 0 h 378"/>
                  <a:gd name="T4" fmla="*/ 747 w 757"/>
                  <a:gd name="T5" fmla="*/ 0 h 378"/>
                  <a:gd name="T6" fmla="*/ 378 w 757"/>
                  <a:gd name="T7" fmla="*/ 368 h 378"/>
                  <a:gd name="T8" fmla="*/ 10 w 757"/>
                  <a:gd name="T9" fmla="*/ 0 h 378"/>
                  <a:gd name="T10" fmla="*/ 0 w 757"/>
                  <a:gd name="T11" fmla="*/ 0 h 378"/>
                  <a:gd name="T12" fmla="*/ 378 w 757"/>
                  <a:gd name="T13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7" h="378">
                    <a:moveTo>
                      <a:pt x="378" y="378"/>
                    </a:moveTo>
                    <a:cubicBezTo>
                      <a:pt x="588" y="378"/>
                      <a:pt x="757" y="209"/>
                      <a:pt x="757" y="0"/>
                    </a:cubicBezTo>
                    <a:cubicBezTo>
                      <a:pt x="747" y="0"/>
                      <a:pt x="747" y="0"/>
                      <a:pt x="747" y="0"/>
                    </a:cubicBezTo>
                    <a:cubicBezTo>
                      <a:pt x="746" y="203"/>
                      <a:pt x="582" y="368"/>
                      <a:pt x="378" y="368"/>
                    </a:cubicBezTo>
                    <a:cubicBezTo>
                      <a:pt x="175" y="368"/>
                      <a:pt x="11" y="203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9"/>
                      <a:pt x="169" y="378"/>
                      <a:pt x="378" y="37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7" name="Freeform 17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6019063" y="4138661"/>
                <a:ext cx="1875196" cy="937598"/>
              </a:xfrm>
              <a:custGeom>
                <a:avLst/>
                <a:gdLst>
                  <a:gd name="T0" fmla="*/ 0 w 675"/>
                  <a:gd name="T1" fmla="*/ 0 h 337"/>
                  <a:gd name="T2" fmla="*/ 337 w 675"/>
                  <a:gd name="T3" fmla="*/ 337 h 337"/>
                  <a:gd name="T4" fmla="*/ 675 w 675"/>
                  <a:gd name="T5" fmla="*/ 0 h 337"/>
                  <a:gd name="T6" fmla="*/ 618 w 675"/>
                  <a:gd name="T7" fmla="*/ 0 h 337"/>
                  <a:gd name="T8" fmla="*/ 337 w 675"/>
                  <a:gd name="T9" fmla="*/ 280 h 337"/>
                  <a:gd name="T10" fmla="*/ 57 w 675"/>
                  <a:gd name="T11" fmla="*/ 0 h 337"/>
                  <a:gd name="T12" fmla="*/ 0 w 675"/>
                  <a:gd name="T13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5" h="337">
                    <a:moveTo>
                      <a:pt x="0" y="0"/>
                    </a:moveTo>
                    <a:cubicBezTo>
                      <a:pt x="0" y="186"/>
                      <a:pt x="151" y="337"/>
                      <a:pt x="337" y="337"/>
                    </a:cubicBezTo>
                    <a:cubicBezTo>
                      <a:pt x="524" y="337"/>
                      <a:pt x="675" y="186"/>
                      <a:pt x="675" y="0"/>
                    </a:cubicBezTo>
                    <a:cubicBezTo>
                      <a:pt x="618" y="0"/>
                      <a:pt x="618" y="0"/>
                      <a:pt x="618" y="0"/>
                    </a:cubicBezTo>
                    <a:cubicBezTo>
                      <a:pt x="618" y="155"/>
                      <a:pt x="492" y="280"/>
                      <a:pt x="337" y="280"/>
                    </a:cubicBezTo>
                    <a:cubicBezTo>
                      <a:pt x="183" y="280"/>
                      <a:pt x="57" y="155"/>
                      <a:pt x="5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18" name="Freeform 18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6905804" y="4502485"/>
                <a:ext cx="103019" cy="357304"/>
              </a:xfrm>
              <a:custGeom>
                <a:avLst/>
                <a:gdLst>
                  <a:gd name="T0" fmla="*/ 37 w 37"/>
                  <a:gd name="T1" fmla="*/ 34 h 128"/>
                  <a:gd name="T2" fmla="*/ 22 w 37"/>
                  <a:gd name="T3" fmla="*/ 34 h 128"/>
                  <a:gd name="T4" fmla="*/ 22 w 37"/>
                  <a:gd name="T5" fmla="*/ 94 h 128"/>
                  <a:gd name="T6" fmla="*/ 36 w 37"/>
                  <a:gd name="T7" fmla="*/ 111 h 128"/>
                  <a:gd name="T8" fmla="*/ 18 w 37"/>
                  <a:gd name="T9" fmla="*/ 128 h 128"/>
                  <a:gd name="T10" fmla="*/ 1 w 37"/>
                  <a:gd name="T11" fmla="*/ 111 h 128"/>
                  <a:gd name="T12" fmla="*/ 15 w 37"/>
                  <a:gd name="T13" fmla="*/ 94 h 128"/>
                  <a:gd name="T14" fmla="*/ 15 w 37"/>
                  <a:gd name="T15" fmla="*/ 34 h 128"/>
                  <a:gd name="T16" fmla="*/ 0 w 37"/>
                  <a:gd name="T17" fmla="*/ 34 h 128"/>
                  <a:gd name="T18" fmla="*/ 18 w 37"/>
                  <a:gd name="T19" fmla="*/ 0 h 128"/>
                  <a:gd name="T20" fmla="*/ 37 w 37"/>
                  <a:gd name="T21" fmla="*/ 3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28">
                    <a:moveTo>
                      <a:pt x="37" y="34"/>
                    </a:move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30" y="96"/>
                      <a:pt x="36" y="103"/>
                      <a:pt x="36" y="111"/>
                    </a:cubicBezTo>
                    <a:cubicBezTo>
                      <a:pt x="36" y="120"/>
                      <a:pt x="28" y="128"/>
                      <a:pt x="18" y="128"/>
                    </a:cubicBezTo>
                    <a:cubicBezTo>
                      <a:pt x="9" y="128"/>
                      <a:pt x="1" y="120"/>
                      <a:pt x="1" y="111"/>
                    </a:cubicBezTo>
                    <a:cubicBezTo>
                      <a:pt x="1" y="103"/>
                      <a:pt x="7" y="96"/>
                      <a:pt x="15" y="9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37" y="34"/>
                      <a:pt x="37" y="34"/>
                      <a:pt x="37" y="3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9" name="Freeform 19"/>
            <p:cNvSpPr/>
            <p:nvPr>
              <p:custDataLst>
                <p:tags r:id="rId15"/>
              </p:custDataLst>
            </p:nvPr>
          </p:nvSpPr>
          <p:spPr bwMode="auto">
            <a:xfrm>
              <a:off x="5179354" y="3842403"/>
              <a:ext cx="77264" cy="395121"/>
            </a:xfrm>
            <a:custGeom>
              <a:avLst/>
              <a:gdLst>
                <a:gd name="T0" fmla="*/ 37 w 37"/>
                <a:gd name="T1" fmla="*/ 155 h 189"/>
                <a:gd name="T2" fmla="*/ 22 w 37"/>
                <a:gd name="T3" fmla="*/ 155 h 189"/>
                <a:gd name="T4" fmla="*/ 22 w 37"/>
                <a:gd name="T5" fmla="*/ 33 h 189"/>
                <a:gd name="T6" fmla="*/ 36 w 37"/>
                <a:gd name="T7" fmla="*/ 17 h 189"/>
                <a:gd name="T8" fmla="*/ 18 w 37"/>
                <a:gd name="T9" fmla="*/ 0 h 189"/>
                <a:gd name="T10" fmla="*/ 1 w 37"/>
                <a:gd name="T11" fmla="*/ 17 h 189"/>
                <a:gd name="T12" fmla="*/ 15 w 37"/>
                <a:gd name="T13" fmla="*/ 33 h 189"/>
                <a:gd name="T14" fmla="*/ 15 w 37"/>
                <a:gd name="T15" fmla="*/ 155 h 189"/>
                <a:gd name="T16" fmla="*/ 0 w 37"/>
                <a:gd name="T17" fmla="*/ 155 h 189"/>
                <a:gd name="T18" fmla="*/ 18 w 37"/>
                <a:gd name="T19" fmla="*/ 189 h 189"/>
                <a:gd name="T20" fmla="*/ 37 w 37"/>
                <a:gd name="T21" fmla="*/ 15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89">
                  <a:moveTo>
                    <a:pt x="37" y="155"/>
                  </a:moveTo>
                  <a:cubicBezTo>
                    <a:pt x="22" y="155"/>
                    <a:pt x="22" y="155"/>
                    <a:pt x="22" y="15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6" y="25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9" y="0"/>
                    <a:pt x="1" y="7"/>
                    <a:pt x="1" y="17"/>
                  </a:cubicBezTo>
                  <a:cubicBezTo>
                    <a:pt x="1" y="25"/>
                    <a:pt x="7" y="32"/>
                    <a:pt x="15" y="33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37" y="155"/>
                    <a:pt x="37" y="155"/>
                    <a:pt x="37" y="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dk1"/>
                </a:solidFill>
              </a:endParaRPr>
            </a:p>
          </p:txBody>
        </p:sp>
        <p:grpSp>
          <p:nvGrpSpPr>
            <p:cNvPr id="20" name="Group 69"/>
            <p:cNvGrpSpPr/>
            <p:nvPr/>
          </p:nvGrpSpPr>
          <p:grpSpPr>
            <a:xfrm>
              <a:off x="5710420" y="2312776"/>
              <a:ext cx="1579508" cy="791221"/>
              <a:chOff x="7613893" y="3083701"/>
              <a:chExt cx="2106010" cy="1054961"/>
            </a:xfrm>
          </p:grpSpPr>
          <p:sp>
            <p:nvSpPr>
              <p:cNvPr id="21" name="Freeform 20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980326" y="3451437"/>
                <a:ext cx="1371840" cy="687224"/>
              </a:xfrm>
              <a:custGeom>
                <a:avLst/>
                <a:gdLst>
                  <a:gd name="T0" fmla="*/ 0 w 494"/>
                  <a:gd name="T1" fmla="*/ 247 h 247"/>
                  <a:gd name="T2" fmla="*/ 247 w 494"/>
                  <a:gd name="T3" fmla="*/ 0 h 247"/>
                  <a:gd name="T4" fmla="*/ 494 w 494"/>
                  <a:gd name="T5" fmla="*/ 247 h 247"/>
                  <a:gd name="T6" fmla="*/ 483 w 494"/>
                  <a:gd name="T7" fmla="*/ 247 h 247"/>
                  <a:gd name="T8" fmla="*/ 247 w 494"/>
                  <a:gd name="T9" fmla="*/ 11 h 247"/>
                  <a:gd name="T10" fmla="*/ 11 w 494"/>
                  <a:gd name="T11" fmla="*/ 247 h 247"/>
                  <a:gd name="T12" fmla="*/ 0 w 494"/>
                  <a:gd name="T13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" h="247">
                    <a:moveTo>
                      <a:pt x="0" y="247"/>
                    </a:moveTo>
                    <a:cubicBezTo>
                      <a:pt x="0" y="111"/>
                      <a:pt x="111" y="0"/>
                      <a:pt x="247" y="0"/>
                    </a:cubicBezTo>
                    <a:cubicBezTo>
                      <a:pt x="383" y="0"/>
                      <a:pt x="494" y="111"/>
                      <a:pt x="494" y="247"/>
                    </a:cubicBezTo>
                    <a:cubicBezTo>
                      <a:pt x="483" y="247"/>
                      <a:pt x="483" y="247"/>
                      <a:pt x="483" y="247"/>
                    </a:cubicBezTo>
                    <a:cubicBezTo>
                      <a:pt x="483" y="117"/>
                      <a:pt x="377" y="11"/>
                      <a:pt x="247" y="11"/>
                    </a:cubicBezTo>
                    <a:cubicBezTo>
                      <a:pt x="117" y="11"/>
                      <a:pt x="11" y="117"/>
                      <a:pt x="11" y="247"/>
                    </a:cubicBezTo>
                    <a:cubicBezTo>
                      <a:pt x="0" y="247"/>
                      <a:pt x="0" y="247"/>
                      <a:pt x="0" y="2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2" name="Freeform 21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7613893" y="3083701"/>
                <a:ext cx="2106010" cy="1054961"/>
              </a:xfrm>
              <a:custGeom>
                <a:avLst/>
                <a:gdLst>
                  <a:gd name="T0" fmla="*/ 379 w 758"/>
                  <a:gd name="T1" fmla="*/ 0 h 379"/>
                  <a:gd name="T2" fmla="*/ 758 w 758"/>
                  <a:gd name="T3" fmla="*/ 379 h 379"/>
                  <a:gd name="T4" fmla="*/ 747 w 758"/>
                  <a:gd name="T5" fmla="*/ 379 h 379"/>
                  <a:gd name="T6" fmla="*/ 379 w 758"/>
                  <a:gd name="T7" fmla="*/ 11 h 379"/>
                  <a:gd name="T8" fmla="*/ 11 w 758"/>
                  <a:gd name="T9" fmla="*/ 379 h 379"/>
                  <a:gd name="T10" fmla="*/ 0 w 758"/>
                  <a:gd name="T11" fmla="*/ 379 h 379"/>
                  <a:gd name="T12" fmla="*/ 379 w 758"/>
                  <a:gd name="T13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8" h="379">
                    <a:moveTo>
                      <a:pt x="379" y="0"/>
                    </a:moveTo>
                    <a:cubicBezTo>
                      <a:pt x="588" y="0"/>
                      <a:pt x="758" y="170"/>
                      <a:pt x="758" y="379"/>
                    </a:cubicBezTo>
                    <a:cubicBezTo>
                      <a:pt x="747" y="379"/>
                      <a:pt x="747" y="379"/>
                      <a:pt x="747" y="379"/>
                    </a:cubicBezTo>
                    <a:cubicBezTo>
                      <a:pt x="747" y="176"/>
                      <a:pt x="582" y="11"/>
                      <a:pt x="379" y="11"/>
                    </a:cubicBezTo>
                    <a:cubicBezTo>
                      <a:pt x="176" y="11"/>
                      <a:pt x="11" y="176"/>
                      <a:pt x="11" y="379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0" y="170"/>
                      <a:pt x="170" y="0"/>
                      <a:pt x="379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3" name="Freeform 22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7727344" y="3197152"/>
                <a:ext cx="1877804" cy="941510"/>
              </a:xfrm>
              <a:custGeom>
                <a:avLst/>
                <a:gdLst>
                  <a:gd name="T0" fmla="*/ 0 w 676"/>
                  <a:gd name="T1" fmla="*/ 338 h 338"/>
                  <a:gd name="T2" fmla="*/ 338 w 676"/>
                  <a:gd name="T3" fmla="*/ 0 h 338"/>
                  <a:gd name="T4" fmla="*/ 676 w 676"/>
                  <a:gd name="T5" fmla="*/ 338 h 338"/>
                  <a:gd name="T6" fmla="*/ 619 w 676"/>
                  <a:gd name="T7" fmla="*/ 338 h 338"/>
                  <a:gd name="T8" fmla="*/ 338 w 676"/>
                  <a:gd name="T9" fmla="*/ 57 h 338"/>
                  <a:gd name="T10" fmla="*/ 57 w 676"/>
                  <a:gd name="T11" fmla="*/ 338 h 338"/>
                  <a:gd name="T12" fmla="*/ 0 w 676"/>
                  <a:gd name="T13" fmla="*/ 338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6" h="338">
                    <a:moveTo>
                      <a:pt x="0" y="338"/>
                    </a:moveTo>
                    <a:cubicBezTo>
                      <a:pt x="0" y="151"/>
                      <a:pt x="152" y="0"/>
                      <a:pt x="338" y="0"/>
                    </a:cubicBezTo>
                    <a:cubicBezTo>
                      <a:pt x="524" y="0"/>
                      <a:pt x="676" y="151"/>
                      <a:pt x="676" y="338"/>
                    </a:cubicBezTo>
                    <a:cubicBezTo>
                      <a:pt x="619" y="338"/>
                      <a:pt x="619" y="338"/>
                      <a:pt x="619" y="338"/>
                    </a:cubicBezTo>
                    <a:cubicBezTo>
                      <a:pt x="619" y="183"/>
                      <a:pt x="493" y="57"/>
                      <a:pt x="338" y="57"/>
                    </a:cubicBezTo>
                    <a:cubicBezTo>
                      <a:pt x="183" y="57"/>
                      <a:pt x="57" y="183"/>
                      <a:pt x="57" y="338"/>
                    </a:cubicBezTo>
                    <a:cubicBezTo>
                      <a:pt x="0" y="338"/>
                      <a:pt x="0" y="338"/>
                      <a:pt x="0" y="3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4" name="Freeform 2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8614084" y="3417532"/>
                <a:ext cx="105627" cy="356001"/>
              </a:xfrm>
              <a:custGeom>
                <a:avLst/>
                <a:gdLst>
                  <a:gd name="T0" fmla="*/ 38 w 38"/>
                  <a:gd name="T1" fmla="*/ 94 h 128"/>
                  <a:gd name="T2" fmla="*/ 23 w 38"/>
                  <a:gd name="T3" fmla="*/ 94 h 128"/>
                  <a:gd name="T4" fmla="*/ 23 w 38"/>
                  <a:gd name="T5" fmla="*/ 34 h 128"/>
                  <a:gd name="T6" fmla="*/ 36 w 38"/>
                  <a:gd name="T7" fmla="*/ 17 h 128"/>
                  <a:gd name="T8" fmla="*/ 19 w 38"/>
                  <a:gd name="T9" fmla="*/ 0 h 128"/>
                  <a:gd name="T10" fmla="*/ 2 w 38"/>
                  <a:gd name="T11" fmla="*/ 17 h 128"/>
                  <a:gd name="T12" fmla="*/ 15 w 38"/>
                  <a:gd name="T13" fmla="*/ 34 h 128"/>
                  <a:gd name="T14" fmla="*/ 15 w 38"/>
                  <a:gd name="T15" fmla="*/ 94 h 128"/>
                  <a:gd name="T16" fmla="*/ 0 w 38"/>
                  <a:gd name="T17" fmla="*/ 94 h 128"/>
                  <a:gd name="T18" fmla="*/ 19 w 38"/>
                  <a:gd name="T19" fmla="*/ 128 h 128"/>
                  <a:gd name="T20" fmla="*/ 38 w 38"/>
                  <a:gd name="T21" fmla="*/ 9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28">
                    <a:moveTo>
                      <a:pt x="38" y="94"/>
                    </a:move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0" y="32"/>
                      <a:pt x="36" y="25"/>
                      <a:pt x="36" y="17"/>
                    </a:cubicBezTo>
                    <a:cubicBezTo>
                      <a:pt x="36" y="7"/>
                      <a:pt x="28" y="0"/>
                      <a:pt x="19" y="0"/>
                    </a:cubicBezTo>
                    <a:cubicBezTo>
                      <a:pt x="10" y="0"/>
                      <a:pt x="2" y="7"/>
                      <a:pt x="2" y="17"/>
                    </a:cubicBezTo>
                    <a:cubicBezTo>
                      <a:pt x="2" y="25"/>
                      <a:pt x="8" y="32"/>
                      <a:pt x="15" y="3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38" y="94"/>
                      <a:pt x="38" y="94"/>
                      <a:pt x="38" y="9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25" name="Freeform 24"/>
            <p:cNvSpPr/>
            <p:nvPr>
              <p:custDataLst>
                <p:tags r:id="rId20"/>
              </p:custDataLst>
            </p:nvPr>
          </p:nvSpPr>
          <p:spPr bwMode="auto">
            <a:xfrm>
              <a:off x="6460564" y="1970468"/>
              <a:ext cx="79220" cy="394144"/>
            </a:xfrm>
            <a:custGeom>
              <a:avLst/>
              <a:gdLst>
                <a:gd name="T0" fmla="*/ 38 w 38"/>
                <a:gd name="T1" fmla="*/ 34 h 189"/>
                <a:gd name="T2" fmla="*/ 23 w 38"/>
                <a:gd name="T3" fmla="*/ 34 h 189"/>
                <a:gd name="T4" fmla="*/ 23 w 38"/>
                <a:gd name="T5" fmla="*/ 155 h 189"/>
                <a:gd name="T6" fmla="*/ 36 w 38"/>
                <a:gd name="T7" fmla="*/ 172 h 189"/>
                <a:gd name="T8" fmla="*/ 19 w 38"/>
                <a:gd name="T9" fmla="*/ 189 h 189"/>
                <a:gd name="T10" fmla="*/ 2 w 38"/>
                <a:gd name="T11" fmla="*/ 172 h 189"/>
                <a:gd name="T12" fmla="*/ 15 w 38"/>
                <a:gd name="T13" fmla="*/ 155 h 189"/>
                <a:gd name="T14" fmla="*/ 15 w 38"/>
                <a:gd name="T15" fmla="*/ 34 h 189"/>
                <a:gd name="T16" fmla="*/ 0 w 38"/>
                <a:gd name="T17" fmla="*/ 34 h 189"/>
                <a:gd name="T18" fmla="*/ 19 w 38"/>
                <a:gd name="T19" fmla="*/ 0 h 189"/>
                <a:gd name="T20" fmla="*/ 38 w 38"/>
                <a:gd name="T21" fmla="*/ 3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89">
                  <a:moveTo>
                    <a:pt x="38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30" y="157"/>
                    <a:pt x="36" y="164"/>
                    <a:pt x="36" y="172"/>
                  </a:cubicBezTo>
                  <a:cubicBezTo>
                    <a:pt x="36" y="182"/>
                    <a:pt x="28" y="189"/>
                    <a:pt x="19" y="189"/>
                  </a:cubicBezTo>
                  <a:cubicBezTo>
                    <a:pt x="10" y="189"/>
                    <a:pt x="2" y="182"/>
                    <a:pt x="2" y="172"/>
                  </a:cubicBezTo>
                  <a:cubicBezTo>
                    <a:pt x="2" y="164"/>
                    <a:pt x="8" y="157"/>
                    <a:pt x="15" y="15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8" y="34"/>
                    <a:pt x="38" y="34"/>
                    <a:pt x="38" y="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6" name="Freeform 25"/>
            <p:cNvSpPr/>
            <p:nvPr>
              <p:custDataLst>
                <p:tags r:id="rId21"/>
              </p:custDataLst>
            </p:nvPr>
          </p:nvSpPr>
          <p:spPr bwMode="auto">
            <a:xfrm>
              <a:off x="1862877" y="2312776"/>
              <a:ext cx="1578530" cy="791221"/>
            </a:xfrm>
            <a:custGeom>
              <a:avLst/>
              <a:gdLst>
                <a:gd name="T0" fmla="*/ 758 w 758"/>
                <a:gd name="T1" fmla="*/ 379 h 379"/>
                <a:gd name="T2" fmla="*/ 379 w 758"/>
                <a:gd name="T3" fmla="*/ 0 h 379"/>
                <a:gd name="T4" fmla="*/ 0 w 758"/>
                <a:gd name="T5" fmla="*/ 379 h 379"/>
                <a:gd name="T6" fmla="*/ 143 w 758"/>
                <a:gd name="T7" fmla="*/ 379 h 379"/>
                <a:gd name="T8" fmla="*/ 379 w 758"/>
                <a:gd name="T9" fmla="*/ 143 h 379"/>
                <a:gd name="T10" fmla="*/ 615 w 758"/>
                <a:gd name="T11" fmla="*/ 379 h 379"/>
                <a:gd name="T12" fmla="*/ 758 w 758"/>
                <a:gd name="T13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8" h="379">
                  <a:moveTo>
                    <a:pt x="758" y="379"/>
                  </a:moveTo>
                  <a:cubicBezTo>
                    <a:pt x="758" y="170"/>
                    <a:pt x="588" y="0"/>
                    <a:pt x="379" y="0"/>
                  </a:cubicBezTo>
                  <a:cubicBezTo>
                    <a:pt x="170" y="0"/>
                    <a:pt x="0" y="170"/>
                    <a:pt x="0" y="379"/>
                  </a:cubicBezTo>
                  <a:cubicBezTo>
                    <a:pt x="143" y="379"/>
                    <a:pt x="143" y="379"/>
                    <a:pt x="143" y="379"/>
                  </a:cubicBezTo>
                  <a:cubicBezTo>
                    <a:pt x="143" y="249"/>
                    <a:pt x="249" y="143"/>
                    <a:pt x="379" y="143"/>
                  </a:cubicBezTo>
                  <a:cubicBezTo>
                    <a:pt x="510" y="143"/>
                    <a:pt x="615" y="249"/>
                    <a:pt x="615" y="379"/>
                  </a:cubicBezTo>
                  <a:cubicBezTo>
                    <a:pt x="758" y="379"/>
                    <a:pt x="758" y="379"/>
                    <a:pt x="758" y="3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7" name="Freeform 26"/>
            <p:cNvSpPr/>
            <p:nvPr>
              <p:custDataLst>
                <p:tags r:id="rId22"/>
              </p:custDataLst>
            </p:nvPr>
          </p:nvSpPr>
          <p:spPr bwMode="auto">
            <a:xfrm>
              <a:off x="5710420" y="3103996"/>
              <a:ext cx="1579508" cy="791221"/>
            </a:xfrm>
            <a:custGeom>
              <a:avLst/>
              <a:gdLst>
                <a:gd name="T0" fmla="*/ 758 w 758"/>
                <a:gd name="T1" fmla="*/ 0 h 379"/>
                <a:gd name="T2" fmla="*/ 379 w 758"/>
                <a:gd name="T3" fmla="*/ 379 h 379"/>
                <a:gd name="T4" fmla="*/ 0 w 758"/>
                <a:gd name="T5" fmla="*/ 0 h 379"/>
                <a:gd name="T6" fmla="*/ 143 w 758"/>
                <a:gd name="T7" fmla="*/ 0 h 379"/>
                <a:gd name="T8" fmla="*/ 379 w 758"/>
                <a:gd name="T9" fmla="*/ 236 h 379"/>
                <a:gd name="T10" fmla="*/ 615 w 758"/>
                <a:gd name="T11" fmla="*/ 0 h 379"/>
                <a:gd name="T12" fmla="*/ 758 w 758"/>
                <a:gd name="T1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8" h="379">
                  <a:moveTo>
                    <a:pt x="758" y="0"/>
                  </a:moveTo>
                  <a:cubicBezTo>
                    <a:pt x="758" y="209"/>
                    <a:pt x="588" y="379"/>
                    <a:pt x="379" y="379"/>
                  </a:cubicBezTo>
                  <a:cubicBezTo>
                    <a:pt x="170" y="379"/>
                    <a:pt x="0" y="209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130"/>
                    <a:pt x="248" y="236"/>
                    <a:pt x="379" y="236"/>
                  </a:cubicBezTo>
                  <a:cubicBezTo>
                    <a:pt x="509" y="236"/>
                    <a:pt x="615" y="130"/>
                    <a:pt x="615" y="0"/>
                  </a:cubicBezTo>
                  <a:cubicBezTo>
                    <a:pt x="758" y="0"/>
                    <a:pt x="758" y="0"/>
                    <a:pt x="75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8" name="Freeform 27"/>
            <p:cNvSpPr/>
            <p:nvPr>
              <p:custDataLst>
                <p:tags r:id="rId23"/>
              </p:custDataLst>
            </p:nvPr>
          </p:nvSpPr>
          <p:spPr bwMode="auto">
            <a:xfrm>
              <a:off x="4429210" y="2312776"/>
              <a:ext cx="1576574" cy="791221"/>
            </a:xfrm>
            <a:custGeom>
              <a:avLst/>
              <a:gdLst>
                <a:gd name="T0" fmla="*/ 757 w 757"/>
                <a:gd name="T1" fmla="*/ 379 h 379"/>
                <a:gd name="T2" fmla="*/ 378 w 757"/>
                <a:gd name="T3" fmla="*/ 0 h 379"/>
                <a:gd name="T4" fmla="*/ 0 w 757"/>
                <a:gd name="T5" fmla="*/ 379 h 379"/>
                <a:gd name="T6" fmla="*/ 142 w 757"/>
                <a:gd name="T7" fmla="*/ 379 h 379"/>
                <a:gd name="T8" fmla="*/ 378 w 757"/>
                <a:gd name="T9" fmla="*/ 143 h 379"/>
                <a:gd name="T10" fmla="*/ 615 w 757"/>
                <a:gd name="T11" fmla="*/ 379 h 379"/>
                <a:gd name="T12" fmla="*/ 757 w 757"/>
                <a:gd name="T13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7" h="379">
                  <a:moveTo>
                    <a:pt x="757" y="379"/>
                  </a:moveTo>
                  <a:cubicBezTo>
                    <a:pt x="757" y="170"/>
                    <a:pt x="588" y="0"/>
                    <a:pt x="378" y="0"/>
                  </a:cubicBezTo>
                  <a:cubicBezTo>
                    <a:pt x="169" y="0"/>
                    <a:pt x="0" y="170"/>
                    <a:pt x="0" y="379"/>
                  </a:cubicBezTo>
                  <a:cubicBezTo>
                    <a:pt x="142" y="379"/>
                    <a:pt x="142" y="379"/>
                    <a:pt x="142" y="379"/>
                  </a:cubicBezTo>
                  <a:cubicBezTo>
                    <a:pt x="142" y="249"/>
                    <a:pt x="248" y="143"/>
                    <a:pt x="378" y="143"/>
                  </a:cubicBezTo>
                  <a:cubicBezTo>
                    <a:pt x="509" y="143"/>
                    <a:pt x="615" y="249"/>
                    <a:pt x="615" y="379"/>
                  </a:cubicBezTo>
                  <a:cubicBezTo>
                    <a:pt x="757" y="379"/>
                    <a:pt x="757" y="379"/>
                    <a:pt x="757" y="37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dk1"/>
                </a:solidFill>
              </a:endParaRPr>
            </a:p>
          </p:txBody>
        </p:sp>
        <p:sp>
          <p:nvSpPr>
            <p:cNvPr id="29" name="Freeform 28"/>
            <p:cNvSpPr/>
            <p:nvPr>
              <p:custDataLst>
                <p:tags r:id="rId24"/>
              </p:custDataLst>
            </p:nvPr>
          </p:nvSpPr>
          <p:spPr bwMode="auto">
            <a:xfrm>
              <a:off x="3146043" y="3103996"/>
              <a:ext cx="1578530" cy="791221"/>
            </a:xfrm>
            <a:custGeom>
              <a:avLst/>
              <a:gdLst>
                <a:gd name="T0" fmla="*/ 758 w 758"/>
                <a:gd name="T1" fmla="*/ 0 h 379"/>
                <a:gd name="T2" fmla="*/ 379 w 758"/>
                <a:gd name="T3" fmla="*/ 379 h 379"/>
                <a:gd name="T4" fmla="*/ 0 w 758"/>
                <a:gd name="T5" fmla="*/ 0 h 379"/>
                <a:gd name="T6" fmla="*/ 142 w 758"/>
                <a:gd name="T7" fmla="*/ 0 h 379"/>
                <a:gd name="T8" fmla="*/ 379 w 758"/>
                <a:gd name="T9" fmla="*/ 236 h 379"/>
                <a:gd name="T10" fmla="*/ 615 w 758"/>
                <a:gd name="T11" fmla="*/ 0 h 379"/>
                <a:gd name="T12" fmla="*/ 758 w 758"/>
                <a:gd name="T1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8" h="379">
                  <a:moveTo>
                    <a:pt x="758" y="0"/>
                  </a:moveTo>
                  <a:cubicBezTo>
                    <a:pt x="758" y="209"/>
                    <a:pt x="588" y="379"/>
                    <a:pt x="379" y="379"/>
                  </a:cubicBezTo>
                  <a:cubicBezTo>
                    <a:pt x="169" y="379"/>
                    <a:pt x="0" y="209"/>
                    <a:pt x="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130"/>
                    <a:pt x="248" y="236"/>
                    <a:pt x="379" y="236"/>
                  </a:cubicBezTo>
                  <a:cubicBezTo>
                    <a:pt x="509" y="236"/>
                    <a:pt x="615" y="130"/>
                    <a:pt x="615" y="0"/>
                  </a:cubicBezTo>
                  <a:cubicBezTo>
                    <a:pt x="758" y="0"/>
                    <a:pt x="758" y="0"/>
                    <a:pt x="758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schemeClr val="dk1"/>
                </a:solidFill>
              </a:endParaRPr>
            </a:p>
          </p:txBody>
        </p:sp>
        <p:grpSp>
          <p:nvGrpSpPr>
            <p:cNvPr id="30" name="Group 70"/>
            <p:cNvGrpSpPr/>
            <p:nvPr/>
          </p:nvGrpSpPr>
          <p:grpSpPr>
            <a:xfrm>
              <a:off x="7010212" y="2139667"/>
              <a:ext cx="704177" cy="1922792"/>
              <a:chOff x="9346950" y="2852888"/>
              <a:chExt cx="938902" cy="2563723"/>
            </a:xfrm>
          </p:grpSpPr>
          <p:sp>
            <p:nvSpPr>
              <p:cNvPr id="31" name="Freeform 29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9346950" y="2852888"/>
                <a:ext cx="938902" cy="2563723"/>
              </a:xfrm>
              <a:custGeom>
                <a:avLst/>
                <a:gdLst>
                  <a:gd name="T0" fmla="*/ 54 w 338"/>
                  <a:gd name="T1" fmla="*/ 37 h 921"/>
                  <a:gd name="T2" fmla="*/ 54 w 338"/>
                  <a:gd name="T3" fmla="*/ 884 h 921"/>
                  <a:gd name="T4" fmla="*/ 56 w 338"/>
                  <a:gd name="T5" fmla="*/ 894 h 921"/>
                  <a:gd name="T6" fmla="*/ 28 w 338"/>
                  <a:gd name="T7" fmla="*/ 921 h 921"/>
                  <a:gd name="T8" fmla="*/ 0 w 338"/>
                  <a:gd name="T9" fmla="*/ 894 h 921"/>
                  <a:gd name="T10" fmla="*/ 28 w 338"/>
                  <a:gd name="T11" fmla="*/ 866 h 921"/>
                  <a:gd name="T12" fmla="*/ 51 w 338"/>
                  <a:gd name="T13" fmla="*/ 877 h 921"/>
                  <a:gd name="T14" fmla="*/ 51 w 338"/>
                  <a:gd name="T15" fmla="*/ 43 h 921"/>
                  <a:gd name="T16" fmla="*/ 28 w 338"/>
                  <a:gd name="T17" fmla="*/ 55 h 921"/>
                  <a:gd name="T18" fmla="*/ 0 w 338"/>
                  <a:gd name="T19" fmla="*/ 27 h 921"/>
                  <a:gd name="T20" fmla="*/ 28 w 338"/>
                  <a:gd name="T21" fmla="*/ 0 h 921"/>
                  <a:gd name="T22" fmla="*/ 56 w 338"/>
                  <a:gd name="T23" fmla="*/ 27 h 921"/>
                  <a:gd name="T24" fmla="*/ 54 w 338"/>
                  <a:gd name="T25" fmla="*/ 37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8" h="921">
                    <a:moveTo>
                      <a:pt x="54" y="37"/>
                    </a:moveTo>
                    <a:cubicBezTo>
                      <a:pt x="336" y="244"/>
                      <a:pt x="338" y="676"/>
                      <a:pt x="54" y="884"/>
                    </a:cubicBezTo>
                    <a:cubicBezTo>
                      <a:pt x="55" y="887"/>
                      <a:pt x="56" y="890"/>
                      <a:pt x="56" y="894"/>
                    </a:cubicBezTo>
                    <a:cubicBezTo>
                      <a:pt x="56" y="909"/>
                      <a:pt x="43" y="921"/>
                      <a:pt x="28" y="921"/>
                    </a:cubicBezTo>
                    <a:cubicBezTo>
                      <a:pt x="12" y="921"/>
                      <a:pt x="0" y="909"/>
                      <a:pt x="0" y="894"/>
                    </a:cubicBezTo>
                    <a:cubicBezTo>
                      <a:pt x="0" y="878"/>
                      <a:pt x="12" y="866"/>
                      <a:pt x="28" y="866"/>
                    </a:cubicBezTo>
                    <a:cubicBezTo>
                      <a:pt x="37" y="866"/>
                      <a:pt x="46" y="870"/>
                      <a:pt x="51" y="877"/>
                    </a:cubicBezTo>
                    <a:cubicBezTo>
                      <a:pt x="329" y="672"/>
                      <a:pt x="328" y="248"/>
                      <a:pt x="51" y="43"/>
                    </a:cubicBezTo>
                    <a:cubicBezTo>
                      <a:pt x="46" y="51"/>
                      <a:pt x="37" y="55"/>
                      <a:pt x="28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2"/>
                      <a:pt x="12" y="0"/>
                      <a:pt x="28" y="0"/>
                    </a:cubicBezTo>
                    <a:cubicBezTo>
                      <a:pt x="43" y="0"/>
                      <a:pt x="56" y="12"/>
                      <a:pt x="56" y="27"/>
                    </a:cubicBezTo>
                    <a:cubicBezTo>
                      <a:pt x="56" y="31"/>
                      <a:pt x="55" y="34"/>
                      <a:pt x="54" y="37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0000270" y="4057812"/>
                <a:ext cx="155180" cy="155180"/>
              </a:xfrm>
              <a:prstGeom prst="ellipse">
                <a:avLst/>
              </a:prstGeom>
              <a:solidFill>
                <a:schemeClr val="l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33" name="Group 71"/>
            <p:cNvGrpSpPr/>
            <p:nvPr/>
          </p:nvGrpSpPr>
          <p:grpSpPr>
            <a:xfrm>
              <a:off x="1429612" y="2139667"/>
              <a:ext cx="704177" cy="1922792"/>
              <a:chOff x="1906150" y="2852888"/>
              <a:chExt cx="938902" cy="2563723"/>
            </a:xfrm>
          </p:grpSpPr>
          <p:sp>
            <p:nvSpPr>
              <p:cNvPr id="34" name="Freeform 32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906150" y="2852888"/>
                <a:ext cx="938902" cy="2563723"/>
              </a:xfrm>
              <a:custGeom>
                <a:avLst/>
                <a:gdLst>
                  <a:gd name="T0" fmla="*/ 284 w 338"/>
                  <a:gd name="T1" fmla="*/ 37 h 921"/>
                  <a:gd name="T2" fmla="*/ 284 w 338"/>
                  <a:gd name="T3" fmla="*/ 884 h 921"/>
                  <a:gd name="T4" fmla="*/ 282 w 338"/>
                  <a:gd name="T5" fmla="*/ 894 h 921"/>
                  <a:gd name="T6" fmla="*/ 310 w 338"/>
                  <a:gd name="T7" fmla="*/ 921 h 921"/>
                  <a:gd name="T8" fmla="*/ 338 w 338"/>
                  <a:gd name="T9" fmla="*/ 894 h 921"/>
                  <a:gd name="T10" fmla="*/ 310 w 338"/>
                  <a:gd name="T11" fmla="*/ 866 h 921"/>
                  <a:gd name="T12" fmla="*/ 287 w 338"/>
                  <a:gd name="T13" fmla="*/ 877 h 921"/>
                  <a:gd name="T14" fmla="*/ 287 w 338"/>
                  <a:gd name="T15" fmla="*/ 43 h 921"/>
                  <a:gd name="T16" fmla="*/ 310 w 338"/>
                  <a:gd name="T17" fmla="*/ 55 h 921"/>
                  <a:gd name="T18" fmla="*/ 338 w 338"/>
                  <a:gd name="T19" fmla="*/ 27 h 921"/>
                  <a:gd name="T20" fmla="*/ 310 w 338"/>
                  <a:gd name="T21" fmla="*/ 0 h 921"/>
                  <a:gd name="T22" fmla="*/ 282 w 338"/>
                  <a:gd name="T23" fmla="*/ 27 h 921"/>
                  <a:gd name="T24" fmla="*/ 284 w 338"/>
                  <a:gd name="T25" fmla="*/ 37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8" h="921">
                    <a:moveTo>
                      <a:pt x="284" y="37"/>
                    </a:moveTo>
                    <a:cubicBezTo>
                      <a:pt x="2" y="244"/>
                      <a:pt x="0" y="676"/>
                      <a:pt x="284" y="884"/>
                    </a:cubicBezTo>
                    <a:cubicBezTo>
                      <a:pt x="283" y="887"/>
                      <a:pt x="282" y="890"/>
                      <a:pt x="282" y="894"/>
                    </a:cubicBezTo>
                    <a:cubicBezTo>
                      <a:pt x="282" y="909"/>
                      <a:pt x="295" y="921"/>
                      <a:pt x="310" y="921"/>
                    </a:cubicBezTo>
                    <a:cubicBezTo>
                      <a:pt x="325" y="921"/>
                      <a:pt x="338" y="909"/>
                      <a:pt x="338" y="894"/>
                    </a:cubicBezTo>
                    <a:cubicBezTo>
                      <a:pt x="338" y="878"/>
                      <a:pt x="325" y="866"/>
                      <a:pt x="310" y="866"/>
                    </a:cubicBezTo>
                    <a:cubicBezTo>
                      <a:pt x="301" y="866"/>
                      <a:pt x="292" y="870"/>
                      <a:pt x="287" y="877"/>
                    </a:cubicBezTo>
                    <a:cubicBezTo>
                      <a:pt x="9" y="672"/>
                      <a:pt x="10" y="248"/>
                      <a:pt x="287" y="43"/>
                    </a:cubicBezTo>
                    <a:cubicBezTo>
                      <a:pt x="292" y="51"/>
                      <a:pt x="301" y="55"/>
                      <a:pt x="310" y="55"/>
                    </a:cubicBezTo>
                    <a:cubicBezTo>
                      <a:pt x="325" y="55"/>
                      <a:pt x="338" y="43"/>
                      <a:pt x="338" y="27"/>
                    </a:cubicBezTo>
                    <a:cubicBezTo>
                      <a:pt x="338" y="12"/>
                      <a:pt x="325" y="0"/>
                      <a:pt x="310" y="0"/>
                    </a:cubicBezTo>
                    <a:cubicBezTo>
                      <a:pt x="295" y="0"/>
                      <a:pt x="282" y="12"/>
                      <a:pt x="282" y="27"/>
                    </a:cubicBezTo>
                    <a:cubicBezTo>
                      <a:pt x="282" y="31"/>
                      <a:pt x="283" y="34"/>
                      <a:pt x="284" y="37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35" name="Oval 33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036553" y="4057812"/>
                <a:ext cx="152572" cy="155180"/>
              </a:xfrm>
              <a:prstGeom prst="ellipse">
                <a:avLst/>
              </a:prstGeom>
              <a:solidFill>
                <a:schemeClr val="l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6" name="Inhaltsplatzhalter 4"/>
            <p:cNvSpPr txBox="1"/>
            <p:nvPr/>
          </p:nvSpPr>
          <p:spPr>
            <a:xfrm>
              <a:off x="1428632" y="4299216"/>
              <a:ext cx="2208530" cy="75390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800" b="1" dirty="0">
                  <a:solidFill>
                    <a:schemeClr val="dk1"/>
                  </a:solidFill>
                  <a:latin typeface="+mj-lt"/>
                </a:rPr>
                <a:t>信息流</a:t>
              </a:r>
              <a:endParaRPr lang="en-US" altLang="zh-CN" sz="1800" b="1" dirty="0">
                <a:solidFill>
                  <a:schemeClr val="dk1"/>
                </a:solidFill>
                <a:latin typeface="+mj-lt"/>
              </a:endParaRPr>
            </a:p>
            <a:p>
              <a:pPr marL="0" indent="0">
                <a:lnSpc>
                  <a:spcPct val="150000"/>
                </a:lnSpc>
                <a:spcAft>
                  <a:spcPts val="1200"/>
                </a:spcAft>
                <a:buNone/>
              </a:pPr>
              <a:r>
                <a:rPr lang="zh-CN" altLang="en-US" sz="1200" dirty="0">
                  <a:solidFill>
                    <a:schemeClr val="dk1"/>
                  </a:solidFill>
                </a:rPr>
                <a:t>解决标准化、规模化、信息化、产品追溯、资源均衡调度、公共服务等问题</a:t>
              </a:r>
              <a:endParaRPr lang="zh-CN" altLang="en-US" sz="1200" dirty="0">
                <a:solidFill>
                  <a:schemeClr val="dk1"/>
                </a:solidFill>
              </a:endParaRPr>
            </a:p>
          </p:txBody>
        </p:sp>
        <p:sp>
          <p:nvSpPr>
            <p:cNvPr id="37" name="Inhaltsplatzhalter 4"/>
            <p:cNvSpPr txBox="1"/>
            <p:nvPr/>
          </p:nvSpPr>
          <p:spPr>
            <a:xfrm>
              <a:off x="3021212" y="1106436"/>
              <a:ext cx="1929765" cy="78476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800" b="1" dirty="0">
                  <a:solidFill>
                    <a:schemeClr val="dk1"/>
                  </a:solidFill>
                  <a:latin typeface="+mj-lt"/>
                </a:rPr>
                <a:t>资金流</a:t>
              </a:r>
              <a:endParaRPr lang="en-US" sz="1800" b="1" dirty="0">
                <a:solidFill>
                  <a:schemeClr val="dk1"/>
                </a:solidFill>
                <a:latin typeface="+mj-lt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1200" dirty="0">
                  <a:solidFill>
                    <a:schemeClr val="dk1"/>
                  </a:solidFill>
                </a:rPr>
                <a:t>通过供应链金融形成行业信用，有效解决行业企业融资难、融资贵及高端人才引进等问题</a:t>
              </a:r>
              <a:endParaRPr lang="zh-CN" altLang="en-US" sz="1200" dirty="0">
                <a:solidFill>
                  <a:schemeClr val="dk1"/>
                </a:solidFill>
              </a:endParaRPr>
            </a:p>
          </p:txBody>
        </p:sp>
        <p:sp>
          <p:nvSpPr>
            <p:cNvPr id="38" name="Inhaltsplatzhalter 4"/>
            <p:cNvSpPr txBox="1"/>
            <p:nvPr/>
          </p:nvSpPr>
          <p:spPr>
            <a:xfrm>
              <a:off x="4322222" y="4299295"/>
              <a:ext cx="1817829" cy="75390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800" b="1" dirty="0">
                  <a:solidFill>
                    <a:schemeClr val="dk1"/>
                  </a:solidFill>
                  <a:latin typeface="+mj-lt"/>
                </a:rPr>
                <a:t>物流</a:t>
              </a:r>
              <a:endParaRPr lang="en-US" altLang="zh-CN" sz="1800" b="1" dirty="0">
                <a:solidFill>
                  <a:schemeClr val="dk1"/>
                </a:solidFill>
                <a:latin typeface="+mj-lt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200" dirty="0">
                  <a:solidFill>
                    <a:schemeClr val="dk1"/>
                  </a:solidFill>
                </a:rPr>
                <a:t>整体性解决供应链物流、渠道、配送等问题，提升物流效率降低物流成本</a:t>
              </a:r>
              <a:endParaRPr lang="zh-CN" altLang="en-US" sz="1200" dirty="0">
                <a:solidFill>
                  <a:schemeClr val="dk1"/>
                </a:solidFill>
              </a:endParaRPr>
            </a:p>
          </p:txBody>
        </p:sp>
        <p:sp>
          <p:nvSpPr>
            <p:cNvPr id="39" name="Inhaltsplatzhalter 4"/>
            <p:cNvSpPr txBox="1"/>
            <p:nvPr/>
          </p:nvSpPr>
          <p:spPr>
            <a:xfrm>
              <a:off x="5614552" y="1043571"/>
              <a:ext cx="1786890" cy="974509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900"/>
                </a:spcAft>
                <a:buNone/>
              </a:pPr>
              <a:r>
                <a:rPr lang="zh-CN" altLang="en-US" sz="1800" b="1" dirty="0">
                  <a:solidFill>
                    <a:schemeClr val="dk1"/>
                  </a:solidFill>
                  <a:latin typeface="+mj-lt"/>
                </a:rPr>
                <a:t>数据流</a:t>
              </a:r>
              <a:endParaRPr lang="en-US" sz="1800" b="1" dirty="0">
                <a:solidFill>
                  <a:schemeClr val="dk1"/>
                </a:solidFill>
                <a:latin typeface="+mj-lt"/>
              </a:endParaRPr>
            </a:p>
            <a:p>
              <a:pPr marL="0" indent="0">
                <a:lnSpc>
                  <a:spcPct val="150000"/>
                </a:lnSpc>
                <a:spcAft>
                  <a:spcPts val="900"/>
                </a:spcAft>
                <a:buNone/>
              </a:pPr>
              <a:r>
                <a:rPr lang="zh-CN" altLang="en-US" sz="1200" dirty="0">
                  <a:solidFill>
                    <a:schemeClr val="dk1"/>
                  </a:solidFill>
                  <a:latin typeface="+mn-lt"/>
                </a:rPr>
                <a:t>集合行业各类大数据信息，可为行业发展提供精准的大数据支持与服务</a:t>
              </a:r>
              <a:r>
                <a:rPr lang="en-US" sz="1000" dirty="0">
                  <a:solidFill>
                    <a:schemeClr val="dk1"/>
                  </a:solidFill>
                  <a:latin typeface="+mn-lt"/>
                </a:rPr>
                <a:t>.</a:t>
              </a:r>
              <a:endParaRPr lang="en-US" sz="1000" dirty="0">
                <a:solidFill>
                  <a:schemeClr val="dk1"/>
                </a:solidFill>
                <a:latin typeface="+mn-lt"/>
              </a:endParaRPr>
            </a:p>
          </p:txBody>
        </p:sp>
        <p:grpSp>
          <p:nvGrpSpPr>
            <p:cNvPr id="40" name="Group 44"/>
            <p:cNvGrpSpPr/>
            <p:nvPr/>
          </p:nvGrpSpPr>
          <p:grpSpPr>
            <a:xfrm>
              <a:off x="6279645" y="2823820"/>
              <a:ext cx="455774" cy="510171"/>
              <a:chOff x="3471863" y="1916113"/>
              <a:chExt cx="492125" cy="55086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1" name="Freeform 70"/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633788" y="1916113"/>
                <a:ext cx="330200" cy="330200"/>
              </a:xfrm>
              <a:custGeom>
                <a:avLst/>
                <a:gdLst>
                  <a:gd name="T0" fmla="*/ 958 w 2077"/>
                  <a:gd name="T1" fmla="*/ 277 h 2076"/>
                  <a:gd name="T2" fmla="*/ 796 w 2077"/>
                  <a:gd name="T3" fmla="*/ 377 h 2076"/>
                  <a:gd name="T4" fmla="*/ 576 w 2077"/>
                  <a:gd name="T5" fmla="*/ 455 h 2076"/>
                  <a:gd name="T6" fmla="*/ 456 w 2077"/>
                  <a:gd name="T7" fmla="*/ 350 h 2076"/>
                  <a:gd name="T8" fmla="*/ 457 w 2077"/>
                  <a:gd name="T9" fmla="*/ 573 h 2076"/>
                  <a:gd name="T10" fmla="*/ 379 w 2077"/>
                  <a:gd name="T11" fmla="*/ 793 h 2076"/>
                  <a:gd name="T12" fmla="*/ 281 w 2077"/>
                  <a:gd name="T13" fmla="*/ 955 h 2076"/>
                  <a:gd name="T14" fmla="*/ 142 w 2077"/>
                  <a:gd name="T15" fmla="*/ 1105 h 2076"/>
                  <a:gd name="T16" fmla="*/ 300 w 2077"/>
                  <a:gd name="T17" fmla="*/ 1120 h 2076"/>
                  <a:gd name="T18" fmla="*/ 400 w 2077"/>
                  <a:gd name="T19" fmla="*/ 1331 h 2076"/>
                  <a:gd name="T20" fmla="*/ 446 w 2077"/>
                  <a:gd name="T21" fmla="*/ 1515 h 2076"/>
                  <a:gd name="T22" fmla="*/ 459 w 2077"/>
                  <a:gd name="T23" fmla="*/ 1723 h 2076"/>
                  <a:gd name="T24" fmla="*/ 591 w 2077"/>
                  <a:gd name="T25" fmla="*/ 1612 h 2076"/>
                  <a:gd name="T26" fmla="*/ 846 w 2077"/>
                  <a:gd name="T27" fmla="*/ 1714 h 2076"/>
                  <a:gd name="T28" fmla="*/ 957 w 2077"/>
                  <a:gd name="T29" fmla="*/ 1922 h 2076"/>
                  <a:gd name="T30" fmla="*/ 1111 w 2077"/>
                  <a:gd name="T31" fmla="*/ 1934 h 2076"/>
                  <a:gd name="T32" fmla="*/ 1130 w 2077"/>
                  <a:gd name="T33" fmla="*/ 1759 h 2076"/>
                  <a:gd name="T34" fmla="*/ 1382 w 2077"/>
                  <a:gd name="T35" fmla="*/ 1650 h 2076"/>
                  <a:gd name="T36" fmla="*/ 1608 w 2077"/>
                  <a:gd name="T37" fmla="*/ 1720 h 2076"/>
                  <a:gd name="T38" fmla="*/ 1723 w 2077"/>
                  <a:gd name="T39" fmla="*/ 1623 h 2076"/>
                  <a:gd name="T40" fmla="*/ 1613 w 2077"/>
                  <a:gd name="T41" fmla="*/ 1464 h 2076"/>
                  <a:gd name="T42" fmla="*/ 1730 w 2077"/>
                  <a:gd name="T43" fmla="*/ 1175 h 2076"/>
                  <a:gd name="T44" fmla="*/ 1929 w 2077"/>
                  <a:gd name="T45" fmla="*/ 1118 h 2076"/>
                  <a:gd name="T46" fmla="*/ 1934 w 2077"/>
                  <a:gd name="T47" fmla="*/ 962 h 2076"/>
                  <a:gd name="T48" fmla="*/ 1747 w 2077"/>
                  <a:gd name="T49" fmla="*/ 934 h 2076"/>
                  <a:gd name="T50" fmla="*/ 1624 w 2077"/>
                  <a:gd name="T51" fmla="*/ 648 h 2076"/>
                  <a:gd name="T52" fmla="*/ 1728 w 2077"/>
                  <a:gd name="T53" fmla="*/ 463 h 2076"/>
                  <a:gd name="T54" fmla="*/ 1616 w 2077"/>
                  <a:gd name="T55" fmla="*/ 350 h 2076"/>
                  <a:gd name="T56" fmla="*/ 1449 w 2077"/>
                  <a:gd name="T57" fmla="*/ 461 h 2076"/>
                  <a:gd name="T58" fmla="*/ 1159 w 2077"/>
                  <a:gd name="T59" fmla="*/ 341 h 2076"/>
                  <a:gd name="T60" fmla="*/ 1119 w 2077"/>
                  <a:gd name="T61" fmla="*/ 145 h 2076"/>
                  <a:gd name="T62" fmla="*/ 1139 w 2077"/>
                  <a:gd name="T63" fmla="*/ 3 h 2076"/>
                  <a:gd name="T64" fmla="*/ 1260 w 2077"/>
                  <a:gd name="T65" fmla="*/ 152 h 2076"/>
                  <a:gd name="T66" fmla="*/ 1547 w 2077"/>
                  <a:gd name="T67" fmla="*/ 227 h 2076"/>
                  <a:gd name="T68" fmla="*/ 1705 w 2077"/>
                  <a:gd name="T69" fmla="*/ 239 h 2076"/>
                  <a:gd name="T70" fmla="*/ 1866 w 2077"/>
                  <a:gd name="T71" fmla="*/ 474 h 2076"/>
                  <a:gd name="T72" fmla="*/ 1819 w 2077"/>
                  <a:gd name="T73" fmla="*/ 714 h 2076"/>
                  <a:gd name="T74" fmla="*/ 2032 w 2077"/>
                  <a:gd name="T75" fmla="*/ 861 h 2076"/>
                  <a:gd name="T76" fmla="*/ 2065 w 2077"/>
                  <a:gd name="T77" fmla="*/ 1165 h 2076"/>
                  <a:gd name="T78" fmla="*/ 1925 w 2077"/>
                  <a:gd name="T79" fmla="*/ 1259 h 2076"/>
                  <a:gd name="T80" fmla="*/ 1852 w 2077"/>
                  <a:gd name="T81" fmla="*/ 1551 h 2076"/>
                  <a:gd name="T82" fmla="*/ 1821 w 2077"/>
                  <a:gd name="T83" fmla="*/ 1722 h 2076"/>
                  <a:gd name="T84" fmla="*/ 1592 w 2077"/>
                  <a:gd name="T85" fmla="*/ 1863 h 2076"/>
                  <a:gd name="T86" fmla="*/ 1361 w 2077"/>
                  <a:gd name="T87" fmla="*/ 1818 h 2076"/>
                  <a:gd name="T88" fmla="*/ 1216 w 2077"/>
                  <a:gd name="T89" fmla="*/ 2031 h 2076"/>
                  <a:gd name="T90" fmla="*/ 910 w 2077"/>
                  <a:gd name="T91" fmla="*/ 2064 h 2076"/>
                  <a:gd name="T92" fmla="*/ 817 w 2077"/>
                  <a:gd name="T93" fmla="*/ 1852 h 2076"/>
                  <a:gd name="T94" fmla="*/ 508 w 2077"/>
                  <a:gd name="T95" fmla="*/ 1857 h 2076"/>
                  <a:gd name="T96" fmla="*/ 354 w 2077"/>
                  <a:gd name="T97" fmla="*/ 1820 h 2076"/>
                  <a:gd name="T98" fmla="*/ 216 w 2077"/>
                  <a:gd name="T99" fmla="*/ 1577 h 2076"/>
                  <a:gd name="T100" fmla="*/ 240 w 2077"/>
                  <a:gd name="T101" fmla="*/ 1311 h 2076"/>
                  <a:gd name="T102" fmla="*/ 26 w 2077"/>
                  <a:gd name="T103" fmla="*/ 1192 h 2076"/>
                  <a:gd name="T104" fmla="*/ 26 w 2077"/>
                  <a:gd name="T105" fmla="*/ 884 h 2076"/>
                  <a:gd name="T106" fmla="*/ 246 w 2077"/>
                  <a:gd name="T107" fmla="*/ 748 h 2076"/>
                  <a:gd name="T108" fmla="*/ 211 w 2077"/>
                  <a:gd name="T109" fmla="*/ 474 h 2076"/>
                  <a:gd name="T110" fmla="*/ 372 w 2077"/>
                  <a:gd name="T111" fmla="*/ 239 h 2076"/>
                  <a:gd name="T112" fmla="*/ 530 w 2077"/>
                  <a:gd name="T113" fmla="*/ 227 h 2076"/>
                  <a:gd name="T114" fmla="*/ 817 w 2077"/>
                  <a:gd name="T115" fmla="*/ 224 h 2076"/>
                  <a:gd name="T116" fmla="*/ 910 w 2077"/>
                  <a:gd name="T117" fmla="*/ 12 h 2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77" h="2076">
                    <a:moveTo>
                      <a:pt x="971" y="140"/>
                    </a:moveTo>
                    <a:lnTo>
                      <a:pt x="967" y="140"/>
                    </a:lnTo>
                    <a:lnTo>
                      <a:pt x="964" y="142"/>
                    </a:lnTo>
                    <a:lnTo>
                      <a:pt x="961" y="145"/>
                    </a:lnTo>
                    <a:lnTo>
                      <a:pt x="959" y="149"/>
                    </a:lnTo>
                    <a:lnTo>
                      <a:pt x="958" y="152"/>
                    </a:lnTo>
                    <a:lnTo>
                      <a:pt x="958" y="277"/>
                    </a:lnTo>
                    <a:lnTo>
                      <a:pt x="956" y="296"/>
                    </a:lnTo>
                    <a:lnTo>
                      <a:pt x="948" y="314"/>
                    </a:lnTo>
                    <a:lnTo>
                      <a:pt x="936" y="329"/>
                    </a:lnTo>
                    <a:lnTo>
                      <a:pt x="920" y="340"/>
                    </a:lnTo>
                    <a:lnTo>
                      <a:pt x="902" y="346"/>
                    </a:lnTo>
                    <a:lnTo>
                      <a:pt x="849" y="360"/>
                    </a:lnTo>
                    <a:lnTo>
                      <a:pt x="796" y="377"/>
                    </a:lnTo>
                    <a:lnTo>
                      <a:pt x="745" y="397"/>
                    </a:lnTo>
                    <a:lnTo>
                      <a:pt x="697" y="422"/>
                    </a:lnTo>
                    <a:lnTo>
                      <a:pt x="649" y="451"/>
                    </a:lnTo>
                    <a:lnTo>
                      <a:pt x="631" y="460"/>
                    </a:lnTo>
                    <a:lnTo>
                      <a:pt x="612" y="463"/>
                    </a:lnTo>
                    <a:lnTo>
                      <a:pt x="594" y="461"/>
                    </a:lnTo>
                    <a:lnTo>
                      <a:pt x="576" y="455"/>
                    </a:lnTo>
                    <a:lnTo>
                      <a:pt x="561" y="443"/>
                    </a:lnTo>
                    <a:lnTo>
                      <a:pt x="471" y="352"/>
                    </a:lnTo>
                    <a:lnTo>
                      <a:pt x="468" y="350"/>
                    </a:lnTo>
                    <a:lnTo>
                      <a:pt x="465" y="349"/>
                    </a:lnTo>
                    <a:lnTo>
                      <a:pt x="462" y="349"/>
                    </a:lnTo>
                    <a:lnTo>
                      <a:pt x="459" y="349"/>
                    </a:lnTo>
                    <a:lnTo>
                      <a:pt x="456" y="350"/>
                    </a:lnTo>
                    <a:lnTo>
                      <a:pt x="453" y="352"/>
                    </a:lnTo>
                    <a:lnTo>
                      <a:pt x="356" y="450"/>
                    </a:lnTo>
                    <a:lnTo>
                      <a:pt x="353" y="456"/>
                    </a:lnTo>
                    <a:lnTo>
                      <a:pt x="353" y="462"/>
                    </a:lnTo>
                    <a:lnTo>
                      <a:pt x="356" y="467"/>
                    </a:lnTo>
                    <a:lnTo>
                      <a:pt x="446" y="557"/>
                    </a:lnTo>
                    <a:lnTo>
                      <a:pt x="457" y="573"/>
                    </a:lnTo>
                    <a:lnTo>
                      <a:pt x="465" y="591"/>
                    </a:lnTo>
                    <a:lnTo>
                      <a:pt x="466" y="610"/>
                    </a:lnTo>
                    <a:lnTo>
                      <a:pt x="462" y="629"/>
                    </a:lnTo>
                    <a:lnTo>
                      <a:pt x="454" y="645"/>
                    </a:lnTo>
                    <a:lnTo>
                      <a:pt x="425" y="693"/>
                    </a:lnTo>
                    <a:lnTo>
                      <a:pt x="400" y="742"/>
                    </a:lnTo>
                    <a:lnTo>
                      <a:pt x="379" y="793"/>
                    </a:lnTo>
                    <a:lnTo>
                      <a:pt x="362" y="845"/>
                    </a:lnTo>
                    <a:lnTo>
                      <a:pt x="350" y="899"/>
                    </a:lnTo>
                    <a:lnTo>
                      <a:pt x="343" y="918"/>
                    </a:lnTo>
                    <a:lnTo>
                      <a:pt x="332" y="933"/>
                    </a:lnTo>
                    <a:lnTo>
                      <a:pt x="317" y="945"/>
                    </a:lnTo>
                    <a:lnTo>
                      <a:pt x="300" y="952"/>
                    </a:lnTo>
                    <a:lnTo>
                      <a:pt x="281" y="955"/>
                    </a:lnTo>
                    <a:lnTo>
                      <a:pt x="153" y="955"/>
                    </a:lnTo>
                    <a:lnTo>
                      <a:pt x="150" y="955"/>
                    </a:lnTo>
                    <a:lnTo>
                      <a:pt x="147" y="958"/>
                    </a:lnTo>
                    <a:lnTo>
                      <a:pt x="144" y="961"/>
                    </a:lnTo>
                    <a:lnTo>
                      <a:pt x="143" y="964"/>
                    </a:lnTo>
                    <a:lnTo>
                      <a:pt x="142" y="967"/>
                    </a:lnTo>
                    <a:lnTo>
                      <a:pt x="142" y="1105"/>
                    </a:lnTo>
                    <a:lnTo>
                      <a:pt x="143" y="1109"/>
                    </a:lnTo>
                    <a:lnTo>
                      <a:pt x="144" y="1113"/>
                    </a:lnTo>
                    <a:lnTo>
                      <a:pt x="147" y="1115"/>
                    </a:lnTo>
                    <a:lnTo>
                      <a:pt x="150" y="1117"/>
                    </a:lnTo>
                    <a:lnTo>
                      <a:pt x="153" y="1118"/>
                    </a:lnTo>
                    <a:lnTo>
                      <a:pt x="281" y="1118"/>
                    </a:lnTo>
                    <a:lnTo>
                      <a:pt x="300" y="1120"/>
                    </a:lnTo>
                    <a:lnTo>
                      <a:pt x="317" y="1128"/>
                    </a:lnTo>
                    <a:lnTo>
                      <a:pt x="332" y="1140"/>
                    </a:lnTo>
                    <a:lnTo>
                      <a:pt x="343" y="1156"/>
                    </a:lnTo>
                    <a:lnTo>
                      <a:pt x="350" y="1174"/>
                    </a:lnTo>
                    <a:lnTo>
                      <a:pt x="362" y="1228"/>
                    </a:lnTo>
                    <a:lnTo>
                      <a:pt x="379" y="1280"/>
                    </a:lnTo>
                    <a:lnTo>
                      <a:pt x="400" y="1331"/>
                    </a:lnTo>
                    <a:lnTo>
                      <a:pt x="425" y="1379"/>
                    </a:lnTo>
                    <a:lnTo>
                      <a:pt x="454" y="1427"/>
                    </a:lnTo>
                    <a:lnTo>
                      <a:pt x="462" y="1445"/>
                    </a:lnTo>
                    <a:lnTo>
                      <a:pt x="467" y="1464"/>
                    </a:lnTo>
                    <a:lnTo>
                      <a:pt x="465" y="1483"/>
                    </a:lnTo>
                    <a:lnTo>
                      <a:pt x="457" y="1500"/>
                    </a:lnTo>
                    <a:lnTo>
                      <a:pt x="446" y="1515"/>
                    </a:lnTo>
                    <a:lnTo>
                      <a:pt x="356" y="1606"/>
                    </a:lnTo>
                    <a:lnTo>
                      <a:pt x="353" y="1611"/>
                    </a:lnTo>
                    <a:lnTo>
                      <a:pt x="353" y="1617"/>
                    </a:lnTo>
                    <a:lnTo>
                      <a:pt x="356" y="1623"/>
                    </a:lnTo>
                    <a:lnTo>
                      <a:pt x="453" y="1720"/>
                    </a:lnTo>
                    <a:lnTo>
                      <a:pt x="456" y="1722"/>
                    </a:lnTo>
                    <a:lnTo>
                      <a:pt x="459" y="1723"/>
                    </a:lnTo>
                    <a:lnTo>
                      <a:pt x="462" y="1724"/>
                    </a:lnTo>
                    <a:lnTo>
                      <a:pt x="465" y="1723"/>
                    </a:lnTo>
                    <a:lnTo>
                      <a:pt x="468" y="1722"/>
                    </a:lnTo>
                    <a:lnTo>
                      <a:pt x="471" y="1720"/>
                    </a:lnTo>
                    <a:lnTo>
                      <a:pt x="559" y="1630"/>
                    </a:lnTo>
                    <a:lnTo>
                      <a:pt x="574" y="1619"/>
                    </a:lnTo>
                    <a:lnTo>
                      <a:pt x="591" y="1612"/>
                    </a:lnTo>
                    <a:lnTo>
                      <a:pt x="609" y="1610"/>
                    </a:lnTo>
                    <a:lnTo>
                      <a:pt x="629" y="1614"/>
                    </a:lnTo>
                    <a:lnTo>
                      <a:pt x="648" y="1622"/>
                    </a:lnTo>
                    <a:lnTo>
                      <a:pt x="695" y="1651"/>
                    </a:lnTo>
                    <a:lnTo>
                      <a:pt x="744" y="1676"/>
                    </a:lnTo>
                    <a:lnTo>
                      <a:pt x="795" y="1697"/>
                    </a:lnTo>
                    <a:lnTo>
                      <a:pt x="846" y="1714"/>
                    </a:lnTo>
                    <a:lnTo>
                      <a:pt x="900" y="1726"/>
                    </a:lnTo>
                    <a:lnTo>
                      <a:pt x="919" y="1733"/>
                    </a:lnTo>
                    <a:lnTo>
                      <a:pt x="935" y="1744"/>
                    </a:lnTo>
                    <a:lnTo>
                      <a:pt x="947" y="1759"/>
                    </a:lnTo>
                    <a:lnTo>
                      <a:pt x="955" y="1776"/>
                    </a:lnTo>
                    <a:lnTo>
                      <a:pt x="957" y="1796"/>
                    </a:lnTo>
                    <a:lnTo>
                      <a:pt x="957" y="1922"/>
                    </a:lnTo>
                    <a:lnTo>
                      <a:pt x="958" y="1926"/>
                    </a:lnTo>
                    <a:lnTo>
                      <a:pt x="959" y="1929"/>
                    </a:lnTo>
                    <a:lnTo>
                      <a:pt x="963" y="1932"/>
                    </a:lnTo>
                    <a:lnTo>
                      <a:pt x="966" y="1934"/>
                    </a:lnTo>
                    <a:lnTo>
                      <a:pt x="970" y="1934"/>
                    </a:lnTo>
                    <a:lnTo>
                      <a:pt x="1108" y="1934"/>
                    </a:lnTo>
                    <a:lnTo>
                      <a:pt x="1111" y="1934"/>
                    </a:lnTo>
                    <a:lnTo>
                      <a:pt x="1114" y="1932"/>
                    </a:lnTo>
                    <a:lnTo>
                      <a:pt x="1118" y="1929"/>
                    </a:lnTo>
                    <a:lnTo>
                      <a:pt x="1119" y="1926"/>
                    </a:lnTo>
                    <a:lnTo>
                      <a:pt x="1120" y="1922"/>
                    </a:lnTo>
                    <a:lnTo>
                      <a:pt x="1120" y="1796"/>
                    </a:lnTo>
                    <a:lnTo>
                      <a:pt x="1123" y="1776"/>
                    </a:lnTo>
                    <a:lnTo>
                      <a:pt x="1130" y="1759"/>
                    </a:lnTo>
                    <a:lnTo>
                      <a:pt x="1142" y="1744"/>
                    </a:lnTo>
                    <a:lnTo>
                      <a:pt x="1158" y="1733"/>
                    </a:lnTo>
                    <a:lnTo>
                      <a:pt x="1177" y="1726"/>
                    </a:lnTo>
                    <a:lnTo>
                      <a:pt x="1231" y="1714"/>
                    </a:lnTo>
                    <a:lnTo>
                      <a:pt x="1282" y="1697"/>
                    </a:lnTo>
                    <a:lnTo>
                      <a:pt x="1333" y="1676"/>
                    </a:lnTo>
                    <a:lnTo>
                      <a:pt x="1382" y="1650"/>
                    </a:lnTo>
                    <a:lnTo>
                      <a:pt x="1430" y="1622"/>
                    </a:lnTo>
                    <a:lnTo>
                      <a:pt x="1447" y="1614"/>
                    </a:lnTo>
                    <a:lnTo>
                      <a:pt x="1466" y="1610"/>
                    </a:lnTo>
                    <a:lnTo>
                      <a:pt x="1485" y="1611"/>
                    </a:lnTo>
                    <a:lnTo>
                      <a:pt x="1503" y="1619"/>
                    </a:lnTo>
                    <a:lnTo>
                      <a:pt x="1518" y="1630"/>
                    </a:lnTo>
                    <a:lnTo>
                      <a:pt x="1608" y="1720"/>
                    </a:lnTo>
                    <a:lnTo>
                      <a:pt x="1611" y="1722"/>
                    </a:lnTo>
                    <a:lnTo>
                      <a:pt x="1614" y="1723"/>
                    </a:lnTo>
                    <a:lnTo>
                      <a:pt x="1617" y="1724"/>
                    </a:lnTo>
                    <a:lnTo>
                      <a:pt x="1619" y="1723"/>
                    </a:lnTo>
                    <a:lnTo>
                      <a:pt x="1622" y="1722"/>
                    </a:lnTo>
                    <a:lnTo>
                      <a:pt x="1625" y="1720"/>
                    </a:lnTo>
                    <a:lnTo>
                      <a:pt x="1723" y="1623"/>
                    </a:lnTo>
                    <a:lnTo>
                      <a:pt x="1726" y="1618"/>
                    </a:lnTo>
                    <a:lnTo>
                      <a:pt x="1726" y="1611"/>
                    </a:lnTo>
                    <a:lnTo>
                      <a:pt x="1723" y="1606"/>
                    </a:lnTo>
                    <a:lnTo>
                      <a:pt x="1633" y="1516"/>
                    </a:lnTo>
                    <a:lnTo>
                      <a:pt x="1621" y="1501"/>
                    </a:lnTo>
                    <a:lnTo>
                      <a:pt x="1615" y="1483"/>
                    </a:lnTo>
                    <a:lnTo>
                      <a:pt x="1613" y="1464"/>
                    </a:lnTo>
                    <a:lnTo>
                      <a:pt x="1616" y="1446"/>
                    </a:lnTo>
                    <a:lnTo>
                      <a:pt x="1624" y="1428"/>
                    </a:lnTo>
                    <a:lnTo>
                      <a:pt x="1654" y="1380"/>
                    </a:lnTo>
                    <a:lnTo>
                      <a:pt x="1679" y="1332"/>
                    </a:lnTo>
                    <a:lnTo>
                      <a:pt x="1700" y="1281"/>
                    </a:lnTo>
                    <a:lnTo>
                      <a:pt x="1717" y="1229"/>
                    </a:lnTo>
                    <a:lnTo>
                      <a:pt x="1730" y="1175"/>
                    </a:lnTo>
                    <a:lnTo>
                      <a:pt x="1736" y="1156"/>
                    </a:lnTo>
                    <a:lnTo>
                      <a:pt x="1747" y="1141"/>
                    </a:lnTo>
                    <a:lnTo>
                      <a:pt x="1761" y="1128"/>
                    </a:lnTo>
                    <a:lnTo>
                      <a:pt x="1779" y="1121"/>
                    </a:lnTo>
                    <a:lnTo>
                      <a:pt x="1798" y="1119"/>
                    </a:lnTo>
                    <a:lnTo>
                      <a:pt x="1925" y="1119"/>
                    </a:lnTo>
                    <a:lnTo>
                      <a:pt x="1929" y="1118"/>
                    </a:lnTo>
                    <a:lnTo>
                      <a:pt x="1932" y="1117"/>
                    </a:lnTo>
                    <a:lnTo>
                      <a:pt x="1934" y="1114"/>
                    </a:lnTo>
                    <a:lnTo>
                      <a:pt x="1936" y="1110"/>
                    </a:lnTo>
                    <a:lnTo>
                      <a:pt x="1936" y="1107"/>
                    </a:lnTo>
                    <a:lnTo>
                      <a:pt x="1936" y="969"/>
                    </a:lnTo>
                    <a:lnTo>
                      <a:pt x="1936" y="965"/>
                    </a:lnTo>
                    <a:lnTo>
                      <a:pt x="1934" y="962"/>
                    </a:lnTo>
                    <a:lnTo>
                      <a:pt x="1932" y="959"/>
                    </a:lnTo>
                    <a:lnTo>
                      <a:pt x="1929" y="958"/>
                    </a:lnTo>
                    <a:lnTo>
                      <a:pt x="1925" y="957"/>
                    </a:lnTo>
                    <a:lnTo>
                      <a:pt x="1798" y="957"/>
                    </a:lnTo>
                    <a:lnTo>
                      <a:pt x="1779" y="954"/>
                    </a:lnTo>
                    <a:lnTo>
                      <a:pt x="1761" y="946"/>
                    </a:lnTo>
                    <a:lnTo>
                      <a:pt x="1747" y="934"/>
                    </a:lnTo>
                    <a:lnTo>
                      <a:pt x="1736" y="919"/>
                    </a:lnTo>
                    <a:lnTo>
                      <a:pt x="1730" y="900"/>
                    </a:lnTo>
                    <a:lnTo>
                      <a:pt x="1716" y="847"/>
                    </a:lnTo>
                    <a:lnTo>
                      <a:pt x="1699" y="794"/>
                    </a:lnTo>
                    <a:lnTo>
                      <a:pt x="1678" y="744"/>
                    </a:lnTo>
                    <a:lnTo>
                      <a:pt x="1654" y="694"/>
                    </a:lnTo>
                    <a:lnTo>
                      <a:pt x="1624" y="648"/>
                    </a:lnTo>
                    <a:lnTo>
                      <a:pt x="1616" y="630"/>
                    </a:lnTo>
                    <a:lnTo>
                      <a:pt x="1613" y="611"/>
                    </a:lnTo>
                    <a:lnTo>
                      <a:pt x="1615" y="592"/>
                    </a:lnTo>
                    <a:lnTo>
                      <a:pt x="1621" y="574"/>
                    </a:lnTo>
                    <a:lnTo>
                      <a:pt x="1633" y="559"/>
                    </a:lnTo>
                    <a:lnTo>
                      <a:pt x="1724" y="468"/>
                    </a:lnTo>
                    <a:lnTo>
                      <a:pt x="1728" y="463"/>
                    </a:lnTo>
                    <a:lnTo>
                      <a:pt x="1728" y="457"/>
                    </a:lnTo>
                    <a:lnTo>
                      <a:pt x="1724" y="451"/>
                    </a:lnTo>
                    <a:lnTo>
                      <a:pt x="1626" y="354"/>
                    </a:lnTo>
                    <a:lnTo>
                      <a:pt x="1623" y="351"/>
                    </a:lnTo>
                    <a:lnTo>
                      <a:pt x="1621" y="350"/>
                    </a:lnTo>
                    <a:lnTo>
                      <a:pt x="1618" y="350"/>
                    </a:lnTo>
                    <a:lnTo>
                      <a:pt x="1616" y="350"/>
                    </a:lnTo>
                    <a:lnTo>
                      <a:pt x="1613" y="351"/>
                    </a:lnTo>
                    <a:lnTo>
                      <a:pt x="1609" y="354"/>
                    </a:lnTo>
                    <a:lnTo>
                      <a:pt x="1520" y="444"/>
                    </a:lnTo>
                    <a:lnTo>
                      <a:pt x="1504" y="456"/>
                    </a:lnTo>
                    <a:lnTo>
                      <a:pt x="1486" y="462"/>
                    </a:lnTo>
                    <a:lnTo>
                      <a:pt x="1467" y="464"/>
                    </a:lnTo>
                    <a:lnTo>
                      <a:pt x="1449" y="461"/>
                    </a:lnTo>
                    <a:lnTo>
                      <a:pt x="1431" y="452"/>
                    </a:lnTo>
                    <a:lnTo>
                      <a:pt x="1384" y="423"/>
                    </a:lnTo>
                    <a:lnTo>
                      <a:pt x="1335" y="399"/>
                    </a:lnTo>
                    <a:lnTo>
                      <a:pt x="1284" y="378"/>
                    </a:lnTo>
                    <a:lnTo>
                      <a:pt x="1232" y="361"/>
                    </a:lnTo>
                    <a:lnTo>
                      <a:pt x="1178" y="348"/>
                    </a:lnTo>
                    <a:lnTo>
                      <a:pt x="1159" y="341"/>
                    </a:lnTo>
                    <a:lnTo>
                      <a:pt x="1143" y="330"/>
                    </a:lnTo>
                    <a:lnTo>
                      <a:pt x="1131" y="315"/>
                    </a:lnTo>
                    <a:lnTo>
                      <a:pt x="1124" y="298"/>
                    </a:lnTo>
                    <a:lnTo>
                      <a:pt x="1121" y="278"/>
                    </a:lnTo>
                    <a:lnTo>
                      <a:pt x="1121" y="152"/>
                    </a:lnTo>
                    <a:lnTo>
                      <a:pt x="1121" y="149"/>
                    </a:lnTo>
                    <a:lnTo>
                      <a:pt x="1119" y="145"/>
                    </a:lnTo>
                    <a:lnTo>
                      <a:pt x="1117" y="142"/>
                    </a:lnTo>
                    <a:lnTo>
                      <a:pt x="1112" y="140"/>
                    </a:lnTo>
                    <a:lnTo>
                      <a:pt x="1109" y="140"/>
                    </a:lnTo>
                    <a:lnTo>
                      <a:pt x="971" y="140"/>
                    </a:lnTo>
                    <a:close/>
                    <a:moveTo>
                      <a:pt x="970" y="0"/>
                    </a:moveTo>
                    <a:lnTo>
                      <a:pt x="1108" y="0"/>
                    </a:lnTo>
                    <a:lnTo>
                      <a:pt x="1139" y="3"/>
                    </a:lnTo>
                    <a:lnTo>
                      <a:pt x="1167" y="12"/>
                    </a:lnTo>
                    <a:lnTo>
                      <a:pt x="1193" y="25"/>
                    </a:lnTo>
                    <a:lnTo>
                      <a:pt x="1216" y="44"/>
                    </a:lnTo>
                    <a:lnTo>
                      <a:pt x="1234" y="66"/>
                    </a:lnTo>
                    <a:lnTo>
                      <a:pt x="1248" y="93"/>
                    </a:lnTo>
                    <a:lnTo>
                      <a:pt x="1257" y="121"/>
                    </a:lnTo>
                    <a:lnTo>
                      <a:pt x="1260" y="152"/>
                    </a:lnTo>
                    <a:lnTo>
                      <a:pt x="1260" y="223"/>
                    </a:lnTo>
                    <a:lnTo>
                      <a:pt x="1329" y="245"/>
                    </a:lnTo>
                    <a:lnTo>
                      <a:pt x="1394" y="272"/>
                    </a:lnTo>
                    <a:lnTo>
                      <a:pt x="1457" y="305"/>
                    </a:lnTo>
                    <a:lnTo>
                      <a:pt x="1508" y="255"/>
                    </a:lnTo>
                    <a:lnTo>
                      <a:pt x="1527" y="239"/>
                    </a:lnTo>
                    <a:lnTo>
                      <a:pt x="1547" y="227"/>
                    </a:lnTo>
                    <a:lnTo>
                      <a:pt x="1569" y="217"/>
                    </a:lnTo>
                    <a:lnTo>
                      <a:pt x="1592" y="212"/>
                    </a:lnTo>
                    <a:lnTo>
                      <a:pt x="1616" y="210"/>
                    </a:lnTo>
                    <a:lnTo>
                      <a:pt x="1640" y="212"/>
                    </a:lnTo>
                    <a:lnTo>
                      <a:pt x="1663" y="217"/>
                    </a:lnTo>
                    <a:lnTo>
                      <a:pt x="1684" y="227"/>
                    </a:lnTo>
                    <a:lnTo>
                      <a:pt x="1705" y="239"/>
                    </a:lnTo>
                    <a:lnTo>
                      <a:pt x="1723" y="255"/>
                    </a:lnTo>
                    <a:lnTo>
                      <a:pt x="1821" y="352"/>
                    </a:lnTo>
                    <a:lnTo>
                      <a:pt x="1839" y="373"/>
                    </a:lnTo>
                    <a:lnTo>
                      <a:pt x="1852" y="397"/>
                    </a:lnTo>
                    <a:lnTo>
                      <a:pt x="1862" y="422"/>
                    </a:lnTo>
                    <a:lnTo>
                      <a:pt x="1866" y="447"/>
                    </a:lnTo>
                    <a:lnTo>
                      <a:pt x="1866" y="474"/>
                    </a:lnTo>
                    <a:lnTo>
                      <a:pt x="1862" y="499"/>
                    </a:lnTo>
                    <a:lnTo>
                      <a:pt x="1852" y="523"/>
                    </a:lnTo>
                    <a:lnTo>
                      <a:pt x="1839" y="546"/>
                    </a:lnTo>
                    <a:lnTo>
                      <a:pt x="1821" y="567"/>
                    </a:lnTo>
                    <a:lnTo>
                      <a:pt x="1771" y="618"/>
                    </a:lnTo>
                    <a:lnTo>
                      <a:pt x="1796" y="665"/>
                    </a:lnTo>
                    <a:lnTo>
                      <a:pt x="1819" y="714"/>
                    </a:lnTo>
                    <a:lnTo>
                      <a:pt x="1837" y="765"/>
                    </a:lnTo>
                    <a:lnTo>
                      <a:pt x="1853" y="816"/>
                    </a:lnTo>
                    <a:lnTo>
                      <a:pt x="1925" y="816"/>
                    </a:lnTo>
                    <a:lnTo>
                      <a:pt x="1955" y="818"/>
                    </a:lnTo>
                    <a:lnTo>
                      <a:pt x="1984" y="828"/>
                    </a:lnTo>
                    <a:lnTo>
                      <a:pt x="2010" y="842"/>
                    </a:lnTo>
                    <a:lnTo>
                      <a:pt x="2032" y="861"/>
                    </a:lnTo>
                    <a:lnTo>
                      <a:pt x="2051" y="883"/>
                    </a:lnTo>
                    <a:lnTo>
                      <a:pt x="2065" y="909"/>
                    </a:lnTo>
                    <a:lnTo>
                      <a:pt x="2075" y="938"/>
                    </a:lnTo>
                    <a:lnTo>
                      <a:pt x="2077" y="968"/>
                    </a:lnTo>
                    <a:lnTo>
                      <a:pt x="2077" y="1106"/>
                    </a:lnTo>
                    <a:lnTo>
                      <a:pt x="2075" y="1137"/>
                    </a:lnTo>
                    <a:lnTo>
                      <a:pt x="2065" y="1165"/>
                    </a:lnTo>
                    <a:lnTo>
                      <a:pt x="2051" y="1192"/>
                    </a:lnTo>
                    <a:lnTo>
                      <a:pt x="2032" y="1214"/>
                    </a:lnTo>
                    <a:lnTo>
                      <a:pt x="2010" y="1233"/>
                    </a:lnTo>
                    <a:lnTo>
                      <a:pt x="1984" y="1247"/>
                    </a:lnTo>
                    <a:lnTo>
                      <a:pt x="1955" y="1255"/>
                    </a:lnTo>
                    <a:lnTo>
                      <a:pt x="1925" y="1258"/>
                    </a:lnTo>
                    <a:lnTo>
                      <a:pt x="1925" y="1259"/>
                    </a:lnTo>
                    <a:lnTo>
                      <a:pt x="1853" y="1259"/>
                    </a:lnTo>
                    <a:lnTo>
                      <a:pt x="1831" y="1328"/>
                    </a:lnTo>
                    <a:lnTo>
                      <a:pt x="1803" y="1393"/>
                    </a:lnTo>
                    <a:lnTo>
                      <a:pt x="1771" y="1456"/>
                    </a:lnTo>
                    <a:lnTo>
                      <a:pt x="1821" y="1507"/>
                    </a:lnTo>
                    <a:lnTo>
                      <a:pt x="1839" y="1528"/>
                    </a:lnTo>
                    <a:lnTo>
                      <a:pt x="1852" y="1551"/>
                    </a:lnTo>
                    <a:lnTo>
                      <a:pt x="1862" y="1577"/>
                    </a:lnTo>
                    <a:lnTo>
                      <a:pt x="1866" y="1602"/>
                    </a:lnTo>
                    <a:lnTo>
                      <a:pt x="1866" y="1628"/>
                    </a:lnTo>
                    <a:lnTo>
                      <a:pt x="1862" y="1654"/>
                    </a:lnTo>
                    <a:lnTo>
                      <a:pt x="1852" y="1678"/>
                    </a:lnTo>
                    <a:lnTo>
                      <a:pt x="1839" y="1701"/>
                    </a:lnTo>
                    <a:lnTo>
                      <a:pt x="1821" y="1722"/>
                    </a:lnTo>
                    <a:lnTo>
                      <a:pt x="1723" y="1820"/>
                    </a:lnTo>
                    <a:lnTo>
                      <a:pt x="1705" y="1836"/>
                    </a:lnTo>
                    <a:lnTo>
                      <a:pt x="1684" y="1849"/>
                    </a:lnTo>
                    <a:lnTo>
                      <a:pt x="1663" y="1857"/>
                    </a:lnTo>
                    <a:lnTo>
                      <a:pt x="1640" y="1863"/>
                    </a:lnTo>
                    <a:lnTo>
                      <a:pt x="1616" y="1864"/>
                    </a:lnTo>
                    <a:lnTo>
                      <a:pt x="1592" y="1863"/>
                    </a:lnTo>
                    <a:lnTo>
                      <a:pt x="1569" y="1857"/>
                    </a:lnTo>
                    <a:lnTo>
                      <a:pt x="1547" y="1849"/>
                    </a:lnTo>
                    <a:lnTo>
                      <a:pt x="1527" y="1836"/>
                    </a:lnTo>
                    <a:lnTo>
                      <a:pt x="1508" y="1820"/>
                    </a:lnTo>
                    <a:lnTo>
                      <a:pt x="1457" y="1770"/>
                    </a:lnTo>
                    <a:lnTo>
                      <a:pt x="1410" y="1796"/>
                    </a:lnTo>
                    <a:lnTo>
                      <a:pt x="1361" y="1818"/>
                    </a:lnTo>
                    <a:lnTo>
                      <a:pt x="1312" y="1837"/>
                    </a:lnTo>
                    <a:lnTo>
                      <a:pt x="1260" y="1852"/>
                    </a:lnTo>
                    <a:lnTo>
                      <a:pt x="1260" y="1924"/>
                    </a:lnTo>
                    <a:lnTo>
                      <a:pt x="1257" y="1954"/>
                    </a:lnTo>
                    <a:lnTo>
                      <a:pt x="1248" y="1983"/>
                    </a:lnTo>
                    <a:lnTo>
                      <a:pt x="1234" y="2009"/>
                    </a:lnTo>
                    <a:lnTo>
                      <a:pt x="1216" y="2031"/>
                    </a:lnTo>
                    <a:lnTo>
                      <a:pt x="1193" y="2050"/>
                    </a:lnTo>
                    <a:lnTo>
                      <a:pt x="1167" y="2064"/>
                    </a:lnTo>
                    <a:lnTo>
                      <a:pt x="1139" y="2073"/>
                    </a:lnTo>
                    <a:lnTo>
                      <a:pt x="1108" y="2076"/>
                    </a:lnTo>
                    <a:lnTo>
                      <a:pt x="970" y="2076"/>
                    </a:lnTo>
                    <a:lnTo>
                      <a:pt x="938" y="2073"/>
                    </a:lnTo>
                    <a:lnTo>
                      <a:pt x="910" y="2064"/>
                    </a:lnTo>
                    <a:lnTo>
                      <a:pt x="884" y="2050"/>
                    </a:lnTo>
                    <a:lnTo>
                      <a:pt x="861" y="2031"/>
                    </a:lnTo>
                    <a:lnTo>
                      <a:pt x="843" y="2009"/>
                    </a:lnTo>
                    <a:lnTo>
                      <a:pt x="829" y="1983"/>
                    </a:lnTo>
                    <a:lnTo>
                      <a:pt x="820" y="1954"/>
                    </a:lnTo>
                    <a:lnTo>
                      <a:pt x="817" y="1924"/>
                    </a:lnTo>
                    <a:lnTo>
                      <a:pt x="817" y="1852"/>
                    </a:lnTo>
                    <a:lnTo>
                      <a:pt x="748" y="1831"/>
                    </a:lnTo>
                    <a:lnTo>
                      <a:pt x="683" y="1802"/>
                    </a:lnTo>
                    <a:lnTo>
                      <a:pt x="620" y="1770"/>
                    </a:lnTo>
                    <a:lnTo>
                      <a:pt x="569" y="1820"/>
                    </a:lnTo>
                    <a:lnTo>
                      <a:pt x="550" y="1836"/>
                    </a:lnTo>
                    <a:lnTo>
                      <a:pt x="530" y="1849"/>
                    </a:lnTo>
                    <a:lnTo>
                      <a:pt x="508" y="1857"/>
                    </a:lnTo>
                    <a:lnTo>
                      <a:pt x="486" y="1863"/>
                    </a:lnTo>
                    <a:lnTo>
                      <a:pt x="461" y="1864"/>
                    </a:lnTo>
                    <a:lnTo>
                      <a:pt x="437" y="1863"/>
                    </a:lnTo>
                    <a:lnTo>
                      <a:pt x="414" y="1857"/>
                    </a:lnTo>
                    <a:lnTo>
                      <a:pt x="393" y="1849"/>
                    </a:lnTo>
                    <a:lnTo>
                      <a:pt x="372" y="1836"/>
                    </a:lnTo>
                    <a:lnTo>
                      <a:pt x="354" y="1820"/>
                    </a:lnTo>
                    <a:lnTo>
                      <a:pt x="256" y="1722"/>
                    </a:lnTo>
                    <a:lnTo>
                      <a:pt x="238" y="1701"/>
                    </a:lnTo>
                    <a:lnTo>
                      <a:pt x="225" y="1678"/>
                    </a:lnTo>
                    <a:lnTo>
                      <a:pt x="216" y="1654"/>
                    </a:lnTo>
                    <a:lnTo>
                      <a:pt x="211" y="1628"/>
                    </a:lnTo>
                    <a:lnTo>
                      <a:pt x="211" y="1602"/>
                    </a:lnTo>
                    <a:lnTo>
                      <a:pt x="216" y="1577"/>
                    </a:lnTo>
                    <a:lnTo>
                      <a:pt x="225" y="1551"/>
                    </a:lnTo>
                    <a:lnTo>
                      <a:pt x="238" y="1528"/>
                    </a:lnTo>
                    <a:lnTo>
                      <a:pt x="256" y="1507"/>
                    </a:lnTo>
                    <a:lnTo>
                      <a:pt x="306" y="1456"/>
                    </a:lnTo>
                    <a:lnTo>
                      <a:pt x="281" y="1410"/>
                    </a:lnTo>
                    <a:lnTo>
                      <a:pt x="259" y="1360"/>
                    </a:lnTo>
                    <a:lnTo>
                      <a:pt x="240" y="1311"/>
                    </a:lnTo>
                    <a:lnTo>
                      <a:pt x="224" y="1259"/>
                    </a:lnTo>
                    <a:lnTo>
                      <a:pt x="152" y="1259"/>
                    </a:lnTo>
                    <a:lnTo>
                      <a:pt x="122" y="1256"/>
                    </a:lnTo>
                    <a:lnTo>
                      <a:pt x="93" y="1248"/>
                    </a:lnTo>
                    <a:lnTo>
                      <a:pt x="67" y="1233"/>
                    </a:lnTo>
                    <a:lnTo>
                      <a:pt x="45" y="1215"/>
                    </a:lnTo>
                    <a:lnTo>
                      <a:pt x="26" y="1192"/>
                    </a:lnTo>
                    <a:lnTo>
                      <a:pt x="12" y="1166"/>
                    </a:lnTo>
                    <a:lnTo>
                      <a:pt x="3" y="1138"/>
                    </a:lnTo>
                    <a:lnTo>
                      <a:pt x="0" y="1107"/>
                    </a:lnTo>
                    <a:lnTo>
                      <a:pt x="0" y="969"/>
                    </a:lnTo>
                    <a:lnTo>
                      <a:pt x="3" y="938"/>
                    </a:lnTo>
                    <a:lnTo>
                      <a:pt x="12" y="909"/>
                    </a:lnTo>
                    <a:lnTo>
                      <a:pt x="26" y="884"/>
                    </a:lnTo>
                    <a:lnTo>
                      <a:pt x="45" y="861"/>
                    </a:lnTo>
                    <a:lnTo>
                      <a:pt x="67" y="843"/>
                    </a:lnTo>
                    <a:lnTo>
                      <a:pt x="93" y="829"/>
                    </a:lnTo>
                    <a:lnTo>
                      <a:pt x="122" y="819"/>
                    </a:lnTo>
                    <a:lnTo>
                      <a:pt x="152" y="816"/>
                    </a:lnTo>
                    <a:lnTo>
                      <a:pt x="224" y="816"/>
                    </a:lnTo>
                    <a:lnTo>
                      <a:pt x="246" y="748"/>
                    </a:lnTo>
                    <a:lnTo>
                      <a:pt x="274" y="682"/>
                    </a:lnTo>
                    <a:lnTo>
                      <a:pt x="306" y="619"/>
                    </a:lnTo>
                    <a:lnTo>
                      <a:pt x="256" y="568"/>
                    </a:lnTo>
                    <a:lnTo>
                      <a:pt x="238" y="547"/>
                    </a:lnTo>
                    <a:lnTo>
                      <a:pt x="225" y="524"/>
                    </a:lnTo>
                    <a:lnTo>
                      <a:pt x="216" y="500"/>
                    </a:lnTo>
                    <a:lnTo>
                      <a:pt x="211" y="474"/>
                    </a:lnTo>
                    <a:lnTo>
                      <a:pt x="211" y="448"/>
                    </a:lnTo>
                    <a:lnTo>
                      <a:pt x="216" y="422"/>
                    </a:lnTo>
                    <a:lnTo>
                      <a:pt x="225" y="398"/>
                    </a:lnTo>
                    <a:lnTo>
                      <a:pt x="238" y="374"/>
                    </a:lnTo>
                    <a:lnTo>
                      <a:pt x="256" y="353"/>
                    </a:lnTo>
                    <a:lnTo>
                      <a:pt x="354" y="255"/>
                    </a:lnTo>
                    <a:lnTo>
                      <a:pt x="372" y="239"/>
                    </a:lnTo>
                    <a:lnTo>
                      <a:pt x="393" y="227"/>
                    </a:lnTo>
                    <a:lnTo>
                      <a:pt x="414" y="218"/>
                    </a:lnTo>
                    <a:lnTo>
                      <a:pt x="437" y="213"/>
                    </a:lnTo>
                    <a:lnTo>
                      <a:pt x="461" y="211"/>
                    </a:lnTo>
                    <a:lnTo>
                      <a:pt x="486" y="213"/>
                    </a:lnTo>
                    <a:lnTo>
                      <a:pt x="508" y="218"/>
                    </a:lnTo>
                    <a:lnTo>
                      <a:pt x="530" y="227"/>
                    </a:lnTo>
                    <a:lnTo>
                      <a:pt x="550" y="239"/>
                    </a:lnTo>
                    <a:lnTo>
                      <a:pt x="569" y="255"/>
                    </a:lnTo>
                    <a:lnTo>
                      <a:pt x="620" y="306"/>
                    </a:lnTo>
                    <a:lnTo>
                      <a:pt x="667" y="281"/>
                    </a:lnTo>
                    <a:lnTo>
                      <a:pt x="716" y="258"/>
                    </a:lnTo>
                    <a:lnTo>
                      <a:pt x="765" y="239"/>
                    </a:lnTo>
                    <a:lnTo>
                      <a:pt x="817" y="224"/>
                    </a:lnTo>
                    <a:lnTo>
                      <a:pt x="817" y="152"/>
                    </a:lnTo>
                    <a:lnTo>
                      <a:pt x="820" y="121"/>
                    </a:lnTo>
                    <a:lnTo>
                      <a:pt x="829" y="93"/>
                    </a:lnTo>
                    <a:lnTo>
                      <a:pt x="843" y="66"/>
                    </a:lnTo>
                    <a:lnTo>
                      <a:pt x="861" y="44"/>
                    </a:lnTo>
                    <a:lnTo>
                      <a:pt x="884" y="25"/>
                    </a:lnTo>
                    <a:lnTo>
                      <a:pt x="910" y="12"/>
                    </a:lnTo>
                    <a:lnTo>
                      <a:pt x="938" y="3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42" name="Freeform 71"/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729038" y="2011363"/>
                <a:ext cx="139700" cy="139700"/>
              </a:xfrm>
              <a:custGeom>
                <a:avLst/>
                <a:gdLst>
                  <a:gd name="T0" fmla="*/ 398 w 886"/>
                  <a:gd name="T1" fmla="*/ 143 h 884"/>
                  <a:gd name="T2" fmla="*/ 316 w 886"/>
                  <a:gd name="T3" fmla="*/ 169 h 884"/>
                  <a:gd name="T4" fmla="*/ 245 w 886"/>
                  <a:gd name="T5" fmla="*/ 214 h 884"/>
                  <a:gd name="T6" fmla="*/ 189 w 886"/>
                  <a:gd name="T7" fmla="*/ 277 h 884"/>
                  <a:gd name="T8" fmla="*/ 153 w 886"/>
                  <a:gd name="T9" fmla="*/ 355 h 884"/>
                  <a:gd name="T10" fmla="*/ 141 w 886"/>
                  <a:gd name="T11" fmla="*/ 442 h 884"/>
                  <a:gd name="T12" fmla="*/ 153 w 886"/>
                  <a:gd name="T13" fmla="*/ 529 h 884"/>
                  <a:gd name="T14" fmla="*/ 189 w 886"/>
                  <a:gd name="T15" fmla="*/ 606 h 884"/>
                  <a:gd name="T16" fmla="*/ 245 w 886"/>
                  <a:gd name="T17" fmla="*/ 669 h 884"/>
                  <a:gd name="T18" fmla="*/ 316 w 886"/>
                  <a:gd name="T19" fmla="*/ 716 h 884"/>
                  <a:gd name="T20" fmla="*/ 398 w 886"/>
                  <a:gd name="T21" fmla="*/ 740 h 884"/>
                  <a:gd name="T22" fmla="*/ 488 w 886"/>
                  <a:gd name="T23" fmla="*/ 740 h 884"/>
                  <a:gd name="T24" fmla="*/ 570 w 886"/>
                  <a:gd name="T25" fmla="*/ 716 h 884"/>
                  <a:gd name="T26" fmla="*/ 641 w 886"/>
                  <a:gd name="T27" fmla="*/ 669 h 884"/>
                  <a:gd name="T28" fmla="*/ 696 w 886"/>
                  <a:gd name="T29" fmla="*/ 606 h 884"/>
                  <a:gd name="T30" fmla="*/ 732 w 886"/>
                  <a:gd name="T31" fmla="*/ 529 h 884"/>
                  <a:gd name="T32" fmla="*/ 745 w 886"/>
                  <a:gd name="T33" fmla="*/ 442 h 884"/>
                  <a:gd name="T34" fmla="*/ 732 w 886"/>
                  <a:gd name="T35" fmla="*/ 355 h 884"/>
                  <a:gd name="T36" fmla="*/ 696 w 886"/>
                  <a:gd name="T37" fmla="*/ 277 h 884"/>
                  <a:gd name="T38" fmla="*/ 641 w 886"/>
                  <a:gd name="T39" fmla="*/ 214 h 884"/>
                  <a:gd name="T40" fmla="*/ 570 w 886"/>
                  <a:gd name="T41" fmla="*/ 169 h 884"/>
                  <a:gd name="T42" fmla="*/ 488 w 886"/>
                  <a:gd name="T43" fmla="*/ 143 h 884"/>
                  <a:gd name="T44" fmla="*/ 443 w 886"/>
                  <a:gd name="T45" fmla="*/ 0 h 884"/>
                  <a:gd name="T46" fmla="*/ 544 w 886"/>
                  <a:gd name="T47" fmla="*/ 11 h 884"/>
                  <a:gd name="T48" fmla="*/ 638 w 886"/>
                  <a:gd name="T49" fmla="*/ 45 h 884"/>
                  <a:gd name="T50" fmla="*/ 719 w 886"/>
                  <a:gd name="T51" fmla="*/ 97 h 884"/>
                  <a:gd name="T52" fmla="*/ 788 w 886"/>
                  <a:gd name="T53" fmla="*/ 165 h 884"/>
                  <a:gd name="T54" fmla="*/ 840 w 886"/>
                  <a:gd name="T55" fmla="*/ 248 h 884"/>
                  <a:gd name="T56" fmla="*/ 873 w 886"/>
                  <a:gd name="T57" fmla="*/ 340 h 884"/>
                  <a:gd name="T58" fmla="*/ 886 w 886"/>
                  <a:gd name="T59" fmla="*/ 442 h 884"/>
                  <a:gd name="T60" fmla="*/ 873 w 886"/>
                  <a:gd name="T61" fmla="*/ 543 h 884"/>
                  <a:gd name="T62" fmla="*/ 840 w 886"/>
                  <a:gd name="T63" fmla="*/ 636 h 884"/>
                  <a:gd name="T64" fmla="*/ 788 w 886"/>
                  <a:gd name="T65" fmla="*/ 718 h 884"/>
                  <a:gd name="T66" fmla="*/ 719 w 886"/>
                  <a:gd name="T67" fmla="*/ 787 h 884"/>
                  <a:gd name="T68" fmla="*/ 638 w 886"/>
                  <a:gd name="T69" fmla="*/ 839 h 884"/>
                  <a:gd name="T70" fmla="*/ 544 w 886"/>
                  <a:gd name="T71" fmla="*/ 872 h 884"/>
                  <a:gd name="T72" fmla="*/ 443 w 886"/>
                  <a:gd name="T73" fmla="*/ 884 h 884"/>
                  <a:gd name="T74" fmla="*/ 341 w 886"/>
                  <a:gd name="T75" fmla="*/ 872 h 884"/>
                  <a:gd name="T76" fmla="*/ 248 w 886"/>
                  <a:gd name="T77" fmla="*/ 839 h 884"/>
                  <a:gd name="T78" fmla="*/ 166 w 886"/>
                  <a:gd name="T79" fmla="*/ 787 h 884"/>
                  <a:gd name="T80" fmla="*/ 97 w 886"/>
                  <a:gd name="T81" fmla="*/ 718 h 884"/>
                  <a:gd name="T82" fmla="*/ 46 w 886"/>
                  <a:gd name="T83" fmla="*/ 636 h 884"/>
                  <a:gd name="T84" fmla="*/ 12 w 886"/>
                  <a:gd name="T85" fmla="*/ 543 h 884"/>
                  <a:gd name="T86" fmla="*/ 0 w 886"/>
                  <a:gd name="T87" fmla="*/ 442 h 884"/>
                  <a:gd name="T88" fmla="*/ 12 w 886"/>
                  <a:gd name="T89" fmla="*/ 340 h 884"/>
                  <a:gd name="T90" fmla="*/ 46 w 886"/>
                  <a:gd name="T91" fmla="*/ 248 h 884"/>
                  <a:gd name="T92" fmla="*/ 97 w 886"/>
                  <a:gd name="T93" fmla="*/ 165 h 884"/>
                  <a:gd name="T94" fmla="*/ 166 w 886"/>
                  <a:gd name="T95" fmla="*/ 97 h 884"/>
                  <a:gd name="T96" fmla="*/ 248 w 886"/>
                  <a:gd name="T97" fmla="*/ 45 h 884"/>
                  <a:gd name="T98" fmla="*/ 341 w 886"/>
                  <a:gd name="T99" fmla="*/ 11 h 884"/>
                  <a:gd name="T100" fmla="*/ 443 w 886"/>
                  <a:gd name="T101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6" h="884">
                    <a:moveTo>
                      <a:pt x="443" y="140"/>
                    </a:moveTo>
                    <a:lnTo>
                      <a:pt x="398" y="143"/>
                    </a:lnTo>
                    <a:lnTo>
                      <a:pt x="356" y="153"/>
                    </a:lnTo>
                    <a:lnTo>
                      <a:pt x="316" y="169"/>
                    </a:lnTo>
                    <a:lnTo>
                      <a:pt x="279" y="189"/>
                    </a:lnTo>
                    <a:lnTo>
                      <a:pt x="245" y="214"/>
                    </a:lnTo>
                    <a:lnTo>
                      <a:pt x="215" y="243"/>
                    </a:lnTo>
                    <a:lnTo>
                      <a:pt x="189" y="277"/>
                    </a:lnTo>
                    <a:lnTo>
                      <a:pt x="169" y="315"/>
                    </a:lnTo>
                    <a:lnTo>
                      <a:pt x="153" y="355"/>
                    </a:lnTo>
                    <a:lnTo>
                      <a:pt x="144" y="397"/>
                    </a:lnTo>
                    <a:lnTo>
                      <a:pt x="141" y="442"/>
                    </a:lnTo>
                    <a:lnTo>
                      <a:pt x="144" y="486"/>
                    </a:lnTo>
                    <a:lnTo>
                      <a:pt x="153" y="529"/>
                    </a:lnTo>
                    <a:lnTo>
                      <a:pt x="169" y="569"/>
                    </a:lnTo>
                    <a:lnTo>
                      <a:pt x="189" y="606"/>
                    </a:lnTo>
                    <a:lnTo>
                      <a:pt x="215" y="640"/>
                    </a:lnTo>
                    <a:lnTo>
                      <a:pt x="245" y="669"/>
                    </a:lnTo>
                    <a:lnTo>
                      <a:pt x="279" y="695"/>
                    </a:lnTo>
                    <a:lnTo>
                      <a:pt x="316" y="716"/>
                    </a:lnTo>
                    <a:lnTo>
                      <a:pt x="356" y="731"/>
                    </a:lnTo>
                    <a:lnTo>
                      <a:pt x="398" y="740"/>
                    </a:lnTo>
                    <a:lnTo>
                      <a:pt x="443" y="743"/>
                    </a:lnTo>
                    <a:lnTo>
                      <a:pt x="488" y="740"/>
                    </a:lnTo>
                    <a:lnTo>
                      <a:pt x="530" y="731"/>
                    </a:lnTo>
                    <a:lnTo>
                      <a:pt x="570" y="716"/>
                    </a:lnTo>
                    <a:lnTo>
                      <a:pt x="607" y="695"/>
                    </a:lnTo>
                    <a:lnTo>
                      <a:pt x="641" y="669"/>
                    </a:lnTo>
                    <a:lnTo>
                      <a:pt x="670" y="640"/>
                    </a:lnTo>
                    <a:lnTo>
                      <a:pt x="696" y="606"/>
                    </a:lnTo>
                    <a:lnTo>
                      <a:pt x="717" y="569"/>
                    </a:lnTo>
                    <a:lnTo>
                      <a:pt x="732" y="529"/>
                    </a:lnTo>
                    <a:lnTo>
                      <a:pt x="741" y="486"/>
                    </a:lnTo>
                    <a:lnTo>
                      <a:pt x="745" y="442"/>
                    </a:lnTo>
                    <a:lnTo>
                      <a:pt x="741" y="397"/>
                    </a:lnTo>
                    <a:lnTo>
                      <a:pt x="732" y="355"/>
                    </a:lnTo>
                    <a:lnTo>
                      <a:pt x="717" y="315"/>
                    </a:lnTo>
                    <a:lnTo>
                      <a:pt x="696" y="277"/>
                    </a:lnTo>
                    <a:lnTo>
                      <a:pt x="670" y="243"/>
                    </a:lnTo>
                    <a:lnTo>
                      <a:pt x="641" y="214"/>
                    </a:lnTo>
                    <a:lnTo>
                      <a:pt x="607" y="189"/>
                    </a:lnTo>
                    <a:lnTo>
                      <a:pt x="570" y="169"/>
                    </a:lnTo>
                    <a:lnTo>
                      <a:pt x="530" y="153"/>
                    </a:lnTo>
                    <a:lnTo>
                      <a:pt x="488" y="143"/>
                    </a:lnTo>
                    <a:lnTo>
                      <a:pt x="443" y="140"/>
                    </a:lnTo>
                    <a:close/>
                    <a:moveTo>
                      <a:pt x="443" y="0"/>
                    </a:moveTo>
                    <a:lnTo>
                      <a:pt x="494" y="3"/>
                    </a:lnTo>
                    <a:lnTo>
                      <a:pt x="544" y="11"/>
                    </a:lnTo>
                    <a:lnTo>
                      <a:pt x="592" y="25"/>
                    </a:lnTo>
                    <a:lnTo>
                      <a:pt x="638" y="45"/>
                    </a:lnTo>
                    <a:lnTo>
                      <a:pt x="680" y="68"/>
                    </a:lnTo>
                    <a:lnTo>
                      <a:pt x="719" y="97"/>
                    </a:lnTo>
                    <a:lnTo>
                      <a:pt x="756" y="130"/>
                    </a:lnTo>
                    <a:lnTo>
                      <a:pt x="788" y="165"/>
                    </a:lnTo>
                    <a:lnTo>
                      <a:pt x="816" y="205"/>
                    </a:lnTo>
                    <a:lnTo>
                      <a:pt x="840" y="248"/>
                    </a:lnTo>
                    <a:lnTo>
                      <a:pt x="859" y="293"/>
                    </a:lnTo>
                    <a:lnTo>
                      <a:pt x="873" y="340"/>
                    </a:lnTo>
                    <a:lnTo>
                      <a:pt x="883" y="390"/>
                    </a:lnTo>
                    <a:lnTo>
                      <a:pt x="886" y="442"/>
                    </a:lnTo>
                    <a:lnTo>
                      <a:pt x="883" y="493"/>
                    </a:lnTo>
                    <a:lnTo>
                      <a:pt x="873" y="543"/>
                    </a:lnTo>
                    <a:lnTo>
                      <a:pt x="859" y="590"/>
                    </a:lnTo>
                    <a:lnTo>
                      <a:pt x="840" y="636"/>
                    </a:lnTo>
                    <a:lnTo>
                      <a:pt x="816" y="679"/>
                    </a:lnTo>
                    <a:lnTo>
                      <a:pt x="788" y="718"/>
                    </a:lnTo>
                    <a:lnTo>
                      <a:pt x="756" y="754"/>
                    </a:lnTo>
                    <a:lnTo>
                      <a:pt x="719" y="787"/>
                    </a:lnTo>
                    <a:lnTo>
                      <a:pt x="680" y="815"/>
                    </a:lnTo>
                    <a:lnTo>
                      <a:pt x="638" y="839"/>
                    </a:lnTo>
                    <a:lnTo>
                      <a:pt x="592" y="858"/>
                    </a:lnTo>
                    <a:lnTo>
                      <a:pt x="544" y="872"/>
                    </a:lnTo>
                    <a:lnTo>
                      <a:pt x="494" y="880"/>
                    </a:lnTo>
                    <a:lnTo>
                      <a:pt x="443" y="884"/>
                    </a:lnTo>
                    <a:lnTo>
                      <a:pt x="392" y="880"/>
                    </a:lnTo>
                    <a:lnTo>
                      <a:pt x="341" y="872"/>
                    </a:lnTo>
                    <a:lnTo>
                      <a:pt x="294" y="858"/>
                    </a:lnTo>
                    <a:lnTo>
                      <a:pt x="248" y="839"/>
                    </a:lnTo>
                    <a:lnTo>
                      <a:pt x="206" y="815"/>
                    </a:lnTo>
                    <a:lnTo>
                      <a:pt x="166" y="787"/>
                    </a:lnTo>
                    <a:lnTo>
                      <a:pt x="130" y="754"/>
                    </a:lnTo>
                    <a:lnTo>
                      <a:pt x="97" y="718"/>
                    </a:lnTo>
                    <a:lnTo>
                      <a:pt x="70" y="679"/>
                    </a:lnTo>
                    <a:lnTo>
                      <a:pt x="46" y="636"/>
                    </a:lnTo>
                    <a:lnTo>
                      <a:pt x="27" y="590"/>
                    </a:lnTo>
                    <a:lnTo>
                      <a:pt x="12" y="543"/>
                    </a:lnTo>
                    <a:lnTo>
                      <a:pt x="4" y="493"/>
                    </a:lnTo>
                    <a:lnTo>
                      <a:pt x="0" y="442"/>
                    </a:lnTo>
                    <a:lnTo>
                      <a:pt x="4" y="390"/>
                    </a:lnTo>
                    <a:lnTo>
                      <a:pt x="12" y="340"/>
                    </a:lnTo>
                    <a:lnTo>
                      <a:pt x="27" y="293"/>
                    </a:lnTo>
                    <a:lnTo>
                      <a:pt x="46" y="248"/>
                    </a:lnTo>
                    <a:lnTo>
                      <a:pt x="70" y="205"/>
                    </a:lnTo>
                    <a:lnTo>
                      <a:pt x="97" y="165"/>
                    </a:lnTo>
                    <a:lnTo>
                      <a:pt x="130" y="130"/>
                    </a:lnTo>
                    <a:lnTo>
                      <a:pt x="166" y="97"/>
                    </a:lnTo>
                    <a:lnTo>
                      <a:pt x="206" y="68"/>
                    </a:lnTo>
                    <a:lnTo>
                      <a:pt x="248" y="45"/>
                    </a:lnTo>
                    <a:lnTo>
                      <a:pt x="294" y="25"/>
                    </a:lnTo>
                    <a:lnTo>
                      <a:pt x="341" y="11"/>
                    </a:lnTo>
                    <a:lnTo>
                      <a:pt x="392" y="3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dk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Freeform 72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471863" y="2006601"/>
                <a:ext cx="403225" cy="460375"/>
              </a:xfrm>
              <a:custGeom>
                <a:avLst/>
                <a:gdLst>
                  <a:gd name="T0" fmla="*/ 1098 w 2541"/>
                  <a:gd name="T1" fmla="*/ 8 h 2906"/>
                  <a:gd name="T2" fmla="*/ 1133 w 2541"/>
                  <a:gd name="T3" fmla="*/ 48 h 2906"/>
                  <a:gd name="T4" fmla="*/ 1130 w 2541"/>
                  <a:gd name="T5" fmla="*/ 102 h 2906"/>
                  <a:gd name="T6" fmla="*/ 1090 w 2541"/>
                  <a:gd name="T7" fmla="*/ 136 h 2906"/>
                  <a:gd name="T8" fmla="*/ 917 w 2541"/>
                  <a:gd name="T9" fmla="*/ 214 h 2906"/>
                  <a:gd name="T10" fmla="*/ 736 w 2541"/>
                  <a:gd name="T11" fmla="*/ 341 h 2906"/>
                  <a:gd name="T12" fmla="*/ 590 w 2541"/>
                  <a:gd name="T13" fmla="*/ 501 h 2906"/>
                  <a:gd name="T14" fmla="*/ 479 w 2541"/>
                  <a:gd name="T15" fmla="*/ 688 h 2906"/>
                  <a:gd name="T16" fmla="*/ 409 w 2541"/>
                  <a:gd name="T17" fmla="*/ 895 h 2906"/>
                  <a:gd name="T18" fmla="*/ 386 w 2541"/>
                  <a:gd name="T19" fmla="*/ 1114 h 2906"/>
                  <a:gd name="T20" fmla="*/ 378 w 2541"/>
                  <a:gd name="T21" fmla="*/ 1330 h 2906"/>
                  <a:gd name="T22" fmla="*/ 141 w 2541"/>
                  <a:gd name="T23" fmla="*/ 1791 h 2906"/>
                  <a:gd name="T24" fmla="*/ 145 w 2541"/>
                  <a:gd name="T25" fmla="*/ 1829 h 2906"/>
                  <a:gd name="T26" fmla="*/ 188 w 2541"/>
                  <a:gd name="T27" fmla="*/ 1851 h 2906"/>
                  <a:gd name="T28" fmla="*/ 336 w 2541"/>
                  <a:gd name="T29" fmla="*/ 1855 h 2906"/>
                  <a:gd name="T30" fmla="*/ 377 w 2541"/>
                  <a:gd name="T31" fmla="*/ 1887 h 2906"/>
                  <a:gd name="T32" fmla="*/ 386 w 2541"/>
                  <a:gd name="T33" fmla="*/ 2330 h 2906"/>
                  <a:gd name="T34" fmla="*/ 414 w 2541"/>
                  <a:gd name="T35" fmla="*/ 2418 h 2906"/>
                  <a:gd name="T36" fmla="*/ 482 w 2541"/>
                  <a:gd name="T37" fmla="*/ 2477 h 2906"/>
                  <a:gd name="T38" fmla="*/ 856 w 2541"/>
                  <a:gd name="T39" fmla="*/ 2445 h 2906"/>
                  <a:gd name="T40" fmla="*/ 899 w 2541"/>
                  <a:gd name="T41" fmla="*/ 2452 h 2906"/>
                  <a:gd name="T42" fmla="*/ 933 w 2541"/>
                  <a:gd name="T43" fmla="*/ 2494 h 2906"/>
                  <a:gd name="T44" fmla="*/ 2099 w 2541"/>
                  <a:gd name="T45" fmla="*/ 2764 h 2906"/>
                  <a:gd name="T46" fmla="*/ 2109 w 2541"/>
                  <a:gd name="T47" fmla="*/ 1888 h 2906"/>
                  <a:gd name="T48" fmla="*/ 2224 w 2541"/>
                  <a:gd name="T49" fmla="*/ 1763 h 2906"/>
                  <a:gd name="T50" fmla="*/ 2347 w 2541"/>
                  <a:gd name="T51" fmla="*/ 1575 h 2906"/>
                  <a:gd name="T52" fmla="*/ 2412 w 2541"/>
                  <a:gd name="T53" fmla="*/ 1419 h 2906"/>
                  <a:gd name="T54" fmla="*/ 2455 w 2541"/>
                  <a:gd name="T55" fmla="*/ 1389 h 2906"/>
                  <a:gd name="T56" fmla="*/ 2509 w 2541"/>
                  <a:gd name="T57" fmla="*/ 1400 h 2906"/>
                  <a:gd name="T58" fmla="*/ 2539 w 2541"/>
                  <a:gd name="T59" fmla="*/ 1443 h 2906"/>
                  <a:gd name="T60" fmla="*/ 2509 w 2541"/>
                  <a:gd name="T61" fmla="*/ 1556 h 2906"/>
                  <a:gd name="T62" fmla="*/ 2395 w 2541"/>
                  <a:gd name="T63" fmla="*/ 1770 h 2906"/>
                  <a:gd name="T64" fmla="*/ 2239 w 2541"/>
                  <a:gd name="T65" fmla="*/ 1955 h 2906"/>
                  <a:gd name="T66" fmla="*/ 2230 w 2541"/>
                  <a:gd name="T67" fmla="*/ 2871 h 2906"/>
                  <a:gd name="T68" fmla="*/ 2187 w 2541"/>
                  <a:gd name="T69" fmla="*/ 2902 h 2906"/>
                  <a:gd name="T70" fmla="*/ 847 w 2541"/>
                  <a:gd name="T71" fmla="*/ 2902 h 2906"/>
                  <a:gd name="T72" fmla="*/ 805 w 2541"/>
                  <a:gd name="T73" fmla="*/ 2871 h 2906"/>
                  <a:gd name="T74" fmla="*/ 796 w 2541"/>
                  <a:gd name="T75" fmla="*/ 2596 h 2906"/>
                  <a:gd name="T76" fmla="*/ 551 w 2541"/>
                  <a:gd name="T77" fmla="*/ 2631 h 2906"/>
                  <a:gd name="T78" fmla="*/ 461 w 2541"/>
                  <a:gd name="T79" fmla="*/ 2618 h 2906"/>
                  <a:gd name="T80" fmla="*/ 350 w 2541"/>
                  <a:gd name="T81" fmla="*/ 2557 h 2906"/>
                  <a:gd name="T82" fmla="*/ 274 w 2541"/>
                  <a:gd name="T83" fmla="*/ 2455 h 2906"/>
                  <a:gd name="T84" fmla="*/ 246 w 2541"/>
                  <a:gd name="T85" fmla="*/ 2329 h 2906"/>
                  <a:gd name="T86" fmla="*/ 176 w 2541"/>
                  <a:gd name="T87" fmla="*/ 1989 h 2906"/>
                  <a:gd name="T88" fmla="*/ 87 w 2541"/>
                  <a:gd name="T89" fmla="*/ 1961 h 2906"/>
                  <a:gd name="T90" fmla="*/ 24 w 2541"/>
                  <a:gd name="T91" fmla="*/ 1900 h 2906"/>
                  <a:gd name="T92" fmla="*/ 0 w 2541"/>
                  <a:gd name="T93" fmla="*/ 1817 h 2906"/>
                  <a:gd name="T94" fmla="*/ 16 w 2541"/>
                  <a:gd name="T95" fmla="*/ 1724 h 2906"/>
                  <a:gd name="T96" fmla="*/ 247 w 2541"/>
                  <a:gd name="T97" fmla="*/ 1114 h 2906"/>
                  <a:gd name="T98" fmla="*/ 271 w 2541"/>
                  <a:gd name="T99" fmla="*/ 878 h 2906"/>
                  <a:gd name="T100" fmla="*/ 341 w 2541"/>
                  <a:gd name="T101" fmla="*/ 655 h 2906"/>
                  <a:gd name="T102" fmla="*/ 453 w 2541"/>
                  <a:gd name="T103" fmla="*/ 453 h 2906"/>
                  <a:gd name="T104" fmla="*/ 602 w 2541"/>
                  <a:gd name="T105" fmla="*/ 274 h 2906"/>
                  <a:gd name="T106" fmla="*/ 785 w 2541"/>
                  <a:gd name="T107" fmla="*/ 129 h 2906"/>
                  <a:gd name="T108" fmla="*/ 983 w 2541"/>
                  <a:gd name="T109" fmla="*/ 27 h 2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41" h="2906">
                    <a:moveTo>
                      <a:pt x="1063" y="0"/>
                    </a:moveTo>
                    <a:lnTo>
                      <a:pt x="1082" y="1"/>
                    </a:lnTo>
                    <a:lnTo>
                      <a:pt x="1098" y="8"/>
                    </a:lnTo>
                    <a:lnTo>
                      <a:pt x="1113" y="17"/>
                    </a:lnTo>
                    <a:lnTo>
                      <a:pt x="1125" y="31"/>
                    </a:lnTo>
                    <a:lnTo>
                      <a:pt x="1133" y="48"/>
                    </a:lnTo>
                    <a:lnTo>
                      <a:pt x="1137" y="66"/>
                    </a:lnTo>
                    <a:lnTo>
                      <a:pt x="1135" y="85"/>
                    </a:lnTo>
                    <a:lnTo>
                      <a:pt x="1130" y="102"/>
                    </a:lnTo>
                    <a:lnTo>
                      <a:pt x="1121" y="116"/>
                    </a:lnTo>
                    <a:lnTo>
                      <a:pt x="1107" y="128"/>
                    </a:lnTo>
                    <a:lnTo>
                      <a:pt x="1090" y="136"/>
                    </a:lnTo>
                    <a:lnTo>
                      <a:pt x="1036" y="156"/>
                    </a:lnTo>
                    <a:lnTo>
                      <a:pt x="983" y="180"/>
                    </a:lnTo>
                    <a:lnTo>
                      <a:pt x="917" y="214"/>
                    </a:lnTo>
                    <a:lnTo>
                      <a:pt x="854" y="252"/>
                    </a:lnTo>
                    <a:lnTo>
                      <a:pt x="793" y="295"/>
                    </a:lnTo>
                    <a:lnTo>
                      <a:pt x="736" y="341"/>
                    </a:lnTo>
                    <a:lnTo>
                      <a:pt x="684" y="392"/>
                    </a:lnTo>
                    <a:lnTo>
                      <a:pt x="634" y="444"/>
                    </a:lnTo>
                    <a:lnTo>
                      <a:pt x="590" y="501"/>
                    </a:lnTo>
                    <a:lnTo>
                      <a:pt x="549" y="561"/>
                    </a:lnTo>
                    <a:lnTo>
                      <a:pt x="512" y="624"/>
                    </a:lnTo>
                    <a:lnTo>
                      <a:pt x="479" y="688"/>
                    </a:lnTo>
                    <a:lnTo>
                      <a:pt x="452" y="755"/>
                    </a:lnTo>
                    <a:lnTo>
                      <a:pt x="428" y="824"/>
                    </a:lnTo>
                    <a:lnTo>
                      <a:pt x="409" y="895"/>
                    </a:lnTo>
                    <a:lnTo>
                      <a:pt x="397" y="966"/>
                    </a:lnTo>
                    <a:lnTo>
                      <a:pt x="388" y="1040"/>
                    </a:lnTo>
                    <a:lnTo>
                      <a:pt x="386" y="1114"/>
                    </a:lnTo>
                    <a:lnTo>
                      <a:pt x="386" y="1297"/>
                    </a:lnTo>
                    <a:lnTo>
                      <a:pt x="384" y="1314"/>
                    </a:lnTo>
                    <a:lnTo>
                      <a:pt x="378" y="1330"/>
                    </a:lnTo>
                    <a:lnTo>
                      <a:pt x="154" y="1758"/>
                    </a:lnTo>
                    <a:lnTo>
                      <a:pt x="147" y="1775"/>
                    </a:lnTo>
                    <a:lnTo>
                      <a:pt x="141" y="1791"/>
                    </a:lnTo>
                    <a:lnTo>
                      <a:pt x="139" y="1806"/>
                    </a:lnTo>
                    <a:lnTo>
                      <a:pt x="140" y="1818"/>
                    </a:lnTo>
                    <a:lnTo>
                      <a:pt x="145" y="1829"/>
                    </a:lnTo>
                    <a:lnTo>
                      <a:pt x="154" y="1838"/>
                    </a:lnTo>
                    <a:lnTo>
                      <a:pt x="169" y="1846"/>
                    </a:lnTo>
                    <a:lnTo>
                      <a:pt x="188" y="1851"/>
                    </a:lnTo>
                    <a:lnTo>
                      <a:pt x="211" y="1852"/>
                    </a:lnTo>
                    <a:lnTo>
                      <a:pt x="317" y="1852"/>
                    </a:lnTo>
                    <a:lnTo>
                      <a:pt x="336" y="1855"/>
                    </a:lnTo>
                    <a:lnTo>
                      <a:pt x="352" y="1862"/>
                    </a:lnTo>
                    <a:lnTo>
                      <a:pt x="366" y="1873"/>
                    </a:lnTo>
                    <a:lnTo>
                      <a:pt x="377" y="1887"/>
                    </a:lnTo>
                    <a:lnTo>
                      <a:pt x="384" y="1904"/>
                    </a:lnTo>
                    <a:lnTo>
                      <a:pt x="386" y="1923"/>
                    </a:lnTo>
                    <a:lnTo>
                      <a:pt x="386" y="2330"/>
                    </a:lnTo>
                    <a:lnTo>
                      <a:pt x="389" y="2362"/>
                    </a:lnTo>
                    <a:lnTo>
                      <a:pt x="399" y="2392"/>
                    </a:lnTo>
                    <a:lnTo>
                      <a:pt x="414" y="2418"/>
                    </a:lnTo>
                    <a:lnTo>
                      <a:pt x="433" y="2443"/>
                    </a:lnTo>
                    <a:lnTo>
                      <a:pt x="456" y="2463"/>
                    </a:lnTo>
                    <a:lnTo>
                      <a:pt x="482" y="2477"/>
                    </a:lnTo>
                    <a:lnTo>
                      <a:pt x="512" y="2487"/>
                    </a:lnTo>
                    <a:lnTo>
                      <a:pt x="543" y="2491"/>
                    </a:lnTo>
                    <a:lnTo>
                      <a:pt x="856" y="2445"/>
                    </a:lnTo>
                    <a:lnTo>
                      <a:pt x="870" y="2444"/>
                    </a:lnTo>
                    <a:lnTo>
                      <a:pt x="885" y="2447"/>
                    </a:lnTo>
                    <a:lnTo>
                      <a:pt x="899" y="2452"/>
                    </a:lnTo>
                    <a:lnTo>
                      <a:pt x="912" y="2461"/>
                    </a:lnTo>
                    <a:lnTo>
                      <a:pt x="924" y="2476"/>
                    </a:lnTo>
                    <a:lnTo>
                      <a:pt x="933" y="2494"/>
                    </a:lnTo>
                    <a:lnTo>
                      <a:pt x="936" y="2514"/>
                    </a:lnTo>
                    <a:lnTo>
                      <a:pt x="936" y="2764"/>
                    </a:lnTo>
                    <a:lnTo>
                      <a:pt x="2099" y="2764"/>
                    </a:lnTo>
                    <a:lnTo>
                      <a:pt x="2099" y="1925"/>
                    </a:lnTo>
                    <a:lnTo>
                      <a:pt x="2101" y="1906"/>
                    </a:lnTo>
                    <a:lnTo>
                      <a:pt x="2109" y="1888"/>
                    </a:lnTo>
                    <a:lnTo>
                      <a:pt x="2121" y="1873"/>
                    </a:lnTo>
                    <a:lnTo>
                      <a:pt x="2175" y="1820"/>
                    </a:lnTo>
                    <a:lnTo>
                      <a:pt x="2224" y="1763"/>
                    </a:lnTo>
                    <a:lnTo>
                      <a:pt x="2270" y="1703"/>
                    </a:lnTo>
                    <a:lnTo>
                      <a:pt x="2310" y="1640"/>
                    </a:lnTo>
                    <a:lnTo>
                      <a:pt x="2347" y="1575"/>
                    </a:lnTo>
                    <a:lnTo>
                      <a:pt x="2377" y="1506"/>
                    </a:lnTo>
                    <a:lnTo>
                      <a:pt x="2404" y="1436"/>
                    </a:lnTo>
                    <a:lnTo>
                      <a:pt x="2412" y="1419"/>
                    </a:lnTo>
                    <a:lnTo>
                      <a:pt x="2424" y="1405"/>
                    </a:lnTo>
                    <a:lnTo>
                      <a:pt x="2438" y="1395"/>
                    </a:lnTo>
                    <a:lnTo>
                      <a:pt x="2455" y="1389"/>
                    </a:lnTo>
                    <a:lnTo>
                      <a:pt x="2474" y="1388"/>
                    </a:lnTo>
                    <a:lnTo>
                      <a:pt x="2492" y="1391"/>
                    </a:lnTo>
                    <a:lnTo>
                      <a:pt x="2509" y="1400"/>
                    </a:lnTo>
                    <a:lnTo>
                      <a:pt x="2523" y="1411"/>
                    </a:lnTo>
                    <a:lnTo>
                      <a:pt x="2533" y="1426"/>
                    </a:lnTo>
                    <a:lnTo>
                      <a:pt x="2539" y="1443"/>
                    </a:lnTo>
                    <a:lnTo>
                      <a:pt x="2541" y="1461"/>
                    </a:lnTo>
                    <a:lnTo>
                      <a:pt x="2537" y="1480"/>
                    </a:lnTo>
                    <a:lnTo>
                      <a:pt x="2509" y="1556"/>
                    </a:lnTo>
                    <a:lnTo>
                      <a:pt x="2476" y="1630"/>
                    </a:lnTo>
                    <a:lnTo>
                      <a:pt x="2438" y="1701"/>
                    </a:lnTo>
                    <a:lnTo>
                      <a:pt x="2395" y="1770"/>
                    </a:lnTo>
                    <a:lnTo>
                      <a:pt x="2348" y="1835"/>
                    </a:lnTo>
                    <a:lnTo>
                      <a:pt x="2295" y="1896"/>
                    </a:lnTo>
                    <a:lnTo>
                      <a:pt x="2239" y="1955"/>
                    </a:lnTo>
                    <a:lnTo>
                      <a:pt x="2239" y="2835"/>
                    </a:lnTo>
                    <a:lnTo>
                      <a:pt x="2236" y="2854"/>
                    </a:lnTo>
                    <a:lnTo>
                      <a:pt x="2230" y="2871"/>
                    </a:lnTo>
                    <a:lnTo>
                      <a:pt x="2218" y="2884"/>
                    </a:lnTo>
                    <a:lnTo>
                      <a:pt x="2204" y="2896"/>
                    </a:lnTo>
                    <a:lnTo>
                      <a:pt x="2187" y="2902"/>
                    </a:lnTo>
                    <a:lnTo>
                      <a:pt x="2168" y="2906"/>
                    </a:lnTo>
                    <a:lnTo>
                      <a:pt x="865" y="2906"/>
                    </a:lnTo>
                    <a:lnTo>
                      <a:pt x="847" y="2902"/>
                    </a:lnTo>
                    <a:lnTo>
                      <a:pt x="830" y="2896"/>
                    </a:lnTo>
                    <a:lnTo>
                      <a:pt x="816" y="2884"/>
                    </a:lnTo>
                    <a:lnTo>
                      <a:pt x="805" y="2871"/>
                    </a:lnTo>
                    <a:lnTo>
                      <a:pt x="798" y="2854"/>
                    </a:lnTo>
                    <a:lnTo>
                      <a:pt x="796" y="2835"/>
                    </a:lnTo>
                    <a:lnTo>
                      <a:pt x="796" y="2596"/>
                    </a:lnTo>
                    <a:lnTo>
                      <a:pt x="558" y="2631"/>
                    </a:lnTo>
                    <a:lnTo>
                      <a:pt x="555" y="2631"/>
                    </a:lnTo>
                    <a:lnTo>
                      <a:pt x="551" y="2631"/>
                    </a:lnTo>
                    <a:lnTo>
                      <a:pt x="549" y="2630"/>
                    </a:lnTo>
                    <a:lnTo>
                      <a:pt x="503" y="2627"/>
                    </a:lnTo>
                    <a:lnTo>
                      <a:pt x="461" y="2618"/>
                    </a:lnTo>
                    <a:lnTo>
                      <a:pt x="421" y="2602"/>
                    </a:lnTo>
                    <a:lnTo>
                      <a:pt x="384" y="2582"/>
                    </a:lnTo>
                    <a:lnTo>
                      <a:pt x="350" y="2557"/>
                    </a:lnTo>
                    <a:lnTo>
                      <a:pt x="321" y="2526"/>
                    </a:lnTo>
                    <a:lnTo>
                      <a:pt x="295" y="2493"/>
                    </a:lnTo>
                    <a:lnTo>
                      <a:pt x="274" y="2455"/>
                    </a:lnTo>
                    <a:lnTo>
                      <a:pt x="260" y="2415"/>
                    </a:lnTo>
                    <a:lnTo>
                      <a:pt x="249" y="2373"/>
                    </a:lnTo>
                    <a:lnTo>
                      <a:pt x="246" y="2329"/>
                    </a:lnTo>
                    <a:lnTo>
                      <a:pt x="246" y="1991"/>
                    </a:lnTo>
                    <a:lnTo>
                      <a:pt x="211" y="1991"/>
                    </a:lnTo>
                    <a:lnTo>
                      <a:pt x="176" y="1989"/>
                    </a:lnTo>
                    <a:lnTo>
                      <a:pt x="143" y="1983"/>
                    </a:lnTo>
                    <a:lnTo>
                      <a:pt x="114" y="1973"/>
                    </a:lnTo>
                    <a:lnTo>
                      <a:pt x="87" y="1961"/>
                    </a:lnTo>
                    <a:lnTo>
                      <a:pt x="62" y="1944"/>
                    </a:lnTo>
                    <a:lnTo>
                      <a:pt x="41" y="1924"/>
                    </a:lnTo>
                    <a:lnTo>
                      <a:pt x="24" y="1900"/>
                    </a:lnTo>
                    <a:lnTo>
                      <a:pt x="12" y="1874"/>
                    </a:lnTo>
                    <a:lnTo>
                      <a:pt x="3" y="1846"/>
                    </a:lnTo>
                    <a:lnTo>
                      <a:pt x="0" y="1817"/>
                    </a:lnTo>
                    <a:lnTo>
                      <a:pt x="0" y="1787"/>
                    </a:lnTo>
                    <a:lnTo>
                      <a:pt x="5" y="1756"/>
                    </a:lnTo>
                    <a:lnTo>
                      <a:pt x="16" y="1724"/>
                    </a:lnTo>
                    <a:lnTo>
                      <a:pt x="30" y="1693"/>
                    </a:lnTo>
                    <a:lnTo>
                      <a:pt x="247" y="1279"/>
                    </a:lnTo>
                    <a:lnTo>
                      <a:pt x="247" y="1114"/>
                    </a:lnTo>
                    <a:lnTo>
                      <a:pt x="250" y="1034"/>
                    </a:lnTo>
                    <a:lnTo>
                      <a:pt x="257" y="956"/>
                    </a:lnTo>
                    <a:lnTo>
                      <a:pt x="271" y="878"/>
                    </a:lnTo>
                    <a:lnTo>
                      <a:pt x="289" y="802"/>
                    </a:lnTo>
                    <a:lnTo>
                      <a:pt x="313" y="728"/>
                    </a:lnTo>
                    <a:lnTo>
                      <a:pt x="341" y="655"/>
                    </a:lnTo>
                    <a:lnTo>
                      <a:pt x="374" y="586"/>
                    </a:lnTo>
                    <a:lnTo>
                      <a:pt x="412" y="518"/>
                    </a:lnTo>
                    <a:lnTo>
                      <a:pt x="453" y="453"/>
                    </a:lnTo>
                    <a:lnTo>
                      <a:pt x="498" y="390"/>
                    </a:lnTo>
                    <a:lnTo>
                      <a:pt x="549" y="330"/>
                    </a:lnTo>
                    <a:lnTo>
                      <a:pt x="602" y="274"/>
                    </a:lnTo>
                    <a:lnTo>
                      <a:pt x="659" y="223"/>
                    </a:lnTo>
                    <a:lnTo>
                      <a:pt x="721" y="173"/>
                    </a:lnTo>
                    <a:lnTo>
                      <a:pt x="785" y="129"/>
                    </a:lnTo>
                    <a:lnTo>
                      <a:pt x="854" y="89"/>
                    </a:lnTo>
                    <a:lnTo>
                      <a:pt x="924" y="52"/>
                    </a:lnTo>
                    <a:lnTo>
                      <a:pt x="983" y="27"/>
                    </a:lnTo>
                    <a:lnTo>
                      <a:pt x="1045" y="3"/>
                    </a:lnTo>
                    <a:lnTo>
                      <a:pt x="1063" y="0"/>
                    </a:lnTo>
                    <a:close/>
                  </a:path>
                </a:pathLst>
              </a:custGeom>
              <a:solidFill>
                <a:schemeClr val="dk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49" name="Group 53"/>
            <p:cNvGrpSpPr/>
            <p:nvPr/>
          </p:nvGrpSpPr>
          <p:grpSpPr>
            <a:xfrm>
              <a:off x="3720199" y="2848175"/>
              <a:ext cx="420818" cy="481925"/>
              <a:chOff x="9990138" y="2690813"/>
              <a:chExt cx="481013" cy="55086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0" name="Freeform 107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0121901" y="3182938"/>
                <a:ext cx="219075" cy="58738"/>
              </a:xfrm>
              <a:custGeom>
                <a:avLst/>
                <a:gdLst>
                  <a:gd name="T0" fmla="*/ 689 w 1378"/>
                  <a:gd name="T1" fmla="*/ 0 h 371"/>
                  <a:gd name="T2" fmla="*/ 708 w 1378"/>
                  <a:gd name="T3" fmla="*/ 2 h 371"/>
                  <a:gd name="T4" fmla="*/ 724 w 1378"/>
                  <a:gd name="T5" fmla="*/ 10 h 371"/>
                  <a:gd name="T6" fmla="*/ 739 w 1378"/>
                  <a:gd name="T7" fmla="*/ 20 h 371"/>
                  <a:gd name="T8" fmla="*/ 749 w 1378"/>
                  <a:gd name="T9" fmla="*/ 35 h 371"/>
                  <a:gd name="T10" fmla="*/ 757 w 1378"/>
                  <a:gd name="T11" fmla="*/ 51 h 371"/>
                  <a:gd name="T12" fmla="*/ 759 w 1378"/>
                  <a:gd name="T13" fmla="*/ 70 h 371"/>
                  <a:gd name="T14" fmla="*/ 759 w 1378"/>
                  <a:gd name="T15" fmla="*/ 230 h 371"/>
                  <a:gd name="T16" fmla="*/ 1307 w 1378"/>
                  <a:gd name="T17" fmla="*/ 230 h 371"/>
                  <a:gd name="T18" fmla="*/ 1326 w 1378"/>
                  <a:gd name="T19" fmla="*/ 232 h 371"/>
                  <a:gd name="T20" fmla="*/ 1343 w 1378"/>
                  <a:gd name="T21" fmla="*/ 239 h 371"/>
                  <a:gd name="T22" fmla="*/ 1357 w 1378"/>
                  <a:gd name="T23" fmla="*/ 250 h 371"/>
                  <a:gd name="T24" fmla="*/ 1368 w 1378"/>
                  <a:gd name="T25" fmla="*/ 265 h 371"/>
                  <a:gd name="T26" fmla="*/ 1375 w 1378"/>
                  <a:gd name="T27" fmla="*/ 282 h 371"/>
                  <a:gd name="T28" fmla="*/ 1378 w 1378"/>
                  <a:gd name="T29" fmla="*/ 300 h 371"/>
                  <a:gd name="T30" fmla="*/ 1376 w 1378"/>
                  <a:gd name="T31" fmla="*/ 319 h 371"/>
                  <a:gd name="T32" fmla="*/ 1368 w 1378"/>
                  <a:gd name="T33" fmla="*/ 336 h 371"/>
                  <a:gd name="T34" fmla="*/ 1358 w 1378"/>
                  <a:gd name="T35" fmla="*/ 349 h 371"/>
                  <a:gd name="T36" fmla="*/ 1343 w 1378"/>
                  <a:gd name="T37" fmla="*/ 361 h 371"/>
                  <a:gd name="T38" fmla="*/ 1326 w 1378"/>
                  <a:gd name="T39" fmla="*/ 367 h 371"/>
                  <a:gd name="T40" fmla="*/ 1308 w 1378"/>
                  <a:gd name="T41" fmla="*/ 371 h 371"/>
                  <a:gd name="T42" fmla="*/ 71 w 1378"/>
                  <a:gd name="T43" fmla="*/ 371 h 371"/>
                  <a:gd name="T44" fmla="*/ 52 w 1378"/>
                  <a:gd name="T45" fmla="*/ 367 h 371"/>
                  <a:gd name="T46" fmla="*/ 35 w 1378"/>
                  <a:gd name="T47" fmla="*/ 361 h 371"/>
                  <a:gd name="T48" fmla="*/ 21 w 1378"/>
                  <a:gd name="T49" fmla="*/ 349 h 371"/>
                  <a:gd name="T50" fmla="*/ 9 w 1378"/>
                  <a:gd name="T51" fmla="*/ 336 h 371"/>
                  <a:gd name="T52" fmla="*/ 3 w 1378"/>
                  <a:gd name="T53" fmla="*/ 319 h 371"/>
                  <a:gd name="T54" fmla="*/ 0 w 1378"/>
                  <a:gd name="T55" fmla="*/ 300 h 371"/>
                  <a:gd name="T56" fmla="*/ 3 w 1378"/>
                  <a:gd name="T57" fmla="*/ 282 h 371"/>
                  <a:gd name="T58" fmla="*/ 9 w 1378"/>
                  <a:gd name="T59" fmla="*/ 265 h 371"/>
                  <a:gd name="T60" fmla="*/ 21 w 1378"/>
                  <a:gd name="T61" fmla="*/ 250 h 371"/>
                  <a:gd name="T62" fmla="*/ 35 w 1378"/>
                  <a:gd name="T63" fmla="*/ 239 h 371"/>
                  <a:gd name="T64" fmla="*/ 52 w 1378"/>
                  <a:gd name="T65" fmla="*/ 232 h 371"/>
                  <a:gd name="T66" fmla="*/ 71 w 1378"/>
                  <a:gd name="T67" fmla="*/ 230 h 371"/>
                  <a:gd name="T68" fmla="*/ 618 w 1378"/>
                  <a:gd name="T69" fmla="*/ 230 h 371"/>
                  <a:gd name="T70" fmla="*/ 618 w 1378"/>
                  <a:gd name="T71" fmla="*/ 70 h 371"/>
                  <a:gd name="T72" fmla="*/ 621 w 1378"/>
                  <a:gd name="T73" fmla="*/ 51 h 371"/>
                  <a:gd name="T74" fmla="*/ 627 w 1378"/>
                  <a:gd name="T75" fmla="*/ 35 h 371"/>
                  <a:gd name="T76" fmla="*/ 639 w 1378"/>
                  <a:gd name="T77" fmla="*/ 20 h 371"/>
                  <a:gd name="T78" fmla="*/ 653 w 1378"/>
                  <a:gd name="T79" fmla="*/ 10 h 371"/>
                  <a:gd name="T80" fmla="*/ 670 w 1378"/>
                  <a:gd name="T81" fmla="*/ 2 h 371"/>
                  <a:gd name="T82" fmla="*/ 689 w 1378"/>
                  <a:gd name="T83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78" h="371">
                    <a:moveTo>
                      <a:pt x="689" y="0"/>
                    </a:moveTo>
                    <a:lnTo>
                      <a:pt x="708" y="2"/>
                    </a:lnTo>
                    <a:lnTo>
                      <a:pt x="724" y="10"/>
                    </a:lnTo>
                    <a:lnTo>
                      <a:pt x="739" y="20"/>
                    </a:lnTo>
                    <a:lnTo>
                      <a:pt x="749" y="35"/>
                    </a:lnTo>
                    <a:lnTo>
                      <a:pt x="757" y="51"/>
                    </a:lnTo>
                    <a:lnTo>
                      <a:pt x="759" y="70"/>
                    </a:lnTo>
                    <a:lnTo>
                      <a:pt x="759" y="230"/>
                    </a:lnTo>
                    <a:lnTo>
                      <a:pt x="1307" y="230"/>
                    </a:lnTo>
                    <a:lnTo>
                      <a:pt x="1326" y="232"/>
                    </a:lnTo>
                    <a:lnTo>
                      <a:pt x="1343" y="239"/>
                    </a:lnTo>
                    <a:lnTo>
                      <a:pt x="1357" y="250"/>
                    </a:lnTo>
                    <a:lnTo>
                      <a:pt x="1368" y="265"/>
                    </a:lnTo>
                    <a:lnTo>
                      <a:pt x="1375" y="282"/>
                    </a:lnTo>
                    <a:lnTo>
                      <a:pt x="1378" y="300"/>
                    </a:lnTo>
                    <a:lnTo>
                      <a:pt x="1376" y="319"/>
                    </a:lnTo>
                    <a:lnTo>
                      <a:pt x="1368" y="336"/>
                    </a:lnTo>
                    <a:lnTo>
                      <a:pt x="1358" y="349"/>
                    </a:lnTo>
                    <a:lnTo>
                      <a:pt x="1343" y="361"/>
                    </a:lnTo>
                    <a:lnTo>
                      <a:pt x="1326" y="367"/>
                    </a:lnTo>
                    <a:lnTo>
                      <a:pt x="1308" y="371"/>
                    </a:lnTo>
                    <a:lnTo>
                      <a:pt x="71" y="371"/>
                    </a:lnTo>
                    <a:lnTo>
                      <a:pt x="52" y="367"/>
                    </a:lnTo>
                    <a:lnTo>
                      <a:pt x="35" y="361"/>
                    </a:lnTo>
                    <a:lnTo>
                      <a:pt x="21" y="349"/>
                    </a:lnTo>
                    <a:lnTo>
                      <a:pt x="9" y="336"/>
                    </a:lnTo>
                    <a:lnTo>
                      <a:pt x="3" y="319"/>
                    </a:lnTo>
                    <a:lnTo>
                      <a:pt x="0" y="300"/>
                    </a:lnTo>
                    <a:lnTo>
                      <a:pt x="3" y="282"/>
                    </a:lnTo>
                    <a:lnTo>
                      <a:pt x="9" y="265"/>
                    </a:lnTo>
                    <a:lnTo>
                      <a:pt x="21" y="250"/>
                    </a:lnTo>
                    <a:lnTo>
                      <a:pt x="35" y="239"/>
                    </a:lnTo>
                    <a:lnTo>
                      <a:pt x="52" y="232"/>
                    </a:lnTo>
                    <a:lnTo>
                      <a:pt x="71" y="230"/>
                    </a:lnTo>
                    <a:lnTo>
                      <a:pt x="618" y="230"/>
                    </a:lnTo>
                    <a:lnTo>
                      <a:pt x="618" y="70"/>
                    </a:lnTo>
                    <a:lnTo>
                      <a:pt x="621" y="51"/>
                    </a:lnTo>
                    <a:lnTo>
                      <a:pt x="627" y="35"/>
                    </a:lnTo>
                    <a:lnTo>
                      <a:pt x="639" y="20"/>
                    </a:lnTo>
                    <a:lnTo>
                      <a:pt x="653" y="10"/>
                    </a:lnTo>
                    <a:lnTo>
                      <a:pt x="670" y="2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1" name="Freeform 108"/>
              <p:cNvSpPr>
                <a:spLocks noEditPoint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9990138" y="2809875"/>
                <a:ext cx="481013" cy="347663"/>
              </a:xfrm>
              <a:custGeom>
                <a:avLst/>
                <a:gdLst>
                  <a:gd name="T0" fmla="*/ 1388 w 3034"/>
                  <a:gd name="T1" fmla="*/ 1364 h 2187"/>
                  <a:gd name="T2" fmla="*/ 1263 w 3034"/>
                  <a:gd name="T3" fmla="*/ 1465 h 2187"/>
                  <a:gd name="T4" fmla="*/ 1808 w 3034"/>
                  <a:gd name="T5" fmla="*/ 1577 h 2187"/>
                  <a:gd name="T6" fmla="*/ 1732 w 3034"/>
                  <a:gd name="T7" fmla="*/ 1434 h 2187"/>
                  <a:gd name="T8" fmla="*/ 1594 w 3034"/>
                  <a:gd name="T9" fmla="*/ 1351 h 2187"/>
                  <a:gd name="T10" fmla="*/ 2873 w 3034"/>
                  <a:gd name="T11" fmla="*/ 0 h 2187"/>
                  <a:gd name="T12" fmla="*/ 2986 w 3034"/>
                  <a:gd name="T13" fmla="*/ 47 h 2187"/>
                  <a:gd name="T14" fmla="*/ 3034 w 3034"/>
                  <a:gd name="T15" fmla="*/ 160 h 2187"/>
                  <a:gd name="T16" fmla="*/ 3006 w 3034"/>
                  <a:gd name="T17" fmla="*/ 2117 h 2187"/>
                  <a:gd name="T18" fmla="*/ 2906 w 3034"/>
                  <a:gd name="T19" fmla="*/ 2184 h 2187"/>
                  <a:gd name="T20" fmla="*/ 98 w 3034"/>
                  <a:gd name="T21" fmla="*/ 2175 h 2187"/>
                  <a:gd name="T22" fmla="*/ 13 w 3034"/>
                  <a:gd name="T23" fmla="*/ 2089 h 2187"/>
                  <a:gd name="T24" fmla="*/ 2 w 3034"/>
                  <a:gd name="T25" fmla="*/ 1625 h 2187"/>
                  <a:gd name="T26" fmla="*/ 51 w 3034"/>
                  <a:gd name="T27" fmla="*/ 1576 h 2187"/>
                  <a:gd name="T28" fmla="*/ 645 w 3034"/>
                  <a:gd name="T29" fmla="*/ 1577 h 2187"/>
                  <a:gd name="T30" fmla="*/ 716 w 3034"/>
                  <a:gd name="T31" fmla="*/ 1411 h 2187"/>
                  <a:gd name="T32" fmla="*/ 851 w 3034"/>
                  <a:gd name="T33" fmla="*/ 1296 h 2187"/>
                  <a:gd name="T34" fmla="*/ 1030 w 3034"/>
                  <a:gd name="T35" fmla="*/ 1252 h 2187"/>
                  <a:gd name="T36" fmla="*/ 1090 w 3034"/>
                  <a:gd name="T37" fmla="*/ 1287 h 2187"/>
                  <a:gd name="T38" fmla="*/ 1090 w 3034"/>
                  <a:gd name="T39" fmla="*/ 1358 h 2187"/>
                  <a:gd name="T40" fmla="*/ 1030 w 3034"/>
                  <a:gd name="T41" fmla="*/ 1393 h 2187"/>
                  <a:gd name="T42" fmla="*/ 892 w 3034"/>
                  <a:gd name="T43" fmla="*/ 1434 h 2187"/>
                  <a:gd name="T44" fmla="*/ 801 w 3034"/>
                  <a:gd name="T45" fmla="*/ 1542 h 2187"/>
                  <a:gd name="T46" fmla="*/ 1096 w 3034"/>
                  <a:gd name="T47" fmla="*/ 1482 h 2187"/>
                  <a:gd name="T48" fmla="*/ 1200 w 3034"/>
                  <a:gd name="T49" fmla="*/ 1324 h 2187"/>
                  <a:gd name="T50" fmla="*/ 1362 w 3034"/>
                  <a:gd name="T51" fmla="*/ 1224 h 2187"/>
                  <a:gd name="T52" fmla="*/ 1432 w 3034"/>
                  <a:gd name="T53" fmla="*/ 1206 h 2187"/>
                  <a:gd name="T54" fmla="*/ 1519 w 3034"/>
                  <a:gd name="T55" fmla="*/ 1199 h 2187"/>
                  <a:gd name="T56" fmla="*/ 1695 w 3034"/>
                  <a:gd name="T57" fmla="*/ 1238 h 2187"/>
                  <a:gd name="T58" fmla="*/ 1849 w 3034"/>
                  <a:gd name="T59" fmla="*/ 1356 h 2187"/>
                  <a:gd name="T60" fmla="*/ 1940 w 3034"/>
                  <a:gd name="T61" fmla="*/ 1528 h 2187"/>
                  <a:gd name="T62" fmla="*/ 2201 w 3034"/>
                  <a:gd name="T63" fmla="*/ 1511 h 2187"/>
                  <a:gd name="T64" fmla="*/ 2096 w 3034"/>
                  <a:gd name="T65" fmla="*/ 1417 h 2187"/>
                  <a:gd name="T66" fmla="*/ 1970 w 3034"/>
                  <a:gd name="T67" fmla="*/ 1391 h 2187"/>
                  <a:gd name="T68" fmla="*/ 1920 w 3034"/>
                  <a:gd name="T69" fmla="*/ 1342 h 2187"/>
                  <a:gd name="T70" fmla="*/ 1938 w 3034"/>
                  <a:gd name="T71" fmla="*/ 1273 h 2187"/>
                  <a:gd name="T72" fmla="*/ 2035 w 3034"/>
                  <a:gd name="T73" fmla="*/ 1255 h 2187"/>
                  <a:gd name="T74" fmla="*/ 2206 w 3034"/>
                  <a:gd name="T75" fmla="*/ 1319 h 2187"/>
                  <a:gd name="T76" fmla="*/ 2328 w 3034"/>
                  <a:gd name="T77" fmla="*/ 1449 h 2187"/>
                  <a:gd name="T78" fmla="*/ 2674 w 3034"/>
                  <a:gd name="T79" fmla="*/ 1577 h 2187"/>
                  <a:gd name="T80" fmla="*/ 2734 w 3034"/>
                  <a:gd name="T81" fmla="*/ 1612 h 2187"/>
                  <a:gd name="T82" fmla="*/ 2734 w 3034"/>
                  <a:gd name="T83" fmla="*/ 1683 h 2187"/>
                  <a:gd name="T84" fmla="*/ 2674 w 3034"/>
                  <a:gd name="T85" fmla="*/ 1718 h 2187"/>
                  <a:gd name="T86" fmla="*/ 150 w 3034"/>
                  <a:gd name="T87" fmla="*/ 2045 h 2187"/>
                  <a:gd name="T88" fmla="*/ 2891 w 3034"/>
                  <a:gd name="T89" fmla="*/ 2037 h 2187"/>
                  <a:gd name="T90" fmla="*/ 2883 w 3034"/>
                  <a:gd name="T91" fmla="*/ 143 h 2187"/>
                  <a:gd name="T92" fmla="*/ 2078 w 3034"/>
                  <a:gd name="T93" fmla="*/ 131 h 2187"/>
                  <a:gd name="T94" fmla="*/ 2044 w 3034"/>
                  <a:gd name="T95" fmla="*/ 70 h 2187"/>
                  <a:gd name="T96" fmla="*/ 2078 w 3034"/>
                  <a:gd name="T97" fmla="*/ 9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34" h="2187">
                    <a:moveTo>
                      <a:pt x="1510" y="1339"/>
                    </a:moveTo>
                    <a:lnTo>
                      <a:pt x="1467" y="1342"/>
                    </a:lnTo>
                    <a:lnTo>
                      <a:pt x="1427" y="1351"/>
                    </a:lnTo>
                    <a:lnTo>
                      <a:pt x="1388" y="1364"/>
                    </a:lnTo>
                    <a:lnTo>
                      <a:pt x="1352" y="1383"/>
                    </a:lnTo>
                    <a:lnTo>
                      <a:pt x="1318" y="1407"/>
                    </a:lnTo>
                    <a:lnTo>
                      <a:pt x="1288" y="1434"/>
                    </a:lnTo>
                    <a:lnTo>
                      <a:pt x="1263" y="1465"/>
                    </a:lnTo>
                    <a:lnTo>
                      <a:pt x="1242" y="1500"/>
                    </a:lnTo>
                    <a:lnTo>
                      <a:pt x="1225" y="1537"/>
                    </a:lnTo>
                    <a:lnTo>
                      <a:pt x="1213" y="1577"/>
                    </a:lnTo>
                    <a:lnTo>
                      <a:pt x="1808" y="1577"/>
                    </a:lnTo>
                    <a:lnTo>
                      <a:pt x="1795" y="1537"/>
                    </a:lnTo>
                    <a:lnTo>
                      <a:pt x="1778" y="1500"/>
                    </a:lnTo>
                    <a:lnTo>
                      <a:pt x="1757" y="1465"/>
                    </a:lnTo>
                    <a:lnTo>
                      <a:pt x="1732" y="1434"/>
                    </a:lnTo>
                    <a:lnTo>
                      <a:pt x="1702" y="1407"/>
                    </a:lnTo>
                    <a:lnTo>
                      <a:pt x="1669" y="1383"/>
                    </a:lnTo>
                    <a:lnTo>
                      <a:pt x="1633" y="1364"/>
                    </a:lnTo>
                    <a:lnTo>
                      <a:pt x="1594" y="1351"/>
                    </a:lnTo>
                    <a:lnTo>
                      <a:pt x="1553" y="1342"/>
                    </a:lnTo>
                    <a:lnTo>
                      <a:pt x="1510" y="1339"/>
                    </a:lnTo>
                    <a:close/>
                    <a:moveTo>
                      <a:pt x="2114" y="0"/>
                    </a:moveTo>
                    <a:lnTo>
                      <a:pt x="2873" y="0"/>
                    </a:lnTo>
                    <a:lnTo>
                      <a:pt x="2906" y="3"/>
                    </a:lnTo>
                    <a:lnTo>
                      <a:pt x="2935" y="12"/>
                    </a:lnTo>
                    <a:lnTo>
                      <a:pt x="2963" y="27"/>
                    </a:lnTo>
                    <a:lnTo>
                      <a:pt x="2986" y="47"/>
                    </a:lnTo>
                    <a:lnTo>
                      <a:pt x="3006" y="71"/>
                    </a:lnTo>
                    <a:lnTo>
                      <a:pt x="3021" y="98"/>
                    </a:lnTo>
                    <a:lnTo>
                      <a:pt x="3030" y="128"/>
                    </a:lnTo>
                    <a:lnTo>
                      <a:pt x="3034" y="160"/>
                    </a:lnTo>
                    <a:lnTo>
                      <a:pt x="3034" y="2027"/>
                    </a:lnTo>
                    <a:lnTo>
                      <a:pt x="3030" y="2058"/>
                    </a:lnTo>
                    <a:lnTo>
                      <a:pt x="3021" y="2089"/>
                    </a:lnTo>
                    <a:lnTo>
                      <a:pt x="3006" y="2117"/>
                    </a:lnTo>
                    <a:lnTo>
                      <a:pt x="2986" y="2140"/>
                    </a:lnTo>
                    <a:lnTo>
                      <a:pt x="2963" y="2160"/>
                    </a:lnTo>
                    <a:lnTo>
                      <a:pt x="2935" y="2175"/>
                    </a:lnTo>
                    <a:lnTo>
                      <a:pt x="2906" y="2184"/>
                    </a:lnTo>
                    <a:lnTo>
                      <a:pt x="2873" y="2187"/>
                    </a:lnTo>
                    <a:lnTo>
                      <a:pt x="161" y="2187"/>
                    </a:lnTo>
                    <a:lnTo>
                      <a:pt x="128" y="2184"/>
                    </a:lnTo>
                    <a:lnTo>
                      <a:pt x="98" y="2175"/>
                    </a:lnTo>
                    <a:lnTo>
                      <a:pt x="71" y="2160"/>
                    </a:lnTo>
                    <a:lnTo>
                      <a:pt x="47" y="2140"/>
                    </a:lnTo>
                    <a:lnTo>
                      <a:pt x="28" y="2117"/>
                    </a:lnTo>
                    <a:lnTo>
                      <a:pt x="13" y="2089"/>
                    </a:lnTo>
                    <a:lnTo>
                      <a:pt x="3" y="2058"/>
                    </a:lnTo>
                    <a:lnTo>
                      <a:pt x="0" y="2027"/>
                    </a:lnTo>
                    <a:lnTo>
                      <a:pt x="0" y="1644"/>
                    </a:lnTo>
                    <a:lnTo>
                      <a:pt x="2" y="1625"/>
                    </a:lnTo>
                    <a:lnTo>
                      <a:pt x="10" y="1608"/>
                    </a:lnTo>
                    <a:lnTo>
                      <a:pt x="20" y="1594"/>
                    </a:lnTo>
                    <a:lnTo>
                      <a:pt x="34" y="1582"/>
                    </a:lnTo>
                    <a:lnTo>
                      <a:pt x="51" y="1576"/>
                    </a:lnTo>
                    <a:lnTo>
                      <a:pt x="70" y="1573"/>
                    </a:lnTo>
                    <a:lnTo>
                      <a:pt x="80" y="1574"/>
                    </a:lnTo>
                    <a:lnTo>
                      <a:pt x="91" y="1577"/>
                    </a:lnTo>
                    <a:lnTo>
                      <a:pt x="645" y="1577"/>
                    </a:lnTo>
                    <a:lnTo>
                      <a:pt x="655" y="1532"/>
                    </a:lnTo>
                    <a:lnTo>
                      <a:pt x="671" y="1489"/>
                    </a:lnTo>
                    <a:lnTo>
                      <a:pt x="691" y="1448"/>
                    </a:lnTo>
                    <a:lnTo>
                      <a:pt x="716" y="1411"/>
                    </a:lnTo>
                    <a:lnTo>
                      <a:pt x="744" y="1376"/>
                    </a:lnTo>
                    <a:lnTo>
                      <a:pt x="777" y="1345"/>
                    </a:lnTo>
                    <a:lnTo>
                      <a:pt x="813" y="1318"/>
                    </a:lnTo>
                    <a:lnTo>
                      <a:pt x="851" y="1296"/>
                    </a:lnTo>
                    <a:lnTo>
                      <a:pt x="893" y="1277"/>
                    </a:lnTo>
                    <a:lnTo>
                      <a:pt x="937" y="1264"/>
                    </a:lnTo>
                    <a:lnTo>
                      <a:pt x="982" y="1255"/>
                    </a:lnTo>
                    <a:lnTo>
                      <a:pt x="1030" y="1252"/>
                    </a:lnTo>
                    <a:lnTo>
                      <a:pt x="1049" y="1254"/>
                    </a:lnTo>
                    <a:lnTo>
                      <a:pt x="1066" y="1262"/>
                    </a:lnTo>
                    <a:lnTo>
                      <a:pt x="1080" y="1272"/>
                    </a:lnTo>
                    <a:lnTo>
                      <a:pt x="1090" y="1287"/>
                    </a:lnTo>
                    <a:lnTo>
                      <a:pt x="1098" y="1304"/>
                    </a:lnTo>
                    <a:lnTo>
                      <a:pt x="1100" y="1322"/>
                    </a:lnTo>
                    <a:lnTo>
                      <a:pt x="1098" y="1341"/>
                    </a:lnTo>
                    <a:lnTo>
                      <a:pt x="1090" y="1358"/>
                    </a:lnTo>
                    <a:lnTo>
                      <a:pt x="1080" y="1372"/>
                    </a:lnTo>
                    <a:lnTo>
                      <a:pt x="1066" y="1383"/>
                    </a:lnTo>
                    <a:lnTo>
                      <a:pt x="1049" y="1390"/>
                    </a:lnTo>
                    <a:lnTo>
                      <a:pt x="1030" y="1393"/>
                    </a:lnTo>
                    <a:lnTo>
                      <a:pt x="993" y="1395"/>
                    </a:lnTo>
                    <a:lnTo>
                      <a:pt x="957" y="1404"/>
                    </a:lnTo>
                    <a:lnTo>
                      <a:pt x="923" y="1416"/>
                    </a:lnTo>
                    <a:lnTo>
                      <a:pt x="892" y="1434"/>
                    </a:lnTo>
                    <a:lnTo>
                      <a:pt x="864" y="1456"/>
                    </a:lnTo>
                    <a:lnTo>
                      <a:pt x="838" y="1482"/>
                    </a:lnTo>
                    <a:lnTo>
                      <a:pt x="818" y="1510"/>
                    </a:lnTo>
                    <a:lnTo>
                      <a:pt x="801" y="1542"/>
                    </a:lnTo>
                    <a:lnTo>
                      <a:pt x="789" y="1577"/>
                    </a:lnTo>
                    <a:lnTo>
                      <a:pt x="1070" y="1577"/>
                    </a:lnTo>
                    <a:lnTo>
                      <a:pt x="1080" y="1528"/>
                    </a:lnTo>
                    <a:lnTo>
                      <a:pt x="1096" y="1482"/>
                    </a:lnTo>
                    <a:lnTo>
                      <a:pt x="1116" y="1438"/>
                    </a:lnTo>
                    <a:lnTo>
                      <a:pt x="1140" y="1397"/>
                    </a:lnTo>
                    <a:lnTo>
                      <a:pt x="1169" y="1359"/>
                    </a:lnTo>
                    <a:lnTo>
                      <a:pt x="1200" y="1324"/>
                    </a:lnTo>
                    <a:lnTo>
                      <a:pt x="1236" y="1292"/>
                    </a:lnTo>
                    <a:lnTo>
                      <a:pt x="1275" y="1265"/>
                    </a:lnTo>
                    <a:lnTo>
                      <a:pt x="1318" y="1242"/>
                    </a:lnTo>
                    <a:lnTo>
                      <a:pt x="1362" y="1224"/>
                    </a:lnTo>
                    <a:lnTo>
                      <a:pt x="1410" y="1210"/>
                    </a:lnTo>
                    <a:lnTo>
                      <a:pt x="1412" y="1209"/>
                    </a:lnTo>
                    <a:lnTo>
                      <a:pt x="1419" y="1208"/>
                    </a:lnTo>
                    <a:lnTo>
                      <a:pt x="1432" y="1206"/>
                    </a:lnTo>
                    <a:lnTo>
                      <a:pt x="1448" y="1204"/>
                    </a:lnTo>
                    <a:lnTo>
                      <a:pt x="1468" y="1201"/>
                    </a:lnTo>
                    <a:lnTo>
                      <a:pt x="1492" y="1199"/>
                    </a:lnTo>
                    <a:lnTo>
                      <a:pt x="1519" y="1199"/>
                    </a:lnTo>
                    <a:lnTo>
                      <a:pt x="1550" y="1200"/>
                    </a:lnTo>
                    <a:lnTo>
                      <a:pt x="1600" y="1208"/>
                    </a:lnTo>
                    <a:lnTo>
                      <a:pt x="1648" y="1220"/>
                    </a:lnTo>
                    <a:lnTo>
                      <a:pt x="1695" y="1238"/>
                    </a:lnTo>
                    <a:lnTo>
                      <a:pt x="1738" y="1262"/>
                    </a:lnTo>
                    <a:lnTo>
                      <a:pt x="1778" y="1289"/>
                    </a:lnTo>
                    <a:lnTo>
                      <a:pt x="1815" y="1320"/>
                    </a:lnTo>
                    <a:lnTo>
                      <a:pt x="1849" y="1356"/>
                    </a:lnTo>
                    <a:lnTo>
                      <a:pt x="1879" y="1394"/>
                    </a:lnTo>
                    <a:lnTo>
                      <a:pt x="1903" y="1436"/>
                    </a:lnTo>
                    <a:lnTo>
                      <a:pt x="1924" y="1481"/>
                    </a:lnTo>
                    <a:lnTo>
                      <a:pt x="1940" y="1528"/>
                    </a:lnTo>
                    <a:lnTo>
                      <a:pt x="1950" y="1577"/>
                    </a:lnTo>
                    <a:lnTo>
                      <a:pt x="2229" y="1577"/>
                    </a:lnTo>
                    <a:lnTo>
                      <a:pt x="2218" y="1543"/>
                    </a:lnTo>
                    <a:lnTo>
                      <a:pt x="2201" y="1511"/>
                    </a:lnTo>
                    <a:lnTo>
                      <a:pt x="2179" y="1483"/>
                    </a:lnTo>
                    <a:lnTo>
                      <a:pt x="2155" y="1456"/>
                    </a:lnTo>
                    <a:lnTo>
                      <a:pt x="2127" y="1435"/>
                    </a:lnTo>
                    <a:lnTo>
                      <a:pt x="2096" y="1417"/>
                    </a:lnTo>
                    <a:lnTo>
                      <a:pt x="2062" y="1405"/>
                    </a:lnTo>
                    <a:lnTo>
                      <a:pt x="2026" y="1396"/>
                    </a:lnTo>
                    <a:lnTo>
                      <a:pt x="1988" y="1393"/>
                    </a:lnTo>
                    <a:lnTo>
                      <a:pt x="1970" y="1391"/>
                    </a:lnTo>
                    <a:lnTo>
                      <a:pt x="1953" y="1383"/>
                    </a:lnTo>
                    <a:lnTo>
                      <a:pt x="1938" y="1373"/>
                    </a:lnTo>
                    <a:lnTo>
                      <a:pt x="1928" y="1359"/>
                    </a:lnTo>
                    <a:lnTo>
                      <a:pt x="1920" y="1342"/>
                    </a:lnTo>
                    <a:lnTo>
                      <a:pt x="1918" y="1323"/>
                    </a:lnTo>
                    <a:lnTo>
                      <a:pt x="1920" y="1304"/>
                    </a:lnTo>
                    <a:lnTo>
                      <a:pt x="1928" y="1287"/>
                    </a:lnTo>
                    <a:lnTo>
                      <a:pt x="1938" y="1273"/>
                    </a:lnTo>
                    <a:lnTo>
                      <a:pt x="1953" y="1263"/>
                    </a:lnTo>
                    <a:lnTo>
                      <a:pt x="1970" y="1255"/>
                    </a:lnTo>
                    <a:lnTo>
                      <a:pt x="1988" y="1253"/>
                    </a:lnTo>
                    <a:lnTo>
                      <a:pt x="2035" y="1255"/>
                    </a:lnTo>
                    <a:lnTo>
                      <a:pt x="2082" y="1264"/>
                    </a:lnTo>
                    <a:lnTo>
                      <a:pt x="2125" y="1278"/>
                    </a:lnTo>
                    <a:lnTo>
                      <a:pt x="2167" y="1296"/>
                    </a:lnTo>
                    <a:lnTo>
                      <a:pt x="2206" y="1319"/>
                    </a:lnTo>
                    <a:lnTo>
                      <a:pt x="2242" y="1346"/>
                    </a:lnTo>
                    <a:lnTo>
                      <a:pt x="2274" y="1377"/>
                    </a:lnTo>
                    <a:lnTo>
                      <a:pt x="2302" y="1412"/>
                    </a:lnTo>
                    <a:lnTo>
                      <a:pt x="2328" y="1449"/>
                    </a:lnTo>
                    <a:lnTo>
                      <a:pt x="2348" y="1489"/>
                    </a:lnTo>
                    <a:lnTo>
                      <a:pt x="2363" y="1533"/>
                    </a:lnTo>
                    <a:lnTo>
                      <a:pt x="2373" y="1577"/>
                    </a:lnTo>
                    <a:lnTo>
                      <a:pt x="2674" y="1577"/>
                    </a:lnTo>
                    <a:lnTo>
                      <a:pt x="2692" y="1580"/>
                    </a:lnTo>
                    <a:lnTo>
                      <a:pt x="2709" y="1588"/>
                    </a:lnTo>
                    <a:lnTo>
                      <a:pt x="2724" y="1598"/>
                    </a:lnTo>
                    <a:lnTo>
                      <a:pt x="2734" y="1612"/>
                    </a:lnTo>
                    <a:lnTo>
                      <a:pt x="2742" y="1629"/>
                    </a:lnTo>
                    <a:lnTo>
                      <a:pt x="2744" y="1648"/>
                    </a:lnTo>
                    <a:lnTo>
                      <a:pt x="2742" y="1667"/>
                    </a:lnTo>
                    <a:lnTo>
                      <a:pt x="2734" y="1683"/>
                    </a:lnTo>
                    <a:lnTo>
                      <a:pt x="2724" y="1698"/>
                    </a:lnTo>
                    <a:lnTo>
                      <a:pt x="2709" y="1708"/>
                    </a:lnTo>
                    <a:lnTo>
                      <a:pt x="2692" y="1716"/>
                    </a:lnTo>
                    <a:lnTo>
                      <a:pt x="2674" y="1718"/>
                    </a:lnTo>
                    <a:lnTo>
                      <a:pt x="140" y="1718"/>
                    </a:lnTo>
                    <a:lnTo>
                      <a:pt x="140" y="2027"/>
                    </a:lnTo>
                    <a:lnTo>
                      <a:pt x="143" y="2037"/>
                    </a:lnTo>
                    <a:lnTo>
                      <a:pt x="150" y="2045"/>
                    </a:lnTo>
                    <a:lnTo>
                      <a:pt x="161" y="2048"/>
                    </a:lnTo>
                    <a:lnTo>
                      <a:pt x="2873" y="2048"/>
                    </a:lnTo>
                    <a:lnTo>
                      <a:pt x="2883" y="2045"/>
                    </a:lnTo>
                    <a:lnTo>
                      <a:pt x="2891" y="2037"/>
                    </a:lnTo>
                    <a:lnTo>
                      <a:pt x="2893" y="2027"/>
                    </a:lnTo>
                    <a:lnTo>
                      <a:pt x="2893" y="160"/>
                    </a:lnTo>
                    <a:lnTo>
                      <a:pt x="2891" y="150"/>
                    </a:lnTo>
                    <a:lnTo>
                      <a:pt x="2883" y="143"/>
                    </a:lnTo>
                    <a:lnTo>
                      <a:pt x="2873" y="140"/>
                    </a:lnTo>
                    <a:lnTo>
                      <a:pt x="2114" y="140"/>
                    </a:lnTo>
                    <a:lnTo>
                      <a:pt x="2095" y="137"/>
                    </a:lnTo>
                    <a:lnTo>
                      <a:pt x="2078" y="131"/>
                    </a:lnTo>
                    <a:lnTo>
                      <a:pt x="2064" y="119"/>
                    </a:lnTo>
                    <a:lnTo>
                      <a:pt x="2053" y="105"/>
                    </a:lnTo>
                    <a:lnTo>
                      <a:pt x="2046" y="89"/>
                    </a:lnTo>
                    <a:lnTo>
                      <a:pt x="2044" y="70"/>
                    </a:lnTo>
                    <a:lnTo>
                      <a:pt x="2046" y="52"/>
                    </a:lnTo>
                    <a:lnTo>
                      <a:pt x="2053" y="35"/>
                    </a:lnTo>
                    <a:lnTo>
                      <a:pt x="2064" y="20"/>
                    </a:lnTo>
                    <a:lnTo>
                      <a:pt x="2078" y="9"/>
                    </a:lnTo>
                    <a:lnTo>
                      <a:pt x="2095" y="2"/>
                    </a:lnTo>
                    <a:lnTo>
                      <a:pt x="2114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2" name="Freeform 109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9990138" y="2809875"/>
                <a:ext cx="157163" cy="231775"/>
              </a:xfrm>
              <a:custGeom>
                <a:avLst/>
                <a:gdLst>
                  <a:gd name="T0" fmla="*/ 161 w 993"/>
                  <a:gd name="T1" fmla="*/ 0 h 1455"/>
                  <a:gd name="T2" fmla="*/ 922 w 993"/>
                  <a:gd name="T3" fmla="*/ 0 h 1455"/>
                  <a:gd name="T4" fmla="*/ 941 w 993"/>
                  <a:gd name="T5" fmla="*/ 2 h 1455"/>
                  <a:gd name="T6" fmla="*/ 958 w 993"/>
                  <a:gd name="T7" fmla="*/ 9 h 1455"/>
                  <a:gd name="T8" fmla="*/ 972 w 993"/>
                  <a:gd name="T9" fmla="*/ 20 h 1455"/>
                  <a:gd name="T10" fmla="*/ 983 w 993"/>
                  <a:gd name="T11" fmla="*/ 35 h 1455"/>
                  <a:gd name="T12" fmla="*/ 990 w 993"/>
                  <a:gd name="T13" fmla="*/ 52 h 1455"/>
                  <a:gd name="T14" fmla="*/ 993 w 993"/>
                  <a:gd name="T15" fmla="*/ 70 h 1455"/>
                  <a:gd name="T16" fmla="*/ 990 w 993"/>
                  <a:gd name="T17" fmla="*/ 89 h 1455"/>
                  <a:gd name="T18" fmla="*/ 983 w 993"/>
                  <a:gd name="T19" fmla="*/ 105 h 1455"/>
                  <a:gd name="T20" fmla="*/ 972 w 993"/>
                  <a:gd name="T21" fmla="*/ 119 h 1455"/>
                  <a:gd name="T22" fmla="*/ 958 w 993"/>
                  <a:gd name="T23" fmla="*/ 131 h 1455"/>
                  <a:gd name="T24" fmla="*/ 941 w 993"/>
                  <a:gd name="T25" fmla="*/ 137 h 1455"/>
                  <a:gd name="T26" fmla="*/ 922 w 993"/>
                  <a:gd name="T27" fmla="*/ 140 h 1455"/>
                  <a:gd name="T28" fmla="*/ 161 w 993"/>
                  <a:gd name="T29" fmla="*/ 140 h 1455"/>
                  <a:gd name="T30" fmla="*/ 150 w 993"/>
                  <a:gd name="T31" fmla="*/ 143 h 1455"/>
                  <a:gd name="T32" fmla="*/ 143 w 993"/>
                  <a:gd name="T33" fmla="*/ 150 h 1455"/>
                  <a:gd name="T34" fmla="*/ 140 w 993"/>
                  <a:gd name="T35" fmla="*/ 160 h 1455"/>
                  <a:gd name="T36" fmla="*/ 140 w 993"/>
                  <a:gd name="T37" fmla="*/ 1384 h 1455"/>
                  <a:gd name="T38" fmla="*/ 138 w 993"/>
                  <a:gd name="T39" fmla="*/ 1404 h 1455"/>
                  <a:gd name="T40" fmla="*/ 130 w 993"/>
                  <a:gd name="T41" fmla="*/ 1420 h 1455"/>
                  <a:gd name="T42" fmla="*/ 120 w 993"/>
                  <a:gd name="T43" fmla="*/ 1434 h 1455"/>
                  <a:gd name="T44" fmla="*/ 105 w 993"/>
                  <a:gd name="T45" fmla="*/ 1446 h 1455"/>
                  <a:gd name="T46" fmla="*/ 89 w 993"/>
                  <a:gd name="T47" fmla="*/ 1452 h 1455"/>
                  <a:gd name="T48" fmla="*/ 70 w 993"/>
                  <a:gd name="T49" fmla="*/ 1455 h 1455"/>
                  <a:gd name="T50" fmla="*/ 51 w 993"/>
                  <a:gd name="T51" fmla="*/ 1452 h 1455"/>
                  <a:gd name="T52" fmla="*/ 34 w 993"/>
                  <a:gd name="T53" fmla="*/ 1446 h 1455"/>
                  <a:gd name="T54" fmla="*/ 20 w 993"/>
                  <a:gd name="T55" fmla="*/ 1434 h 1455"/>
                  <a:gd name="T56" fmla="*/ 10 w 993"/>
                  <a:gd name="T57" fmla="*/ 1420 h 1455"/>
                  <a:gd name="T58" fmla="*/ 2 w 993"/>
                  <a:gd name="T59" fmla="*/ 1404 h 1455"/>
                  <a:gd name="T60" fmla="*/ 0 w 993"/>
                  <a:gd name="T61" fmla="*/ 1384 h 1455"/>
                  <a:gd name="T62" fmla="*/ 0 w 993"/>
                  <a:gd name="T63" fmla="*/ 160 h 1455"/>
                  <a:gd name="T64" fmla="*/ 3 w 993"/>
                  <a:gd name="T65" fmla="*/ 128 h 1455"/>
                  <a:gd name="T66" fmla="*/ 13 w 993"/>
                  <a:gd name="T67" fmla="*/ 98 h 1455"/>
                  <a:gd name="T68" fmla="*/ 28 w 993"/>
                  <a:gd name="T69" fmla="*/ 71 h 1455"/>
                  <a:gd name="T70" fmla="*/ 47 w 993"/>
                  <a:gd name="T71" fmla="*/ 47 h 1455"/>
                  <a:gd name="T72" fmla="*/ 71 w 993"/>
                  <a:gd name="T73" fmla="*/ 27 h 1455"/>
                  <a:gd name="T74" fmla="*/ 98 w 993"/>
                  <a:gd name="T75" fmla="*/ 12 h 1455"/>
                  <a:gd name="T76" fmla="*/ 128 w 993"/>
                  <a:gd name="T77" fmla="*/ 3 h 1455"/>
                  <a:gd name="T78" fmla="*/ 161 w 993"/>
                  <a:gd name="T79" fmla="*/ 0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93" h="1455">
                    <a:moveTo>
                      <a:pt x="161" y="0"/>
                    </a:moveTo>
                    <a:lnTo>
                      <a:pt x="922" y="0"/>
                    </a:lnTo>
                    <a:lnTo>
                      <a:pt x="941" y="2"/>
                    </a:lnTo>
                    <a:lnTo>
                      <a:pt x="958" y="9"/>
                    </a:lnTo>
                    <a:lnTo>
                      <a:pt x="972" y="20"/>
                    </a:lnTo>
                    <a:lnTo>
                      <a:pt x="983" y="35"/>
                    </a:lnTo>
                    <a:lnTo>
                      <a:pt x="990" y="52"/>
                    </a:lnTo>
                    <a:lnTo>
                      <a:pt x="993" y="70"/>
                    </a:lnTo>
                    <a:lnTo>
                      <a:pt x="990" y="89"/>
                    </a:lnTo>
                    <a:lnTo>
                      <a:pt x="983" y="105"/>
                    </a:lnTo>
                    <a:lnTo>
                      <a:pt x="972" y="119"/>
                    </a:lnTo>
                    <a:lnTo>
                      <a:pt x="958" y="131"/>
                    </a:lnTo>
                    <a:lnTo>
                      <a:pt x="941" y="137"/>
                    </a:lnTo>
                    <a:lnTo>
                      <a:pt x="922" y="140"/>
                    </a:lnTo>
                    <a:lnTo>
                      <a:pt x="161" y="140"/>
                    </a:lnTo>
                    <a:lnTo>
                      <a:pt x="150" y="143"/>
                    </a:lnTo>
                    <a:lnTo>
                      <a:pt x="143" y="150"/>
                    </a:lnTo>
                    <a:lnTo>
                      <a:pt x="140" y="160"/>
                    </a:lnTo>
                    <a:lnTo>
                      <a:pt x="140" y="1384"/>
                    </a:lnTo>
                    <a:lnTo>
                      <a:pt x="138" y="1404"/>
                    </a:lnTo>
                    <a:lnTo>
                      <a:pt x="130" y="1420"/>
                    </a:lnTo>
                    <a:lnTo>
                      <a:pt x="120" y="1434"/>
                    </a:lnTo>
                    <a:lnTo>
                      <a:pt x="105" y="1446"/>
                    </a:lnTo>
                    <a:lnTo>
                      <a:pt x="89" y="1452"/>
                    </a:lnTo>
                    <a:lnTo>
                      <a:pt x="70" y="1455"/>
                    </a:lnTo>
                    <a:lnTo>
                      <a:pt x="51" y="1452"/>
                    </a:lnTo>
                    <a:lnTo>
                      <a:pt x="34" y="1446"/>
                    </a:lnTo>
                    <a:lnTo>
                      <a:pt x="20" y="1434"/>
                    </a:lnTo>
                    <a:lnTo>
                      <a:pt x="10" y="1420"/>
                    </a:lnTo>
                    <a:lnTo>
                      <a:pt x="2" y="1404"/>
                    </a:lnTo>
                    <a:lnTo>
                      <a:pt x="0" y="1384"/>
                    </a:lnTo>
                    <a:lnTo>
                      <a:pt x="0" y="160"/>
                    </a:lnTo>
                    <a:lnTo>
                      <a:pt x="3" y="128"/>
                    </a:lnTo>
                    <a:lnTo>
                      <a:pt x="13" y="98"/>
                    </a:lnTo>
                    <a:lnTo>
                      <a:pt x="28" y="71"/>
                    </a:lnTo>
                    <a:lnTo>
                      <a:pt x="47" y="47"/>
                    </a:lnTo>
                    <a:lnTo>
                      <a:pt x="71" y="27"/>
                    </a:lnTo>
                    <a:lnTo>
                      <a:pt x="98" y="12"/>
                    </a:lnTo>
                    <a:lnTo>
                      <a:pt x="128" y="3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3" name="Freeform 110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10139363" y="2690813"/>
                <a:ext cx="179388" cy="300038"/>
              </a:xfrm>
              <a:custGeom>
                <a:avLst/>
                <a:gdLst>
                  <a:gd name="T0" fmla="*/ 603 w 1137"/>
                  <a:gd name="T1" fmla="*/ 7 h 1894"/>
                  <a:gd name="T2" fmla="*/ 887 w 1137"/>
                  <a:gd name="T3" fmla="*/ 325 h 1894"/>
                  <a:gd name="T4" fmla="*/ 951 w 1137"/>
                  <a:gd name="T5" fmla="*/ 433 h 1894"/>
                  <a:gd name="T6" fmla="*/ 974 w 1137"/>
                  <a:gd name="T7" fmla="*/ 557 h 1894"/>
                  <a:gd name="T8" fmla="*/ 980 w 1137"/>
                  <a:gd name="T9" fmla="*/ 1155 h 1894"/>
                  <a:gd name="T10" fmla="*/ 1114 w 1137"/>
                  <a:gd name="T11" fmla="*/ 1375 h 1894"/>
                  <a:gd name="T12" fmla="*/ 1137 w 1137"/>
                  <a:gd name="T13" fmla="*/ 1477 h 1894"/>
                  <a:gd name="T14" fmla="*/ 1127 w 1137"/>
                  <a:gd name="T15" fmla="*/ 1653 h 1894"/>
                  <a:gd name="T16" fmla="*/ 1086 w 1137"/>
                  <a:gd name="T17" fmla="*/ 1685 h 1894"/>
                  <a:gd name="T18" fmla="*/ 912 w 1137"/>
                  <a:gd name="T19" fmla="*/ 1823 h 1894"/>
                  <a:gd name="T20" fmla="*/ 891 w 1137"/>
                  <a:gd name="T21" fmla="*/ 1873 h 1894"/>
                  <a:gd name="T22" fmla="*/ 841 w 1137"/>
                  <a:gd name="T23" fmla="*/ 1893 h 1894"/>
                  <a:gd name="T24" fmla="*/ 793 w 1137"/>
                  <a:gd name="T25" fmla="*/ 1873 h 1894"/>
                  <a:gd name="T26" fmla="*/ 771 w 1137"/>
                  <a:gd name="T27" fmla="*/ 1823 h 1894"/>
                  <a:gd name="T28" fmla="*/ 747 w 1137"/>
                  <a:gd name="T29" fmla="*/ 1652 h 1894"/>
                  <a:gd name="T30" fmla="*/ 740 w 1137"/>
                  <a:gd name="T31" fmla="*/ 1598 h 1894"/>
                  <a:gd name="T32" fmla="*/ 772 w 1137"/>
                  <a:gd name="T33" fmla="*/ 1556 h 1894"/>
                  <a:gd name="T34" fmla="*/ 996 w 1137"/>
                  <a:gd name="T35" fmla="*/ 1546 h 1894"/>
                  <a:gd name="T36" fmla="*/ 988 w 1137"/>
                  <a:gd name="T37" fmla="*/ 1436 h 1894"/>
                  <a:gd name="T38" fmla="*/ 854 w 1137"/>
                  <a:gd name="T39" fmla="*/ 1216 h 1894"/>
                  <a:gd name="T40" fmla="*/ 833 w 1137"/>
                  <a:gd name="T41" fmla="*/ 1116 h 1894"/>
                  <a:gd name="T42" fmla="*/ 824 w 1137"/>
                  <a:gd name="T43" fmla="*/ 497 h 1894"/>
                  <a:gd name="T44" fmla="*/ 781 w 1137"/>
                  <a:gd name="T45" fmla="*/ 416 h 1894"/>
                  <a:gd name="T46" fmla="*/ 352 w 1137"/>
                  <a:gd name="T47" fmla="*/ 442 h 1894"/>
                  <a:gd name="T48" fmla="*/ 321 w 1137"/>
                  <a:gd name="T49" fmla="*/ 526 h 1894"/>
                  <a:gd name="T50" fmla="*/ 316 w 1137"/>
                  <a:gd name="T51" fmla="*/ 1149 h 1894"/>
                  <a:gd name="T52" fmla="*/ 276 w 1137"/>
                  <a:gd name="T53" fmla="*/ 1252 h 1894"/>
                  <a:gd name="T54" fmla="*/ 143 w 1137"/>
                  <a:gd name="T55" fmla="*/ 1459 h 1894"/>
                  <a:gd name="T56" fmla="*/ 338 w 1137"/>
                  <a:gd name="T57" fmla="*/ 1547 h 1894"/>
                  <a:gd name="T58" fmla="*/ 388 w 1137"/>
                  <a:gd name="T59" fmla="*/ 1567 h 1894"/>
                  <a:gd name="T60" fmla="*/ 409 w 1137"/>
                  <a:gd name="T61" fmla="*/ 1617 h 1894"/>
                  <a:gd name="T62" fmla="*/ 388 w 1137"/>
                  <a:gd name="T63" fmla="*/ 1667 h 1894"/>
                  <a:gd name="T64" fmla="*/ 338 w 1137"/>
                  <a:gd name="T65" fmla="*/ 1688 h 1894"/>
                  <a:gd name="T66" fmla="*/ 335 w 1137"/>
                  <a:gd name="T67" fmla="*/ 1842 h 1894"/>
                  <a:gd name="T68" fmla="*/ 303 w 1137"/>
                  <a:gd name="T69" fmla="*/ 1885 h 1894"/>
                  <a:gd name="T70" fmla="*/ 250 w 1137"/>
                  <a:gd name="T71" fmla="*/ 1891 h 1894"/>
                  <a:gd name="T72" fmla="*/ 207 w 1137"/>
                  <a:gd name="T73" fmla="*/ 1859 h 1894"/>
                  <a:gd name="T74" fmla="*/ 198 w 1137"/>
                  <a:gd name="T75" fmla="*/ 1688 h 1894"/>
                  <a:gd name="T76" fmla="*/ 35 w 1137"/>
                  <a:gd name="T77" fmla="*/ 1678 h 1894"/>
                  <a:gd name="T78" fmla="*/ 2 w 1137"/>
                  <a:gd name="T79" fmla="*/ 1636 h 1894"/>
                  <a:gd name="T80" fmla="*/ 3 w 1137"/>
                  <a:gd name="T81" fmla="*/ 1443 h 1894"/>
                  <a:gd name="T82" fmla="*/ 45 w 1137"/>
                  <a:gd name="T83" fmla="*/ 1338 h 1894"/>
                  <a:gd name="T84" fmla="*/ 178 w 1137"/>
                  <a:gd name="T85" fmla="*/ 1134 h 1894"/>
                  <a:gd name="T86" fmla="*/ 182 w 1137"/>
                  <a:gd name="T87" fmla="*/ 515 h 1894"/>
                  <a:gd name="T88" fmla="*/ 218 w 1137"/>
                  <a:gd name="T89" fmla="*/ 395 h 1894"/>
                  <a:gd name="T90" fmla="*/ 522 w 1137"/>
                  <a:gd name="T91" fmla="*/ 25 h 1894"/>
                  <a:gd name="T92" fmla="*/ 574 w 1137"/>
                  <a:gd name="T93" fmla="*/ 0 h 1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37" h="1894">
                    <a:moveTo>
                      <a:pt x="574" y="0"/>
                    </a:moveTo>
                    <a:lnTo>
                      <a:pt x="589" y="3"/>
                    </a:lnTo>
                    <a:lnTo>
                      <a:pt x="603" y="7"/>
                    </a:lnTo>
                    <a:lnTo>
                      <a:pt x="617" y="14"/>
                    </a:lnTo>
                    <a:lnTo>
                      <a:pt x="627" y="25"/>
                    </a:lnTo>
                    <a:lnTo>
                      <a:pt x="887" y="325"/>
                    </a:lnTo>
                    <a:lnTo>
                      <a:pt x="913" y="359"/>
                    </a:lnTo>
                    <a:lnTo>
                      <a:pt x="934" y="395"/>
                    </a:lnTo>
                    <a:lnTo>
                      <a:pt x="951" y="433"/>
                    </a:lnTo>
                    <a:lnTo>
                      <a:pt x="964" y="473"/>
                    </a:lnTo>
                    <a:lnTo>
                      <a:pt x="971" y="515"/>
                    </a:lnTo>
                    <a:lnTo>
                      <a:pt x="974" y="557"/>
                    </a:lnTo>
                    <a:lnTo>
                      <a:pt x="974" y="1118"/>
                    </a:lnTo>
                    <a:lnTo>
                      <a:pt x="976" y="1137"/>
                    </a:lnTo>
                    <a:lnTo>
                      <a:pt x="980" y="1155"/>
                    </a:lnTo>
                    <a:lnTo>
                      <a:pt x="989" y="1173"/>
                    </a:lnTo>
                    <a:lnTo>
                      <a:pt x="1097" y="1343"/>
                    </a:lnTo>
                    <a:lnTo>
                      <a:pt x="1114" y="1375"/>
                    </a:lnTo>
                    <a:lnTo>
                      <a:pt x="1127" y="1407"/>
                    </a:lnTo>
                    <a:lnTo>
                      <a:pt x="1134" y="1442"/>
                    </a:lnTo>
                    <a:lnTo>
                      <a:pt x="1137" y="1477"/>
                    </a:lnTo>
                    <a:lnTo>
                      <a:pt x="1137" y="1617"/>
                    </a:lnTo>
                    <a:lnTo>
                      <a:pt x="1134" y="1636"/>
                    </a:lnTo>
                    <a:lnTo>
                      <a:pt x="1127" y="1653"/>
                    </a:lnTo>
                    <a:lnTo>
                      <a:pt x="1116" y="1667"/>
                    </a:lnTo>
                    <a:lnTo>
                      <a:pt x="1102" y="1678"/>
                    </a:lnTo>
                    <a:lnTo>
                      <a:pt x="1086" y="1685"/>
                    </a:lnTo>
                    <a:lnTo>
                      <a:pt x="1067" y="1688"/>
                    </a:lnTo>
                    <a:lnTo>
                      <a:pt x="912" y="1688"/>
                    </a:lnTo>
                    <a:lnTo>
                      <a:pt x="912" y="1823"/>
                    </a:lnTo>
                    <a:lnTo>
                      <a:pt x="909" y="1841"/>
                    </a:lnTo>
                    <a:lnTo>
                      <a:pt x="903" y="1858"/>
                    </a:lnTo>
                    <a:lnTo>
                      <a:pt x="891" y="1873"/>
                    </a:lnTo>
                    <a:lnTo>
                      <a:pt x="877" y="1883"/>
                    </a:lnTo>
                    <a:lnTo>
                      <a:pt x="860" y="1891"/>
                    </a:lnTo>
                    <a:lnTo>
                      <a:pt x="841" y="1893"/>
                    </a:lnTo>
                    <a:lnTo>
                      <a:pt x="823" y="1891"/>
                    </a:lnTo>
                    <a:lnTo>
                      <a:pt x="806" y="1883"/>
                    </a:lnTo>
                    <a:lnTo>
                      <a:pt x="793" y="1873"/>
                    </a:lnTo>
                    <a:lnTo>
                      <a:pt x="781" y="1858"/>
                    </a:lnTo>
                    <a:lnTo>
                      <a:pt x="773" y="1841"/>
                    </a:lnTo>
                    <a:lnTo>
                      <a:pt x="771" y="1823"/>
                    </a:lnTo>
                    <a:lnTo>
                      <a:pt x="771" y="1676"/>
                    </a:lnTo>
                    <a:lnTo>
                      <a:pt x="758" y="1666"/>
                    </a:lnTo>
                    <a:lnTo>
                      <a:pt x="747" y="1652"/>
                    </a:lnTo>
                    <a:lnTo>
                      <a:pt x="740" y="1635"/>
                    </a:lnTo>
                    <a:lnTo>
                      <a:pt x="737" y="1617"/>
                    </a:lnTo>
                    <a:lnTo>
                      <a:pt x="740" y="1598"/>
                    </a:lnTo>
                    <a:lnTo>
                      <a:pt x="747" y="1581"/>
                    </a:lnTo>
                    <a:lnTo>
                      <a:pt x="758" y="1567"/>
                    </a:lnTo>
                    <a:lnTo>
                      <a:pt x="772" y="1556"/>
                    </a:lnTo>
                    <a:lnTo>
                      <a:pt x="789" y="1549"/>
                    </a:lnTo>
                    <a:lnTo>
                      <a:pt x="807" y="1546"/>
                    </a:lnTo>
                    <a:lnTo>
                      <a:pt x="996" y="1546"/>
                    </a:lnTo>
                    <a:lnTo>
                      <a:pt x="996" y="1477"/>
                    </a:lnTo>
                    <a:lnTo>
                      <a:pt x="995" y="1456"/>
                    </a:lnTo>
                    <a:lnTo>
                      <a:pt x="988" y="1436"/>
                    </a:lnTo>
                    <a:lnTo>
                      <a:pt x="979" y="1417"/>
                    </a:lnTo>
                    <a:lnTo>
                      <a:pt x="871" y="1247"/>
                    </a:lnTo>
                    <a:lnTo>
                      <a:pt x="854" y="1216"/>
                    </a:lnTo>
                    <a:lnTo>
                      <a:pt x="842" y="1184"/>
                    </a:lnTo>
                    <a:lnTo>
                      <a:pt x="836" y="1151"/>
                    </a:lnTo>
                    <a:lnTo>
                      <a:pt x="833" y="1116"/>
                    </a:lnTo>
                    <a:lnTo>
                      <a:pt x="833" y="556"/>
                    </a:lnTo>
                    <a:lnTo>
                      <a:pt x="831" y="526"/>
                    </a:lnTo>
                    <a:lnTo>
                      <a:pt x="824" y="497"/>
                    </a:lnTo>
                    <a:lnTo>
                      <a:pt x="814" y="468"/>
                    </a:lnTo>
                    <a:lnTo>
                      <a:pt x="800" y="442"/>
                    </a:lnTo>
                    <a:lnTo>
                      <a:pt x="781" y="416"/>
                    </a:lnTo>
                    <a:lnTo>
                      <a:pt x="576" y="178"/>
                    </a:lnTo>
                    <a:lnTo>
                      <a:pt x="370" y="417"/>
                    </a:lnTo>
                    <a:lnTo>
                      <a:pt x="352" y="442"/>
                    </a:lnTo>
                    <a:lnTo>
                      <a:pt x="338" y="468"/>
                    </a:lnTo>
                    <a:lnTo>
                      <a:pt x="328" y="497"/>
                    </a:lnTo>
                    <a:lnTo>
                      <a:pt x="321" y="526"/>
                    </a:lnTo>
                    <a:lnTo>
                      <a:pt x="319" y="556"/>
                    </a:lnTo>
                    <a:lnTo>
                      <a:pt x="319" y="1112"/>
                    </a:lnTo>
                    <a:lnTo>
                      <a:pt x="316" y="1149"/>
                    </a:lnTo>
                    <a:lnTo>
                      <a:pt x="308" y="1185"/>
                    </a:lnTo>
                    <a:lnTo>
                      <a:pt x="294" y="1219"/>
                    </a:lnTo>
                    <a:lnTo>
                      <a:pt x="276" y="1252"/>
                    </a:lnTo>
                    <a:lnTo>
                      <a:pt x="160" y="1418"/>
                    </a:lnTo>
                    <a:lnTo>
                      <a:pt x="149" y="1438"/>
                    </a:lnTo>
                    <a:lnTo>
                      <a:pt x="143" y="1459"/>
                    </a:lnTo>
                    <a:lnTo>
                      <a:pt x="140" y="1481"/>
                    </a:lnTo>
                    <a:lnTo>
                      <a:pt x="140" y="1547"/>
                    </a:lnTo>
                    <a:lnTo>
                      <a:pt x="338" y="1547"/>
                    </a:lnTo>
                    <a:lnTo>
                      <a:pt x="357" y="1549"/>
                    </a:lnTo>
                    <a:lnTo>
                      <a:pt x="374" y="1557"/>
                    </a:lnTo>
                    <a:lnTo>
                      <a:pt x="388" y="1567"/>
                    </a:lnTo>
                    <a:lnTo>
                      <a:pt x="400" y="1582"/>
                    </a:lnTo>
                    <a:lnTo>
                      <a:pt x="406" y="1599"/>
                    </a:lnTo>
                    <a:lnTo>
                      <a:pt x="409" y="1617"/>
                    </a:lnTo>
                    <a:lnTo>
                      <a:pt x="406" y="1636"/>
                    </a:lnTo>
                    <a:lnTo>
                      <a:pt x="400" y="1653"/>
                    </a:lnTo>
                    <a:lnTo>
                      <a:pt x="388" y="1667"/>
                    </a:lnTo>
                    <a:lnTo>
                      <a:pt x="374" y="1678"/>
                    </a:lnTo>
                    <a:lnTo>
                      <a:pt x="357" y="1685"/>
                    </a:lnTo>
                    <a:lnTo>
                      <a:pt x="338" y="1688"/>
                    </a:lnTo>
                    <a:lnTo>
                      <a:pt x="338" y="1688"/>
                    </a:lnTo>
                    <a:lnTo>
                      <a:pt x="338" y="1823"/>
                    </a:lnTo>
                    <a:lnTo>
                      <a:pt x="335" y="1842"/>
                    </a:lnTo>
                    <a:lnTo>
                      <a:pt x="329" y="1859"/>
                    </a:lnTo>
                    <a:lnTo>
                      <a:pt x="317" y="1873"/>
                    </a:lnTo>
                    <a:lnTo>
                      <a:pt x="303" y="1885"/>
                    </a:lnTo>
                    <a:lnTo>
                      <a:pt x="287" y="1891"/>
                    </a:lnTo>
                    <a:lnTo>
                      <a:pt x="268" y="1894"/>
                    </a:lnTo>
                    <a:lnTo>
                      <a:pt x="250" y="1891"/>
                    </a:lnTo>
                    <a:lnTo>
                      <a:pt x="233" y="1885"/>
                    </a:lnTo>
                    <a:lnTo>
                      <a:pt x="218" y="1873"/>
                    </a:lnTo>
                    <a:lnTo>
                      <a:pt x="207" y="1859"/>
                    </a:lnTo>
                    <a:lnTo>
                      <a:pt x="200" y="1842"/>
                    </a:lnTo>
                    <a:lnTo>
                      <a:pt x="198" y="1823"/>
                    </a:lnTo>
                    <a:lnTo>
                      <a:pt x="198" y="1688"/>
                    </a:lnTo>
                    <a:lnTo>
                      <a:pt x="70" y="1688"/>
                    </a:lnTo>
                    <a:lnTo>
                      <a:pt x="52" y="1685"/>
                    </a:lnTo>
                    <a:lnTo>
                      <a:pt x="35" y="1678"/>
                    </a:lnTo>
                    <a:lnTo>
                      <a:pt x="20" y="1667"/>
                    </a:lnTo>
                    <a:lnTo>
                      <a:pt x="9" y="1653"/>
                    </a:lnTo>
                    <a:lnTo>
                      <a:pt x="2" y="1636"/>
                    </a:lnTo>
                    <a:lnTo>
                      <a:pt x="0" y="1617"/>
                    </a:lnTo>
                    <a:lnTo>
                      <a:pt x="0" y="1481"/>
                    </a:lnTo>
                    <a:lnTo>
                      <a:pt x="3" y="1443"/>
                    </a:lnTo>
                    <a:lnTo>
                      <a:pt x="11" y="1406"/>
                    </a:lnTo>
                    <a:lnTo>
                      <a:pt x="25" y="1371"/>
                    </a:lnTo>
                    <a:lnTo>
                      <a:pt x="45" y="1338"/>
                    </a:lnTo>
                    <a:lnTo>
                      <a:pt x="161" y="1171"/>
                    </a:lnTo>
                    <a:lnTo>
                      <a:pt x="171" y="1154"/>
                    </a:lnTo>
                    <a:lnTo>
                      <a:pt x="178" y="1134"/>
                    </a:lnTo>
                    <a:lnTo>
                      <a:pt x="180" y="1113"/>
                    </a:lnTo>
                    <a:lnTo>
                      <a:pt x="180" y="556"/>
                    </a:lnTo>
                    <a:lnTo>
                      <a:pt x="182" y="515"/>
                    </a:lnTo>
                    <a:lnTo>
                      <a:pt x="189" y="473"/>
                    </a:lnTo>
                    <a:lnTo>
                      <a:pt x="201" y="433"/>
                    </a:lnTo>
                    <a:lnTo>
                      <a:pt x="218" y="395"/>
                    </a:lnTo>
                    <a:lnTo>
                      <a:pt x="239" y="359"/>
                    </a:lnTo>
                    <a:lnTo>
                      <a:pt x="264" y="326"/>
                    </a:lnTo>
                    <a:lnTo>
                      <a:pt x="522" y="25"/>
                    </a:lnTo>
                    <a:lnTo>
                      <a:pt x="536" y="12"/>
                    </a:lnTo>
                    <a:lnTo>
                      <a:pt x="554" y="4"/>
                    </a:lnTo>
                    <a:lnTo>
                      <a:pt x="574" y="0"/>
                    </a:lnTo>
                    <a:close/>
                  </a:path>
                </a:pathLst>
              </a:custGeom>
              <a:solidFill>
                <a:schemeClr val="dk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4" name="Freeform 111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10217151" y="2943225"/>
                <a:ext cx="22225" cy="71438"/>
              </a:xfrm>
              <a:custGeom>
                <a:avLst/>
                <a:gdLst>
                  <a:gd name="T0" fmla="*/ 70 w 140"/>
                  <a:gd name="T1" fmla="*/ 0 h 445"/>
                  <a:gd name="T2" fmla="*/ 89 w 140"/>
                  <a:gd name="T3" fmla="*/ 2 h 445"/>
                  <a:gd name="T4" fmla="*/ 106 w 140"/>
                  <a:gd name="T5" fmla="*/ 9 h 445"/>
                  <a:gd name="T6" fmla="*/ 120 w 140"/>
                  <a:gd name="T7" fmla="*/ 20 h 445"/>
                  <a:gd name="T8" fmla="*/ 130 w 140"/>
                  <a:gd name="T9" fmla="*/ 35 h 445"/>
                  <a:gd name="T10" fmla="*/ 138 w 140"/>
                  <a:gd name="T11" fmla="*/ 52 h 445"/>
                  <a:gd name="T12" fmla="*/ 140 w 140"/>
                  <a:gd name="T13" fmla="*/ 70 h 445"/>
                  <a:gd name="T14" fmla="*/ 140 w 140"/>
                  <a:gd name="T15" fmla="*/ 375 h 445"/>
                  <a:gd name="T16" fmla="*/ 138 w 140"/>
                  <a:gd name="T17" fmla="*/ 394 h 445"/>
                  <a:gd name="T18" fmla="*/ 130 w 140"/>
                  <a:gd name="T19" fmla="*/ 412 h 445"/>
                  <a:gd name="T20" fmla="*/ 119 w 140"/>
                  <a:gd name="T21" fmla="*/ 426 h 445"/>
                  <a:gd name="T22" fmla="*/ 103 w 140"/>
                  <a:gd name="T23" fmla="*/ 438 h 445"/>
                  <a:gd name="T24" fmla="*/ 86 w 140"/>
                  <a:gd name="T25" fmla="*/ 444 h 445"/>
                  <a:gd name="T26" fmla="*/ 66 w 140"/>
                  <a:gd name="T27" fmla="*/ 445 h 445"/>
                  <a:gd name="T28" fmla="*/ 48 w 140"/>
                  <a:gd name="T29" fmla="*/ 442 h 445"/>
                  <a:gd name="T30" fmla="*/ 32 w 140"/>
                  <a:gd name="T31" fmla="*/ 435 h 445"/>
                  <a:gd name="T32" fmla="*/ 19 w 140"/>
                  <a:gd name="T33" fmla="*/ 422 h 445"/>
                  <a:gd name="T34" fmla="*/ 9 w 140"/>
                  <a:gd name="T35" fmla="*/ 408 h 445"/>
                  <a:gd name="T36" fmla="*/ 2 w 140"/>
                  <a:gd name="T37" fmla="*/ 391 h 445"/>
                  <a:gd name="T38" fmla="*/ 0 w 140"/>
                  <a:gd name="T39" fmla="*/ 372 h 445"/>
                  <a:gd name="T40" fmla="*/ 0 w 140"/>
                  <a:gd name="T41" fmla="*/ 70 h 445"/>
                  <a:gd name="T42" fmla="*/ 2 w 140"/>
                  <a:gd name="T43" fmla="*/ 52 h 445"/>
                  <a:gd name="T44" fmla="*/ 10 w 140"/>
                  <a:gd name="T45" fmla="*/ 35 h 445"/>
                  <a:gd name="T46" fmla="*/ 20 w 140"/>
                  <a:gd name="T47" fmla="*/ 20 h 445"/>
                  <a:gd name="T48" fmla="*/ 35 w 140"/>
                  <a:gd name="T49" fmla="*/ 9 h 445"/>
                  <a:gd name="T50" fmla="*/ 51 w 140"/>
                  <a:gd name="T51" fmla="*/ 2 h 445"/>
                  <a:gd name="T52" fmla="*/ 70 w 140"/>
                  <a:gd name="T53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0" h="445">
                    <a:moveTo>
                      <a:pt x="70" y="0"/>
                    </a:moveTo>
                    <a:lnTo>
                      <a:pt x="89" y="2"/>
                    </a:lnTo>
                    <a:lnTo>
                      <a:pt x="106" y="9"/>
                    </a:lnTo>
                    <a:lnTo>
                      <a:pt x="120" y="20"/>
                    </a:lnTo>
                    <a:lnTo>
                      <a:pt x="130" y="35"/>
                    </a:lnTo>
                    <a:lnTo>
                      <a:pt x="138" y="52"/>
                    </a:lnTo>
                    <a:lnTo>
                      <a:pt x="140" y="70"/>
                    </a:lnTo>
                    <a:lnTo>
                      <a:pt x="140" y="375"/>
                    </a:lnTo>
                    <a:lnTo>
                      <a:pt x="138" y="394"/>
                    </a:lnTo>
                    <a:lnTo>
                      <a:pt x="130" y="412"/>
                    </a:lnTo>
                    <a:lnTo>
                      <a:pt x="119" y="426"/>
                    </a:lnTo>
                    <a:lnTo>
                      <a:pt x="103" y="438"/>
                    </a:lnTo>
                    <a:lnTo>
                      <a:pt x="86" y="444"/>
                    </a:lnTo>
                    <a:lnTo>
                      <a:pt x="66" y="445"/>
                    </a:lnTo>
                    <a:lnTo>
                      <a:pt x="48" y="442"/>
                    </a:lnTo>
                    <a:lnTo>
                      <a:pt x="32" y="435"/>
                    </a:lnTo>
                    <a:lnTo>
                      <a:pt x="19" y="422"/>
                    </a:lnTo>
                    <a:lnTo>
                      <a:pt x="9" y="408"/>
                    </a:lnTo>
                    <a:lnTo>
                      <a:pt x="2" y="391"/>
                    </a:lnTo>
                    <a:lnTo>
                      <a:pt x="0" y="372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10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55" name="Group 59"/>
            <p:cNvGrpSpPr/>
            <p:nvPr/>
          </p:nvGrpSpPr>
          <p:grpSpPr>
            <a:xfrm>
              <a:off x="4949884" y="2802028"/>
              <a:ext cx="548378" cy="542074"/>
              <a:chOff x="4356100" y="3465513"/>
              <a:chExt cx="552450" cy="54610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6" name="Freeform 242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4486275" y="3465513"/>
                <a:ext cx="422275" cy="422275"/>
              </a:xfrm>
              <a:custGeom>
                <a:avLst/>
                <a:gdLst>
                  <a:gd name="T0" fmla="*/ 2000 w 2664"/>
                  <a:gd name="T1" fmla="*/ 115 h 2664"/>
                  <a:gd name="T2" fmla="*/ 2063 w 2664"/>
                  <a:gd name="T3" fmla="*/ 268 h 2664"/>
                  <a:gd name="T4" fmla="*/ 2150 w 2664"/>
                  <a:gd name="T5" fmla="*/ 560 h 2664"/>
                  <a:gd name="T6" fmla="*/ 2425 w 2664"/>
                  <a:gd name="T7" fmla="*/ 602 h 2664"/>
                  <a:gd name="T8" fmla="*/ 2566 w 2664"/>
                  <a:gd name="T9" fmla="*/ 688 h 2664"/>
                  <a:gd name="T10" fmla="*/ 2660 w 2664"/>
                  <a:gd name="T11" fmla="*/ 999 h 2664"/>
                  <a:gd name="T12" fmla="*/ 2552 w 2664"/>
                  <a:gd name="T13" fmla="*/ 1126 h 2664"/>
                  <a:gd name="T14" fmla="*/ 2552 w 2664"/>
                  <a:gd name="T15" fmla="*/ 1538 h 2664"/>
                  <a:gd name="T16" fmla="*/ 2660 w 2664"/>
                  <a:gd name="T17" fmla="*/ 1662 h 2664"/>
                  <a:gd name="T18" fmla="*/ 2565 w 2664"/>
                  <a:gd name="T19" fmla="*/ 1976 h 2664"/>
                  <a:gd name="T20" fmla="*/ 2426 w 2664"/>
                  <a:gd name="T21" fmla="*/ 2062 h 2664"/>
                  <a:gd name="T22" fmla="*/ 2149 w 2664"/>
                  <a:gd name="T23" fmla="*/ 2103 h 2664"/>
                  <a:gd name="T24" fmla="*/ 2062 w 2664"/>
                  <a:gd name="T25" fmla="*/ 2395 h 2664"/>
                  <a:gd name="T26" fmla="*/ 1999 w 2664"/>
                  <a:gd name="T27" fmla="*/ 2548 h 2664"/>
                  <a:gd name="T28" fmla="*/ 1706 w 2664"/>
                  <a:gd name="T29" fmla="*/ 2664 h 2664"/>
                  <a:gd name="T30" fmla="*/ 1551 w 2664"/>
                  <a:gd name="T31" fmla="*/ 2576 h 2664"/>
                  <a:gd name="T32" fmla="*/ 1481 w 2664"/>
                  <a:gd name="T33" fmla="*/ 2322 h 2664"/>
                  <a:gd name="T34" fmla="*/ 1579 w 2664"/>
                  <a:gd name="T35" fmla="*/ 2308 h 2664"/>
                  <a:gd name="T36" fmla="*/ 1691 w 2664"/>
                  <a:gd name="T37" fmla="*/ 2520 h 2664"/>
                  <a:gd name="T38" fmla="*/ 1914 w 2664"/>
                  <a:gd name="T39" fmla="*/ 2435 h 2664"/>
                  <a:gd name="T40" fmla="*/ 1849 w 2664"/>
                  <a:gd name="T41" fmla="*/ 2216 h 2664"/>
                  <a:gd name="T42" fmla="*/ 1982 w 2664"/>
                  <a:gd name="T43" fmla="*/ 2071 h 2664"/>
                  <a:gd name="T44" fmla="*/ 2179 w 2664"/>
                  <a:gd name="T45" fmla="*/ 1854 h 2664"/>
                  <a:gd name="T46" fmla="*/ 2421 w 2664"/>
                  <a:gd name="T47" fmla="*/ 1921 h 2664"/>
                  <a:gd name="T48" fmla="*/ 2524 w 2664"/>
                  <a:gd name="T49" fmla="*/ 1696 h 2664"/>
                  <a:gd name="T50" fmla="*/ 2310 w 2664"/>
                  <a:gd name="T51" fmla="*/ 1578 h 2664"/>
                  <a:gd name="T52" fmla="*/ 2316 w 2664"/>
                  <a:gd name="T53" fmla="*/ 1293 h 2664"/>
                  <a:gd name="T54" fmla="*/ 2322 w 2664"/>
                  <a:gd name="T55" fmla="*/ 1072 h 2664"/>
                  <a:gd name="T56" fmla="*/ 2525 w 2664"/>
                  <a:gd name="T57" fmla="*/ 962 h 2664"/>
                  <a:gd name="T58" fmla="*/ 2428 w 2664"/>
                  <a:gd name="T59" fmla="*/ 745 h 2664"/>
                  <a:gd name="T60" fmla="*/ 2180 w 2664"/>
                  <a:gd name="T61" fmla="*/ 810 h 2664"/>
                  <a:gd name="T62" fmla="*/ 1983 w 2664"/>
                  <a:gd name="T63" fmla="*/ 593 h 2664"/>
                  <a:gd name="T64" fmla="*/ 1850 w 2664"/>
                  <a:gd name="T65" fmla="*/ 448 h 2664"/>
                  <a:gd name="T66" fmla="*/ 1915 w 2664"/>
                  <a:gd name="T67" fmla="*/ 228 h 2664"/>
                  <a:gd name="T68" fmla="*/ 1686 w 2664"/>
                  <a:gd name="T69" fmla="*/ 146 h 2664"/>
                  <a:gd name="T70" fmla="*/ 1563 w 2664"/>
                  <a:gd name="T71" fmla="*/ 364 h 2664"/>
                  <a:gd name="T72" fmla="*/ 1218 w 2664"/>
                  <a:gd name="T73" fmla="*/ 354 h 2664"/>
                  <a:gd name="T74" fmla="*/ 1063 w 2664"/>
                  <a:gd name="T75" fmla="*/ 325 h 2664"/>
                  <a:gd name="T76" fmla="*/ 953 w 2664"/>
                  <a:gd name="T77" fmla="*/ 139 h 2664"/>
                  <a:gd name="T78" fmla="*/ 743 w 2664"/>
                  <a:gd name="T79" fmla="*/ 255 h 2664"/>
                  <a:gd name="T80" fmla="*/ 801 w 2664"/>
                  <a:gd name="T81" fmla="*/ 501 h 2664"/>
                  <a:gd name="T82" fmla="*/ 553 w 2664"/>
                  <a:gd name="T83" fmla="*/ 732 h 2664"/>
                  <a:gd name="T84" fmla="*/ 430 w 2664"/>
                  <a:gd name="T85" fmla="*/ 810 h 2664"/>
                  <a:gd name="T86" fmla="*/ 221 w 2664"/>
                  <a:gd name="T87" fmla="*/ 757 h 2664"/>
                  <a:gd name="T88" fmla="*/ 154 w 2664"/>
                  <a:gd name="T89" fmla="*/ 988 h 2664"/>
                  <a:gd name="T90" fmla="*/ 368 w 2664"/>
                  <a:gd name="T91" fmla="*/ 1116 h 2664"/>
                  <a:gd name="T92" fmla="*/ 309 w 2664"/>
                  <a:gd name="T93" fmla="*/ 1195 h 2664"/>
                  <a:gd name="T94" fmla="*/ 43 w 2664"/>
                  <a:gd name="T95" fmla="*/ 1074 h 2664"/>
                  <a:gd name="T96" fmla="*/ 4 w 2664"/>
                  <a:gd name="T97" fmla="*/ 915 h 2664"/>
                  <a:gd name="T98" fmla="*/ 159 w 2664"/>
                  <a:gd name="T99" fmla="*/ 627 h 2664"/>
                  <a:gd name="T100" fmla="*/ 324 w 2664"/>
                  <a:gd name="T101" fmla="*/ 615 h 2664"/>
                  <a:gd name="T102" fmla="*/ 660 w 2664"/>
                  <a:gd name="T103" fmla="*/ 430 h 2664"/>
                  <a:gd name="T104" fmla="*/ 616 w 2664"/>
                  <a:gd name="T105" fmla="*/ 184 h 2664"/>
                  <a:gd name="T106" fmla="*/ 889 w 2664"/>
                  <a:gd name="T107" fmla="*/ 13 h 2664"/>
                  <a:gd name="T108" fmla="*/ 1054 w 2664"/>
                  <a:gd name="T109" fmla="*/ 27 h 2664"/>
                  <a:gd name="T110" fmla="*/ 1252 w 2664"/>
                  <a:gd name="T111" fmla="*/ 211 h 2664"/>
                  <a:gd name="T112" fmla="*/ 1570 w 2664"/>
                  <a:gd name="T113" fmla="*/ 62 h 2664"/>
                  <a:gd name="T114" fmla="*/ 1720 w 2664"/>
                  <a:gd name="T115" fmla="*/ 0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4" h="2664">
                    <a:moveTo>
                      <a:pt x="1720" y="0"/>
                    </a:moveTo>
                    <a:lnTo>
                      <a:pt x="1749" y="4"/>
                    </a:lnTo>
                    <a:lnTo>
                      <a:pt x="1777" y="13"/>
                    </a:lnTo>
                    <a:lnTo>
                      <a:pt x="1951" y="86"/>
                    </a:lnTo>
                    <a:lnTo>
                      <a:pt x="1977" y="98"/>
                    </a:lnTo>
                    <a:lnTo>
                      <a:pt x="2000" y="115"/>
                    </a:lnTo>
                    <a:lnTo>
                      <a:pt x="2020" y="135"/>
                    </a:lnTo>
                    <a:lnTo>
                      <a:pt x="2036" y="158"/>
                    </a:lnTo>
                    <a:lnTo>
                      <a:pt x="2050" y="185"/>
                    </a:lnTo>
                    <a:lnTo>
                      <a:pt x="2059" y="212"/>
                    </a:lnTo>
                    <a:lnTo>
                      <a:pt x="2063" y="240"/>
                    </a:lnTo>
                    <a:lnTo>
                      <a:pt x="2063" y="268"/>
                    </a:lnTo>
                    <a:lnTo>
                      <a:pt x="2059" y="296"/>
                    </a:lnTo>
                    <a:lnTo>
                      <a:pt x="2050" y="324"/>
                    </a:lnTo>
                    <a:lnTo>
                      <a:pt x="2005" y="431"/>
                    </a:lnTo>
                    <a:lnTo>
                      <a:pt x="2055" y="471"/>
                    </a:lnTo>
                    <a:lnTo>
                      <a:pt x="2104" y="515"/>
                    </a:lnTo>
                    <a:lnTo>
                      <a:pt x="2150" y="560"/>
                    </a:lnTo>
                    <a:lnTo>
                      <a:pt x="2193" y="608"/>
                    </a:lnTo>
                    <a:lnTo>
                      <a:pt x="2234" y="660"/>
                    </a:lnTo>
                    <a:lnTo>
                      <a:pt x="2341" y="615"/>
                    </a:lnTo>
                    <a:lnTo>
                      <a:pt x="2369" y="606"/>
                    </a:lnTo>
                    <a:lnTo>
                      <a:pt x="2396" y="602"/>
                    </a:lnTo>
                    <a:lnTo>
                      <a:pt x="2425" y="602"/>
                    </a:lnTo>
                    <a:lnTo>
                      <a:pt x="2453" y="606"/>
                    </a:lnTo>
                    <a:lnTo>
                      <a:pt x="2480" y="615"/>
                    </a:lnTo>
                    <a:lnTo>
                      <a:pt x="2506" y="628"/>
                    </a:lnTo>
                    <a:lnTo>
                      <a:pt x="2529" y="645"/>
                    </a:lnTo>
                    <a:lnTo>
                      <a:pt x="2549" y="665"/>
                    </a:lnTo>
                    <a:lnTo>
                      <a:pt x="2566" y="688"/>
                    </a:lnTo>
                    <a:lnTo>
                      <a:pt x="2580" y="714"/>
                    </a:lnTo>
                    <a:lnTo>
                      <a:pt x="2651" y="888"/>
                    </a:lnTo>
                    <a:lnTo>
                      <a:pt x="2660" y="915"/>
                    </a:lnTo>
                    <a:lnTo>
                      <a:pt x="2664" y="944"/>
                    </a:lnTo>
                    <a:lnTo>
                      <a:pt x="2664" y="971"/>
                    </a:lnTo>
                    <a:lnTo>
                      <a:pt x="2660" y="999"/>
                    </a:lnTo>
                    <a:lnTo>
                      <a:pt x="2651" y="1027"/>
                    </a:lnTo>
                    <a:lnTo>
                      <a:pt x="2638" y="1052"/>
                    </a:lnTo>
                    <a:lnTo>
                      <a:pt x="2621" y="1075"/>
                    </a:lnTo>
                    <a:lnTo>
                      <a:pt x="2601" y="1095"/>
                    </a:lnTo>
                    <a:lnTo>
                      <a:pt x="2577" y="1112"/>
                    </a:lnTo>
                    <a:lnTo>
                      <a:pt x="2552" y="1126"/>
                    </a:lnTo>
                    <a:lnTo>
                      <a:pt x="2445" y="1170"/>
                    </a:lnTo>
                    <a:lnTo>
                      <a:pt x="2453" y="1251"/>
                    </a:lnTo>
                    <a:lnTo>
                      <a:pt x="2456" y="1331"/>
                    </a:lnTo>
                    <a:lnTo>
                      <a:pt x="2453" y="1413"/>
                    </a:lnTo>
                    <a:lnTo>
                      <a:pt x="2445" y="1493"/>
                    </a:lnTo>
                    <a:lnTo>
                      <a:pt x="2552" y="1538"/>
                    </a:lnTo>
                    <a:lnTo>
                      <a:pt x="2579" y="1552"/>
                    </a:lnTo>
                    <a:lnTo>
                      <a:pt x="2602" y="1568"/>
                    </a:lnTo>
                    <a:lnTo>
                      <a:pt x="2622" y="1589"/>
                    </a:lnTo>
                    <a:lnTo>
                      <a:pt x="2638" y="1612"/>
                    </a:lnTo>
                    <a:lnTo>
                      <a:pt x="2650" y="1636"/>
                    </a:lnTo>
                    <a:lnTo>
                      <a:pt x="2660" y="1662"/>
                    </a:lnTo>
                    <a:lnTo>
                      <a:pt x="2664" y="1691"/>
                    </a:lnTo>
                    <a:lnTo>
                      <a:pt x="2664" y="1719"/>
                    </a:lnTo>
                    <a:lnTo>
                      <a:pt x="2660" y="1748"/>
                    </a:lnTo>
                    <a:lnTo>
                      <a:pt x="2651" y="1775"/>
                    </a:lnTo>
                    <a:lnTo>
                      <a:pt x="2579" y="1949"/>
                    </a:lnTo>
                    <a:lnTo>
                      <a:pt x="2565" y="1976"/>
                    </a:lnTo>
                    <a:lnTo>
                      <a:pt x="2548" y="2000"/>
                    </a:lnTo>
                    <a:lnTo>
                      <a:pt x="2528" y="2019"/>
                    </a:lnTo>
                    <a:lnTo>
                      <a:pt x="2505" y="2035"/>
                    </a:lnTo>
                    <a:lnTo>
                      <a:pt x="2479" y="2048"/>
                    </a:lnTo>
                    <a:lnTo>
                      <a:pt x="2453" y="2056"/>
                    </a:lnTo>
                    <a:lnTo>
                      <a:pt x="2426" y="2062"/>
                    </a:lnTo>
                    <a:lnTo>
                      <a:pt x="2397" y="2062"/>
                    </a:lnTo>
                    <a:lnTo>
                      <a:pt x="2369" y="2058"/>
                    </a:lnTo>
                    <a:lnTo>
                      <a:pt x="2340" y="2048"/>
                    </a:lnTo>
                    <a:lnTo>
                      <a:pt x="2233" y="2004"/>
                    </a:lnTo>
                    <a:lnTo>
                      <a:pt x="2192" y="2054"/>
                    </a:lnTo>
                    <a:lnTo>
                      <a:pt x="2149" y="2103"/>
                    </a:lnTo>
                    <a:lnTo>
                      <a:pt x="2103" y="2149"/>
                    </a:lnTo>
                    <a:lnTo>
                      <a:pt x="2054" y="2191"/>
                    </a:lnTo>
                    <a:lnTo>
                      <a:pt x="2004" y="2232"/>
                    </a:lnTo>
                    <a:lnTo>
                      <a:pt x="2048" y="2340"/>
                    </a:lnTo>
                    <a:lnTo>
                      <a:pt x="2058" y="2367"/>
                    </a:lnTo>
                    <a:lnTo>
                      <a:pt x="2062" y="2395"/>
                    </a:lnTo>
                    <a:lnTo>
                      <a:pt x="2062" y="2423"/>
                    </a:lnTo>
                    <a:lnTo>
                      <a:pt x="2058" y="2452"/>
                    </a:lnTo>
                    <a:lnTo>
                      <a:pt x="2048" y="2479"/>
                    </a:lnTo>
                    <a:lnTo>
                      <a:pt x="2035" y="2504"/>
                    </a:lnTo>
                    <a:lnTo>
                      <a:pt x="2019" y="2528"/>
                    </a:lnTo>
                    <a:lnTo>
                      <a:pt x="1999" y="2548"/>
                    </a:lnTo>
                    <a:lnTo>
                      <a:pt x="1975" y="2564"/>
                    </a:lnTo>
                    <a:lnTo>
                      <a:pt x="1950" y="2578"/>
                    </a:lnTo>
                    <a:lnTo>
                      <a:pt x="1776" y="2650"/>
                    </a:lnTo>
                    <a:lnTo>
                      <a:pt x="1753" y="2657"/>
                    </a:lnTo>
                    <a:lnTo>
                      <a:pt x="1730" y="2661"/>
                    </a:lnTo>
                    <a:lnTo>
                      <a:pt x="1706" y="2664"/>
                    </a:lnTo>
                    <a:lnTo>
                      <a:pt x="1672" y="2660"/>
                    </a:lnTo>
                    <a:lnTo>
                      <a:pt x="1637" y="2650"/>
                    </a:lnTo>
                    <a:lnTo>
                      <a:pt x="1610" y="2636"/>
                    </a:lnTo>
                    <a:lnTo>
                      <a:pt x="1588" y="2619"/>
                    </a:lnTo>
                    <a:lnTo>
                      <a:pt x="1568" y="2599"/>
                    </a:lnTo>
                    <a:lnTo>
                      <a:pt x="1551" y="2576"/>
                    </a:lnTo>
                    <a:lnTo>
                      <a:pt x="1538" y="2551"/>
                    </a:lnTo>
                    <a:lnTo>
                      <a:pt x="1472" y="2391"/>
                    </a:lnTo>
                    <a:lnTo>
                      <a:pt x="1467" y="2373"/>
                    </a:lnTo>
                    <a:lnTo>
                      <a:pt x="1467" y="2355"/>
                    </a:lnTo>
                    <a:lnTo>
                      <a:pt x="1472" y="2338"/>
                    </a:lnTo>
                    <a:lnTo>
                      <a:pt x="1481" y="2322"/>
                    </a:lnTo>
                    <a:lnTo>
                      <a:pt x="1493" y="2309"/>
                    </a:lnTo>
                    <a:lnTo>
                      <a:pt x="1510" y="2299"/>
                    </a:lnTo>
                    <a:lnTo>
                      <a:pt x="1528" y="2295"/>
                    </a:lnTo>
                    <a:lnTo>
                      <a:pt x="1546" y="2295"/>
                    </a:lnTo>
                    <a:lnTo>
                      <a:pt x="1564" y="2300"/>
                    </a:lnTo>
                    <a:lnTo>
                      <a:pt x="1579" y="2308"/>
                    </a:lnTo>
                    <a:lnTo>
                      <a:pt x="1593" y="2321"/>
                    </a:lnTo>
                    <a:lnTo>
                      <a:pt x="1602" y="2338"/>
                    </a:lnTo>
                    <a:lnTo>
                      <a:pt x="1667" y="2497"/>
                    </a:lnTo>
                    <a:lnTo>
                      <a:pt x="1674" y="2508"/>
                    </a:lnTo>
                    <a:lnTo>
                      <a:pt x="1681" y="2515"/>
                    </a:lnTo>
                    <a:lnTo>
                      <a:pt x="1691" y="2520"/>
                    </a:lnTo>
                    <a:lnTo>
                      <a:pt x="1701" y="2523"/>
                    </a:lnTo>
                    <a:lnTo>
                      <a:pt x="1713" y="2523"/>
                    </a:lnTo>
                    <a:lnTo>
                      <a:pt x="1722" y="2520"/>
                    </a:lnTo>
                    <a:lnTo>
                      <a:pt x="1896" y="2449"/>
                    </a:lnTo>
                    <a:lnTo>
                      <a:pt x="1906" y="2443"/>
                    </a:lnTo>
                    <a:lnTo>
                      <a:pt x="1914" y="2435"/>
                    </a:lnTo>
                    <a:lnTo>
                      <a:pt x="1919" y="2425"/>
                    </a:lnTo>
                    <a:lnTo>
                      <a:pt x="1923" y="2415"/>
                    </a:lnTo>
                    <a:lnTo>
                      <a:pt x="1923" y="2404"/>
                    </a:lnTo>
                    <a:lnTo>
                      <a:pt x="1919" y="2394"/>
                    </a:lnTo>
                    <a:lnTo>
                      <a:pt x="1853" y="2235"/>
                    </a:lnTo>
                    <a:lnTo>
                      <a:pt x="1849" y="2216"/>
                    </a:lnTo>
                    <a:lnTo>
                      <a:pt x="1849" y="2197"/>
                    </a:lnTo>
                    <a:lnTo>
                      <a:pt x="1855" y="2178"/>
                    </a:lnTo>
                    <a:lnTo>
                      <a:pt x="1865" y="2162"/>
                    </a:lnTo>
                    <a:lnTo>
                      <a:pt x="1879" y="2149"/>
                    </a:lnTo>
                    <a:lnTo>
                      <a:pt x="1932" y="2111"/>
                    </a:lnTo>
                    <a:lnTo>
                      <a:pt x="1982" y="2071"/>
                    </a:lnTo>
                    <a:lnTo>
                      <a:pt x="2028" y="2027"/>
                    </a:lnTo>
                    <a:lnTo>
                      <a:pt x="2072" y="1981"/>
                    </a:lnTo>
                    <a:lnTo>
                      <a:pt x="2112" y="1931"/>
                    </a:lnTo>
                    <a:lnTo>
                      <a:pt x="2150" y="1878"/>
                    </a:lnTo>
                    <a:lnTo>
                      <a:pt x="2163" y="1864"/>
                    </a:lnTo>
                    <a:lnTo>
                      <a:pt x="2179" y="1854"/>
                    </a:lnTo>
                    <a:lnTo>
                      <a:pt x="2197" y="1849"/>
                    </a:lnTo>
                    <a:lnTo>
                      <a:pt x="2216" y="1848"/>
                    </a:lnTo>
                    <a:lnTo>
                      <a:pt x="2236" y="1853"/>
                    </a:lnTo>
                    <a:lnTo>
                      <a:pt x="2395" y="1919"/>
                    </a:lnTo>
                    <a:lnTo>
                      <a:pt x="2408" y="1922"/>
                    </a:lnTo>
                    <a:lnTo>
                      <a:pt x="2421" y="1921"/>
                    </a:lnTo>
                    <a:lnTo>
                      <a:pt x="2433" y="1916"/>
                    </a:lnTo>
                    <a:lnTo>
                      <a:pt x="2442" y="1908"/>
                    </a:lnTo>
                    <a:lnTo>
                      <a:pt x="2450" y="1896"/>
                    </a:lnTo>
                    <a:lnTo>
                      <a:pt x="2523" y="1722"/>
                    </a:lnTo>
                    <a:lnTo>
                      <a:pt x="2525" y="1710"/>
                    </a:lnTo>
                    <a:lnTo>
                      <a:pt x="2524" y="1696"/>
                    </a:lnTo>
                    <a:lnTo>
                      <a:pt x="2519" y="1684"/>
                    </a:lnTo>
                    <a:lnTo>
                      <a:pt x="2511" y="1675"/>
                    </a:lnTo>
                    <a:lnTo>
                      <a:pt x="2499" y="1668"/>
                    </a:lnTo>
                    <a:lnTo>
                      <a:pt x="2340" y="1602"/>
                    </a:lnTo>
                    <a:lnTo>
                      <a:pt x="2323" y="1592"/>
                    </a:lnTo>
                    <a:lnTo>
                      <a:pt x="2310" y="1578"/>
                    </a:lnTo>
                    <a:lnTo>
                      <a:pt x="2301" y="1561"/>
                    </a:lnTo>
                    <a:lnTo>
                      <a:pt x="2297" y="1542"/>
                    </a:lnTo>
                    <a:lnTo>
                      <a:pt x="2298" y="1523"/>
                    </a:lnTo>
                    <a:lnTo>
                      <a:pt x="2310" y="1447"/>
                    </a:lnTo>
                    <a:lnTo>
                      <a:pt x="2316" y="1370"/>
                    </a:lnTo>
                    <a:lnTo>
                      <a:pt x="2316" y="1293"/>
                    </a:lnTo>
                    <a:lnTo>
                      <a:pt x="2310" y="1218"/>
                    </a:lnTo>
                    <a:lnTo>
                      <a:pt x="2298" y="1141"/>
                    </a:lnTo>
                    <a:lnTo>
                      <a:pt x="2297" y="1122"/>
                    </a:lnTo>
                    <a:lnTo>
                      <a:pt x="2301" y="1103"/>
                    </a:lnTo>
                    <a:lnTo>
                      <a:pt x="2310" y="1086"/>
                    </a:lnTo>
                    <a:lnTo>
                      <a:pt x="2322" y="1072"/>
                    </a:lnTo>
                    <a:lnTo>
                      <a:pt x="2340" y="1063"/>
                    </a:lnTo>
                    <a:lnTo>
                      <a:pt x="2499" y="996"/>
                    </a:lnTo>
                    <a:lnTo>
                      <a:pt x="2509" y="991"/>
                    </a:lnTo>
                    <a:lnTo>
                      <a:pt x="2517" y="983"/>
                    </a:lnTo>
                    <a:lnTo>
                      <a:pt x="2523" y="973"/>
                    </a:lnTo>
                    <a:lnTo>
                      <a:pt x="2525" y="962"/>
                    </a:lnTo>
                    <a:lnTo>
                      <a:pt x="2525" y="952"/>
                    </a:lnTo>
                    <a:lnTo>
                      <a:pt x="2523" y="941"/>
                    </a:lnTo>
                    <a:lnTo>
                      <a:pt x="2451" y="768"/>
                    </a:lnTo>
                    <a:lnTo>
                      <a:pt x="2445" y="758"/>
                    </a:lnTo>
                    <a:lnTo>
                      <a:pt x="2437" y="751"/>
                    </a:lnTo>
                    <a:lnTo>
                      <a:pt x="2428" y="745"/>
                    </a:lnTo>
                    <a:lnTo>
                      <a:pt x="2412" y="742"/>
                    </a:lnTo>
                    <a:lnTo>
                      <a:pt x="2396" y="745"/>
                    </a:lnTo>
                    <a:lnTo>
                      <a:pt x="2236" y="811"/>
                    </a:lnTo>
                    <a:lnTo>
                      <a:pt x="2217" y="816"/>
                    </a:lnTo>
                    <a:lnTo>
                      <a:pt x="2198" y="815"/>
                    </a:lnTo>
                    <a:lnTo>
                      <a:pt x="2180" y="810"/>
                    </a:lnTo>
                    <a:lnTo>
                      <a:pt x="2164" y="799"/>
                    </a:lnTo>
                    <a:lnTo>
                      <a:pt x="2150" y="784"/>
                    </a:lnTo>
                    <a:lnTo>
                      <a:pt x="2113" y="732"/>
                    </a:lnTo>
                    <a:lnTo>
                      <a:pt x="2072" y="682"/>
                    </a:lnTo>
                    <a:lnTo>
                      <a:pt x="2029" y="636"/>
                    </a:lnTo>
                    <a:lnTo>
                      <a:pt x="1983" y="593"/>
                    </a:lnTo>
                    <a:lnTo>
                      <a:pt x="1933" y="551"/>
                    </a:lnTo>
                    <a:lnTo>
                      <a:pt x="1880" y="515"/>
                    </a:lnTo>
                    <a:lnTo>
                      <a:pt x="1866" y="501"/>
                    </a:lnTo>
                    <a:lnTo>
                      <a:pt x="1855" y="485"/>
                    </a:lnTo>
                    <a:lnTo>
                      <a:pt x="1850" y="467"/>
                    </a:lnTo>
                    <a:lnTo>
                      <a:pt x="1850" y="448"/>
                    </a:lnTo>
                    <a:lnTo>
                      <a:pt x="1855" y="429"/>
                    </a:lnTo>
                    <a:lnTo>
                      <a:pt x="1920" y="269"/>
                    </a:lnTo>
                    <a:lnTo>
                      <a:pt x="1924" y="258"/>
                    </a:lnTo>
                    <a:lnTo>
                      <a:pt x="1924" y="248"/>
                    </a:lnTo>
                    <a:lnTo>
                      <a:pt x="1920" y="237"/>
                    </a:lnTo>
                    <a:lnTo>
                      <a:pt x="1915" y="228"/>
                    </a:lnTo>
                    <a:lnTo>
                      <a:pt x="1908" y="221"/>
                    </a:lnTo>
                    <a:lnTo>
                      <a:pt x="1898" y="215"/>
                    </a:lnTo>
                    <a:lnTo>
                      <a:pt x="1724" y="143"/>
                    </a:lnTo>
                    <a:lnTo>
                      <a:pt x="1711" y="139"/>
                    </a:lnTo>
                    <a:lnTo>
                      <a:pt x="1698" y="140"/>
                    </a:lnTo>
                    <a:lnTo>
                      <a:pt x="1686" y="146"/>
                    </a:lnTo>
                    <a:lnTo>
                      <a:pt x="1676" y="154"/>
                    </a:lnTo>
                    <a:lnTo>
                      <a:pt x="1670" y="165"/>
                    </a:lnTo>
                    <a:lnTo>
                      <a:pt x="1603" y="325"/>
                    </a:lnTo>
                    <a:lnTo>
                      <a:pt x="1594" y="342"/>
                    </a:lnTo>
                    <a:lnTo>
                      <a:pt x="1580" y="354"/>
                    </a:lnTo>
                    <a:lnTo>
                      <a:pt x="1563" y="364"/>
                    </a:lnTo>
                    <a:lnTo>
                      <a:pt x="1544" y="368"/>
                    </a:lnTo>
                    <a:lnTo>
                      <a:pt x="1524" y="367"/>
                    </a:lnTo>
                    <a:lnTo>
                      <a:pt x="1448" y="354"/>
                    </a:lnTo>
                    <a:lnTo>
                      <a:pt x="1372" y="348"/>
                    </a:lnTo>
                    <a:lnTo>
                      <a:pt x="1295" y="348"/>
                    </a:lnTo>
                    <a:lnTo>
                      <a:pt x="1218" y="354"/>
                    </a:lnTo>
                    <a:lnTo>
                      <a:pt x="1142" y="367"/>
                    </a:lnTo>
                    <a:lnTo>
                      <a:pt x="1122" y="368"/>
                    </a:lnTo>
                    <a:lnTo>
                      <a:pt x="1104" y="364"/>
                    </a:lnTo>
                    <a:lnTo>
                      <a:pt x="1087" y="355"/>
                    </a:lnTo>
                    <a:lnTo>
                      <a:pt x="1074" y="342"/>
                    </a:lnTo>
                    <a:lnTo>
                      <a:pt x="1063" y="325"/>
                    </a:lnTo>
                    <a:lnTo>
                      <a:pt x="998" y="165"/>
                    </a:lnTo>
                    <a:lnTo>
                      <a:pt x="991" y="155"/>
                    </a:lnTo>
                    <a:lnTo>
                      <a:pt x="984" y="148"/>
                    </a:lnTo>
                    <a:lnTo>
                      <a:pt x="975" y="143"/>
                    </a:lnTo>
                    <a:lnTo>
                      <a:pt x="964" y="139"/>
                    </a:lnTo>
                    <a:lnTo>
                      <a:pt x="953" y="139"/>
                    </a:lnTo>
                    <a:lnTo>
                      <a:pt x="943" y="143"/>
                    </a:lnTo>
                    <a:lnTo>
                      <a:pt x="769" y="214"/>
                    </a:lnTo>
                    <a:lnTo>
                      <a:pt x="757" y="222"/>
                    </a:lnTo>
                    <a:lnTo>
                      <a:pt x="749" y="231"/>
                    </a:lnTo>
                    <a:lnTo>
                      <a:pt x="745" y="243"/>
                    </a:lnTo>
                    <a:lnTo>
                      <a:pt x="743" y="255"/>
                    </a:lnTo>
                    <a:lnTo>
                      <a:pt x="746" y="269"/>
                    </a:lnTo>
                    <a:lnTo>
                      <a:pt x="812" y="428"/>
                    </a:lnTo>
                    <a:lnTo>
                      <a:pt x="817" y="447"/>
                    </a:lnTo>
                    <a:lnTo>
                      <a:pt x="816" y="466"/>
                    </a:lnTo>
                    <a:lnTo>
                      <a:pt x="811" y="484"/>
                    </a:lnTo>
                    <a:lnTo>
                      <a:pt x="801" y="501"/>
                    </a:lnTo>
                    <a:lnTo>
                      <a:pt x="786" y="514"/>
                    </a:lnTo>
                    <a:lnTo>
                      <a:pt x="733" y="551"/>
                    </a:lnTo>
                    <a:lnTo>
                      <a:pt x="684" y="592"/>
                    </a:lnTo>
                    <a:lnTo>
                      <a:pt x="637" y="635"/>
                    </a:lnTo>
                    <a:lnTo>
                      <a:pt x="593" y="682"/>
                    </a:lnTo>
                    <a:lnTo>
                      <a:pt x="553" y="732"/>
                    </a:lnTo>
                    <a:lnTo>
                      <a:pt x="515" y="784"/>
                    </a:lnTo>
                    <a:lnTo>
                      <a:pt x="502" y="798"/>
                    </a:lnTo>
                    <a:lnTo>
                      <a:pt x="486" y="809"/>
                    </a:lnTo>
                    <a:lnTo>
                      <a:pt x="468" y="814"/>
                    </a:lnTo>
                    <a:lnTo>
                      <a:pt x="449" y="815"/>
                    </a:lnTo>
                    <a:lnTo>
                      <a:pt x="430" y="810"/>
                    </a:lnTo>
                    <a:lnTo>
                      <a:pt x="270" y="743"/>
                    </a:lnTo>
                    <a:lnTo>
                      <a:pt x="260" y="741"/>
                    </a:lnTo>
                    <a:lnTo>
                      <a:pt x="249" y="741"/>
                    </a:lnTo>
                    <a:lnTo>
                      <a:pt x="238" y="743"/>
                    </a:lnTo>
                    <a:lnTo>
                      <a:pt x="229" y="750"/>
                    </a:lnTo>
                    <a:lnTo>
                      <a:pt x="221" y="757"/>
                    </a:lnTo>
                    <a:lnTo>
                      <a:pt x="215" y="766"/>
                    </a:lnTo>
                    <a:lnTo>
                      <a:pt x="144" y="940"/>
                    </a:lnTo>
                    <a:lnTo>
                      <a:pt x="140" y="953"/>
                    </a:lnTo>
                    <a:lnTo>
                      <a:pt x="141" y="966"/>
                    </a:lnTo>
                    <a:lnTo>
                      <a:pt x="146" y="978"/>
                    </a:lnTo>
                    <a:lnTo>
                      <a:pt x="154" y="988"/>
                    </a:lnTo>
                    <a:lnTo>
                      <a:pt x="166" y="995"/>
                    </a:lnTo>
                    <a:lnTo>
                      <a:pt x="326" y="1061"/>
                    </a:lnTo>
                    <a:lnTo>
                      <a:pt x="342" y="1070"/>
                    </a:lnTo>
                    <a:lnTo>
                      <a:pt x="354" y="1083"/>
                    </a:lnTo>
                    <a:lnTo>
                      <a:pt x="364" y="1098"/>
                    </a:lnTo>
                    <a:lnTo>
                      <a:pt x="368" y="1116"/>
                    </a:lnTo>
                    <a:lnTo>
                      <a:pt x="369" y="1134"/>
                    </a:lnTo>
                    <a:lnTo>
                      <a:pt x="364" y="1152"/>
                    </a:lnTo>
                    <a:lnTo>
                      <a:pt x="354" y="1169"/>
                    </a:lnTo>
                    <a:lnTo>
                      <a:pt x="342" y="1182"/>
                    </a:lnTo>
                    <a:lnTo>
                      <a:pt x="326" y="1191"/>
                    </a:lnTo>
                    <a:lnTo>
                      <a:pt x="309" y="1195"/>
                    </a:lnTo>
                    <a:lnTo>
                      <a:pt x="290" y="1195"/>
                    </a:lnTo>
                    <a:lnTo>
                      <a:pt x="272" y="1191"/>
                    </a:lnTo>
                    <a:lnTo>
                      <a:pt x="113" y="1125"/>
                    </a:lnTo>
                    <a:lnTo>
                      <a:pt x="87" y="1111"/>
                    </a:lnTo>
                    <a:lnTo>
                      <a:pt x="62" y="1094"/>
                    </a:lnTo>
                    <a:lnTo>
                      <a:pt x="43" y="1074"/>
                    </a:lnTo>
                    <a:lnTo>
                      <a:pt x="27" y="1051"/>
                    </a:lnTo>
                    <a:lnTo>
                      <a:pt x="14" y="1027"/>
                    </a:lnTo>
                    <a:lnTo>
                      <a:pt x="5" y="999"/>
                    </a:lnTo>
                    <a:lnTo>
                      <a:pt x="0" y="972"/>
                    </a:lnTo>
                    <a:lnTo>
                      <a:pt x="0" y="944"/>
                    </a:lnTo>
                    <a:lnTo>
                      <a:pt x="4" y="915"/>
                    </a:lnTo>
                    <a:lnTo>
                      <a:pt x="14" y="887"/>
                    </a:lnTo>
                    <a:lnTo>
                      <a:pt x="87" y="713"/>
                    </a:lnTo>
                    <a:lnTo>
                      <a:pt x="99" y="687"/>
                    </a:lnTo>
                    <a:lnTo>
                      <a:pt x="116" y="664"/>
                    </a:lnTo>
                    <a:lnTo>
                      <a:pt x="136" y="644"/>
                    </a:lnTo>
                    <a:lnTo>
                      <a:pt x="159" y="627"/>
                    </a:lnTo>
                    <a:lnTo>
                      <a:pt x="185" y="615"/>
                    </a:lnTo>
                    <a:lnTo>
                      <a:pt x="212" y="605"/>
                    </a:lnTo>
                    <a:lnTo>
                      <a:pt x="241" y="601"/>
                    </a:lnTo>
                    <a:lnTo>
                      <a:pt x="269" y="601"/>
                    </a:lnTo>
                    <a:lnTo>
                      <a:pt x="296" y="605"/>
                    </a:lnTo>
                    <a:lnTo>
                      <a:pt x="324" y="615"/>
                    </a:lnTo>
                    <a:lnTo>
                      <a:pt x="433" y="659"/>
                    </a:lnTo>
                    <a:lnTo>
                      <a:pt x="473" y="608"/>
                    </a:lnTo>
                    <a:lnTo>
                      <a:pt x="516" y="560"/>
                    </a:lnTo>
                    <a:lnTo>
                      <a:pt x="561" y="514"/>
                    </a:lnTo>
                    <a:lnTo>
                      <a:pt x="610" y="470"/>
                    </a:lnTo>
                    <a:lnTo>
                      <a:pt x="660" y="430"/>
                    </a:lnTo>
                    <a:lnTo>
                      <a:pt x="616" y="323"/>
                    </a:lnTo>
                    <a:lnTo>
                      <a:pt x="607" y="294"/>
                    </a:lnTo>
                    <a:lnTo>
                      <a:pt x="602" y="266"/>
                    </a:lnTo>
                    <a:lnTo>
                      <a:pt x="603" y="237"/>
                    </a:lnTo>
                    <a:lnTo>
                      <a:pt x="608" y="210"/>
                    </a:lnTo>
                    <a:lnTo>
                      <a:pt x="616" y="184"/>
                    </a:lnTo>
                    <a:lnTo>
                      <a:pt x="629" y="158"/>
                    </a:lnTo>
                    <a:lnTo>
                      <a:pt x="646" y="136"/>
                    </a:lnTo>
                    <a:lnTo>
                      <a:pt x="666" y="115"/>
                    </a:lnTo>
                    <a:lnTo>
                      <a:pt x="689" y="98"/>
                    </a:lnTo>
                    <a:lnTo>
                      <a:pt x="715" y="85"/>
                    </a:lnTo>
                    <a:lnTo>
                      <a:pt x="889" y="13"/>
                    </a:lnTo>
                    <a:lnTo>
                      <a:pt x="917" y="4"/>
                    </a:lnTo>
                    <a:lnTo>
                      <a:pt x="944" y="0"/>
                    </a:lnTo>
                    <a:lnTo>
                      <a:pt x="972" y="0"/>
                    </a:lnTo>
                    <a:lnTo>
                      <a:pt x="1001" y="4"/>
                    </a:lnTo>
                    <a:lnTo>
                      <a:pt x="1028" y="13"/>
                    </a:lnTo>
                    <a:lnTo>
                      <a:pt x="1054" y="27"/>
                    </a:lnTo>
                    <a:lnTo>
                      <a:pt x="1077" y="43"/>
                    </a:lnTo>
                    <a:lnTo>
                      <a:pt x="1097" y="64"/>
                    </a:lnTo>
                    <a:lnTo>
                      <a:pt x="1114" y="87"/>
                    </a:lnTo>
                    <a:lnTo>
                      <a:pt x="1126" y="112"/>
                    </a:lnTo>
                    <a:lnTo>
                      <a:pt x="1172" y="219"/>
                    </a:lnTo>
                    <a:lnTo>
                      <a:pt x="1252" y="211"/>
                    </a:lnTo>
                    <a:lnTo>
                      <a:pt x="1333" y="208"/>
                    </a:lnTo>
                    <a:lnTo>
                      <a:pt x="1414" y="211"/>
                    </a:lnTo>
                    <a:lnTo>
                      <a:pt x="1494" y="219"/>
                    </a:lnTo>
                    <a:lnTo>
                      <a:pt x="1540" y="112"/>
                    </a:lnTo>
                    <a:lnTo>
                      <a:pt x="1552" y="86"/>
                    </a:lnTo>
                    <a:lnTo>
                      <a:pt x="1570" y="62"/>
                    </a:lnTo>
                    <a:lnTo>
                      <a:pt x="1590" y="42"/>
                    </a:lnTo>
                    <a:lnTo>
                      <a:pt x="1613" y="26"/>
                    </a:lnTo>
                    <a:lnTo>
                      <a:pt x="1638" y="13"/>
                    </a:lnTo>
                    <a:lnTo>
                      <a:pt x="1664" y="4"/>
                    </a:lnTo>
                    <a:lnTo>
                      <a:pt x="1692" y="0"/>
                    </a:lnTo>
                    <a:lnTo>
                      <a:pt x="1720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7" name="Freeform 243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4606925" y="3586163"/>
                <a:ext cx="180975" cy="180975"/>
              </a:xfrm>
              <a:custGeom>
                <a:avLst/>
                <a:gdLst>
                  <a:gd name="T0" fmla="*/ 573 w 1145"/>
                  <a:gd name="T1" fmla="*/ 0 h 1143"/>
                  <a:gd name="T2" fmla="*/ 694 w 1145"/>
                  <a:gd name="T3" fmla="*/ 13 h 1143"/>
                  <a:gd name="T4" fmla="*/ 807 w 1145"/>
                  <a:gd name="T5" fmla="*/ 51 h 1143"/>
                  <a:gd name="T6" fmla="*/ 908 w 1145"/>
                  <a:gd name="T7" fmla="*/ 109 h 1143"/>
                  <a:gd name="T8" fmla="*/ 995 w 1145"/>
                  <a:gd name="T9" fmla="*/ 187 h 1143"/>
                  <a:gd name="T10" fmla="*/ 1065 w 1145"/>
                  <a:gd name="T11" fmla="*/ 280 h 1143"/>
                  <a:gd name="T12" fmla="*/ 1114 w 1145"/>
                  <a:gd name="T13" fmla="*/ 388 h 1143"/>
                  <a:gd name="T14" fmla="*/ 1140 w 1145"/>
                  <a:gd name="T15" fmla="*/ 505 h 1143"/>
                  <a:gd name="T16" fmla="*/ 1142 w 1145"/>
                  <a:gd name="T17" fmla="*/ 625 h 1143"/>
                  <a:gd name="T18" fmla="*/ 1119 w 1145"/>
                  <a:gd name="T19" fmla="*/ 737 h 1143"/>
                  <a:gd name="T20" fmla="*/ 1077 w 1145"/>
                  <a:gd name="T21" fmla="*/ 840 h 1143"/>
                  <a:gd name="T22" fmla="*/ 1016 w 1145"/>
                  <a:gd name="T23" fmla="*/ 932 h 1143"/>
                  <a:gd name="T24" fmla="*/ 939 w 1145"/>
                  <a:gd name="T25" fmla="*/ 1010 h 1143"/>
                  <a:gd name="T26" fmla="*/ 848 w 1145"/>
                  <a:gd name="T27" fmla="*/ 1072 h 1143"/>
                  <a:gd name="T28" fmla="*/ 746 w 1145"/>
                  <a:gd name="T29" fmla="*/ 1116 h 1143"/>
                  <a:gd name="T30" fmla="*/ 634 w 1145"/>
                  <a:gd name="T31" fmla="*/ 1139 h 1143"/>
                  <a:gd name="T32" fmla="*/ 575 w 1145"/>
                  <a:gd name="T33" fmla="*/ 1143 h 1143"/>
                  <a:gd name="T34" fmla="*/ 540 w 1145"/>
                  <a:gd name="T35" fmla="*/ 1133 h 1143"/>
                  <a:gd name="T36" fmla="*/ 515 w 1145"/>
                  <a:gd name="T37" fmla="*/ 1108 h 1143"/>
                  <a:gd name="T38" fmla="*/ 506 w 1145"/>
                  <a:gd name="T39" fmla="*/ 1073 h 1143"/>
                  <a:gd name="T40" fmla="*/ 514 w 1145"/>
                  <a:gd name="T41" fmla="*/ 1037 h 1143"/>
                  <a:gd name="T42" fmla="*/ 539 w 1145"/>
                  <a:gd name="T43" fmla="*/ 1012 h 1143"/>
                  <a:gd name="T44" fmla="*/ 575 w 1145"/>
                  <a:gd name="T45" fmla="*/ 1002 h 1143"/>
                  <a:gd name="T46" fmla="*/ 673 w 1145"/>
                  <a:gd name="T47" fmla="*/ 990 h 1143"/>
                  <a:gd name="T48" fmla="*/ 764 w 1145"/>
                  <a:gd name="T49" fmla="*/ 957 h 1143"/>
                  <a:gd name="T50" fmla="*/ 844 w 1145"/>
                  <a:gd name="T51" fmla="*/ 905 h 1143"/>
                  <a:gd name="T52" fmla="*/ 910 w 1145"/>
                  <a:gd name="T53" fmla="*/ 838 h 1143"/>
                  <a:gd name="T54" fmla="*/ 960 w 1145"/>
                  <a:gd name="T55" fmla="*/ 758 h 1143"/>
                  <a:gd name="T56" fmla="*/ 992 w 1145"/>
                  <a:gd name="T57" fmla="*/ 666 h 1143"/>
                  <a:gd name="T58" fmla="*/ 1003 w 1145"/>
                  <a:gd name="T59" fmla="*/ 568 h 1143"/>
                  <a:gd name="T60" fmla="*/ 990 w 1145"/>
                  <a:gd name="T61" fmla="*/ 463 h 1143"/>
                  <a:gd name="T62" fmla="*/ 952 w 1145"/>
                  <a:gd name="T63" fmla="*/ 367 h 1143"/>
                  <a:gd name="T64" fmla="*/ 893 w 1145"/>
                  <a:gd name="T65" fmla="*/ 284 h 1143"/>
                  <a:gd name="T66" fmla="*/ 817 w 1145"/>
                  <a:gd name="T67" fmla="*/ 216 h 1143"/>
                  <a:gd name="T68" fmla="*/ 727 w 1145"/>
                  <a:gd name="T69" fmla="*/ 169 h 1143"/>
                  <a:gd name="T70" fmla="*/ 626 w 1145"/>
                  <a:gd name="T71" fmla="*/ 143 h 1143"/>
                  <a:gd name="T72" fmla="*/ 569 w 1145"/>
                  <a:gd name="T73" fmla="*/ 139 h 1143"/>
                  <a:gd name="T74" fmla="*/ 473 w 1145"/>
                  <a:gd name="T75" fmla="*/ 151 h 1143"/>
                  <a:gd name="T76" fmla="*/ 382 w 1145"/>
                  <a:gd name="T77" fmla="*/ 184 h 1143"/>
                  <a:gd name="T78" fmla="*/ 301 w 1145"/>
                  <a:gd name="T79" fmla="*/ 235 h 1143"/>
                  <a:gd name="T80" fmla="*/ 232 w 1145"/>
                  <a:gd name="T81" fmla="*/ 305 h 1143"/>
                  <a:gd name="T82" fmla="*/ 182 w 1145"/>
                  <a:gd name="T83" fmla="*/ 387 h 1143"/>
                  <a:gd name="T84" fmla="*/ 151 w 1145"/>
                  <a:gd name="T85" fmla="*/ 478 h 1143"/>
                  <a:gd name="T86" fmla="*/ 141 w 1145"/>
                  <a:gd name="T87" fmla="*/ 575 h 1143"/>
                  <a:gd name="T88" fmla="*/ 132 w 1145"/>
                  <a:gd name="T89" fmla="*/ 610 h 1143"/>
                  <a:gd name="T90" fmla="*/ 107 w 1145"/>
                  <a:gd name="T91" fmla="*/ 636 h 1143"/>
                  <a:gd name="T92" fmla="*/ 71 w 1145"/>
                  <a:gd name="T93" fmla="*/ 645 h 1143"/>
                  <a:gd name="T94" fmla="*/ 52 w 1145"/>
                  <a:gd name="T95" fmla="*/ 643 h 1143"/>
                  <a:gd name="T96" fmla="*/ 21 w 1145"/>
                  <a:gd name="T97" fmla="*/ 625 h 1143"/>
                  <a:gd name="T98" fmla="*/ 3 w 1145"/>
                  <a:gd name="T99" fmla="*/ 593 h 1143"/>
                  <a:gd name="T100" fmla="*/ 3 w 1145"/>
                  <a:gd name="T101" fmla="*/ 519 h 1143"/>
                  <a:gd name="T102" fmla="*/ 24 w 1145"/>
                  <a:gd name="T103" fmla="*/ 409 h 1143"/>
                  <a:gd name="T104" fmla="*/ 66 w 1145"/>
                  <a:gd name="T105" fmla="*/ 306 h 1143"/>
                  <a:gd name="T106" fmla="*/ 127 w 1145"/>
                  <a:gd name="T107" fmla="*/ 213 h 1143"/>
                  <a:gd name="T108" fmla="*/ 207 w 1145"/>
                  <a:gd name="T109" fmla="*/ 132 h 1143"/>
                  <a:gd name="T110" fmla="*/ 300 w 1145"/>
                  <a:gd name="T111" fmla="*/ 69 h 1143"/>
                  <a:gd name="T112" fmla="*/ 402 w 1145"/>
                  <a:gd name="T113" fmla="*/ 25 h 1143"/>
                  <a:gd name="T114" fmla="*/ 512 w 1145"/>
                  <a:gd name="T115" fmla="*/ 3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45" h="1143">
                    <a:moveTo>
                      <a:pt x="569" y="0"/>
                    </a:moveTo>
                    <a:lnTo>
                      <a:pt x="573" y="0"/>
                    </a:lnTo>
                    <a:lnTo>
                      <a:pt x="634" y="3"/>
                    </a:lnTo>
                    <a:lnTo>
                      <a:pt x="694" y="13"/>
                    </a:lnTo>
                    <a:lnTo>
                      <a:pt x="752" y="29"/>
                    </a:lnTo>
                    <a:lnTo>
                      <a:pt x="807" y="51"/>
                    </a:lnTo>
                    <a:lnTo>
                      <a:pt x="860" y="77"/>
                    </a:lnTo>
                    <a:lnTo>
                      <a:pt x="908" y="109"/>
                    </a:lnTo>
                    <a:lnTo>
                      <a:pt x="954" y="146"/>
                    </a:lnTo>
                    <a:lnTo>
                      <a:pt x="995" y="187"/>
                    </a:lnTo>
                    <a:lnTo>
                      <a:pt x="1033" y="232"/>
                    </a:lnTo>
                    <a:lnTo>
                      <a:pt x="1065" y="280"/>
                    </a:lnTo>
                    <a:lnTo>
                      <a:pt x="1092" y="332"/>
                    </a:lnTo>
                    <a:lnTo>
                      <a:pt x="1114" y="388"/>
                    </a:lnTo>
                    <a:lnTo>
                      <a:pt x="1130" y="445"/>
                    </a:lnTo>
                    <a:lnTo>
                      <a:pt x="1140" y="505"/>
                    </a:lnTo>
                    <a:lnTo>
                      <a:pt x="1145" y="567"/>
                    </a:lnTo>
                    <a:lnTo>
                      <a:pt x="1142" y="625"/>
                    </a:lnTo>
                    <a:lnTo>
                      <a:pt x="1133" y="682"/>
                    </a:lnTo>
                    <a:lnTo>
                      <a:pt x="1119" y="737"/>
                    </a:lnTo>
                    <a:lnTo>
                      <a:pt x="1101" y="790"/>
                    </a:lnTo>
                    <a:lnTo>
                      <a:pt x="1077" y="840"/>
                    </a:lnTo>
                    <a:lnTo>
                      <a:pt x="1049" y="888"/>
                    </a:lnTo>
                    <a:lnTo>
                      <a:pt x="1016" y="932"/>
                    </a:lnTo>
                    <a:lnTo>
                      <a:pt x="979" y="972"/>
                    </a:lnTo>
                    <a:lnTo>
                      <a:pt x="939" y="1010"/>
                    </a:lnTo>
                    <a:lnTo>
                      <a:pt x="896" y="1042"/>
                    </a:lnTo>
                    <a:lnTo>
                      <a:pt x="848" y="1072"/>
                    </a:lnTo>
                    <a:lnTo>
                      <a:pt x="799" y="1096"/>
                    </a:lnTo>
                    <a:lnTo>
                      <a:pt x="746" y="1116"/>
                    </a:lnTo>
                    <a:lnTo>
                      <a:pt x="691" y="1130"/>
                    </a:lnTo>
                    <a:lnTo>
                      <a:pt x="634" y="1139"/>
                    </a:lnTo>
                    <a:lnTo>
                      <a:pt x="576" y="1143"/>
                    </a:lnTo>
                    <a:lnTo>
                      <a:pt x="575" y="1143"/>
                    </a:lnTo>
                    <a:lnTo>
                      <a:pt x="557" y="1140"/>
                    </a:lnTo>
                    <a:lnTo>
                      <a:pt x="540" y="1133"/>
                    </a:lnTo>
                    <a:lnTo>
                      <a:pt x="526" y="1123"/>
                    </a:lnTo>
                    <a:lnTo>
                      <a:pt x="515" y="1108"/>
                    </a:lnTo>
                    <a:lnTo>
                      <a:pt x="508" y="1092"/>
                    </a:lnTo>
                    <a:lnTo>
                      <a:pt x="506" y="1073"/>
                    </a:lnTo>
                    <a:lnTo>
                      <a:pt x="508" y="1054"/>
                    </a:lnTo>
                    <a:lnTo>
                      <a:pt x="514" y="1037"/>
                    </a:lnTo>
                    <a:lnTo>
                      <a:pt x="525" y="1022"/>
                    </a:lnTo>
                    <a:lnTo>
                      <a:pt x="539" y="1012"/>
                    </a:lnTo>
                    <a:lnTo>
                      <a:pt x="556" y="1005"/>
                    </a:lnTo>
                    <a:lnTo>
                      <a:pt x="575" y="1002"/>
                    </a:lnTo>
                    <a:lnTo>
                      <a:pt x="625" y="999"/>
                    </a:lnTo>
                    <a:lnTo>
                      <a:pt x="673" y="990"/>
                    </a:lnTo>
                    <a:lnTo>
                      <a:pt x="720" y="976"/>
                    </a:lnTo>
                    <a:lnTo>
                      <a:pt x="764" y="957"/>
                    </a:lnTo>
                    <a:lnTo>
                      <a:pt x="805" y="933"/>
                    </a:lnTo>
                    <a:lnTo>
                      <a:pt x="844" y="905"/>
                    </a:lnTo>
                    <a:lnTo>
                      <a:pt x="879" y="873"/>
                    </a:lnTo>
                    <a:lnTo>
                      <a:pt x="910" y="838"/>
                    </a:lnTo>
                    <a:lnTo>
                      <a:pt x="937" y="799"/>
                    </a:lnTo>
                    <a:lnTo>
                      <a:pt x="960" y="758"/>
                    </a:lnTo>
                    <a:lnTo>
                      <a:pt x="979" y="714"/>
                    </a:lnTo>
                    <a:lnTo>
                      <a:pt x="992" y="666"/>
                    </a:lnTo>
                    <a:lnTo>
                      <a:pt x="1000" y="618"/>
                    </a:lnTo>
                    <a:lnTo>
                      <a:pt x="1003" y="568"/>
                    </a:lnTo>
                    <a:lnTo>
                      <a:pt x="999" y="514"/>
                    </a:lnTo>
                    <a:lnTo>
                      <a:pt x="990" y="463"/>
                    </a:lnTo>
                    <a:lnTo>
                      <a:pt x="973" y="413"/>
                    </a:lnTo>
                    <a:lnTo>
                      <a:pt x="952" y="367"/>
                    </a:lnTo>
                    <a:lnTo>
                      <a:pt x="924" y="324"/>
                    </a:lnTo>
                    <a:lnTo>
                      <a:pt x="893" y="284"/>
                    </a:lnTo>
                    <a:lnTo>
                      <a:pt x="857" y="248"/>
                    </a:lnTo>
                    <a:lnTo>
                      <a:pt x="817" y="216"/>
                    </a:lnTo>
                    <a:lnTo>
                      <a:pt x="773" y="190"/>
                    </a:lnTo>
                    <a:lnTo>
                      <a:pt x="727" y="169"/>
                    </a:lnTo>
                    <a:lnTo>
                      <a:pt x="678" y="153"/>
                    </a:lnTo>
                    <a:lnTo>
                      <a:pt x="626" y="143"/>
                    </a:lnTo>
                    <a:lnTo>
                      <a:pt x="572" y="139"/>
                    </a:lnTo>
                    <a:lnTo>
                      <a:pt x="569" y="139"/>
                    </a:lnTo>
                    <a:lnTo>
                      <a:pt x="520" y="142"/>
                    </a:lnTo>
                    <a:lnTo>
                      <a:pt x="473" y="151"/>
                    </a:lnTo>
                    <a:lnTo>
                      <a:pt x="427" y="165"/>
                    </a:lnTo>
                    <a:lnTo>
                      <a:pt x="382" y="184"/>
                    </a:lnTo>
                    <a:lnTo>
                      <a:pt x="341" y="207"/>
                    </a:lnTo>
                    <a:lnTo>
                      <a:pt x="301" y="235"/>
                    </a:lnTo>
                    <a:lnTo>
                      <a:pt x="265" y="268"/>
                    </a:lnTo>
                    <a:lnTo>
                      <a:pt x="232" y="305"/>
                    </a:lnTo>
                    <a:lnTo>
                      <a:pt x="205" y="345"/>
                    </a:lnTo>
                    <a:lnTo>
                      <a:pt x="182" y="387"/>
                    </a:lnTo>
                    <a:lnTo>
                      <a:pt x="164" y="431"/>
                    </a:lnTo>
                    <a:lnTo>
                      <a:pt x="151" y="478"/>
                    </a:lnTo>
                    <a:lnTo>
                      <a:pt x="143" y="525"/>
                    </a:lnTo>
                    <a:lnTo>
                      <a:pt x="141" y="575"/>
                    </a:lnTo>
                    <a:lnTo>
                      <a:pt x="139" y="592"/>
                    </a:lnTo>
                    <a:lnTo>
                      <a:pt x="132" y="610"/>
                    </a:lnTo>
                    <a:lnTo>
                      <a:pt x="121" y="624"/>
                    </a:lnTo>
                    <a:lnTo>
                      <a:pt x="107" y="636"/>
                    </a:lnTo>
                    <a:lnTo>
                      <a:pt x="90" y="643"/>
                    </a:lnTo>
                    <a:lnTo>
                      <a:pt x="71" y="645"/>
                    </a:lnTo>
                    <a:lnTo>
                      <a:pt x="70" y="645"/>
                    </a:lnTo>
                    <a:lnTo>
                      <a:pt x="52" y="643"/>
                    </a:lnTo>
                    <a:lnTo>
                      <a:pt x="35" y="636"/>
                    </a:lnTo>
                    <a:lnTo>
                      <a:pt x="21" y="625"/>
                    </a:lnTo>
                    <a:lnTo>
                      <a:pt x="10" y="610"/>
                    </a:lnTo>
                    <a:lnTo>
                      <a:pt x="3" y="593"/>
                    </a:lnTo>
                    <a:lnTo>
                      <a:pt x="0" y="576"/>
                    </a:lnTo>
                    <a:lnTo>
                      <a:pt x="3" y="519"/>
                    </a:lnTo>
                    <a:lnTo>
                      <a:pt x="11" y="463"/>
                    </a:lnTo>
                    <a:lnTo>
                      <a:pt x="24" y="409"/>
                    </a:lnTo>
                    <a:lnTo>
                      <a:pt x="42" y="356"/>
                    </a:lnTo>
                    <a:lnTo>
                      <a:pt x="66" y="306"/>
                    </a:lnTo>
                    <a:lnTo>
                      <a:pt x="94" y="258"/>
                    </a:lnTo>
                    <a:lnTo>
                      <a:pt x="127" y="213"/>
                    </a:lnTo>
                    <a:lnTo>
                      <a:pt x="165" y="170"/>
                    </a:lnTo>
                    <a:lnTo>
                      <a:pt x="207" y="132"/>
                    </a:lnTo>
                    <a:lnTo>
                      <a:pt x="251" y="98"/>
                    </a:lnTo>
                    <a:lnTo>
                      <a:pt x="300" y="69"/>
                    </a:lnTo>
                    <a:lnTo>
                      <a:pt x="350" y="44"/>
                    </a:lnTo>
                    <a:lnTo>
                      <a:pt x="402" y="25"/>
                    </a:lnTo>
                    <a:lnTo>
                      <a:pt x="456" y="12"/>
                    </a:lnTo>
                    <a:lnTo>
                      <a:pt x="512" y="3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chemeClr val="dk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8" name="Freeform 244"/>
              <p:cNvSpPr>
                <a:spLocks noEditPoint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356100" y="3684588"/>
                <a:ext cx="327025" cy="327025"/>
              </a:xfrm>
              <a:custGeom>
                <a:avLst/>
                <a:gdLst>
                  <a:gd name="T0" fmla="*/ 950 w 2058"/>
                  <a:gd name="T1" fmla="*/ 279 h 2058"/>
                  <a:gd name="T2" fmla="*/ 789 w 2058"/>
                  <a:gd name="T3" fmla="*/ 378 h 2058"/>
                  <a:gd name="T4" fmla="*/ 571 w 2058"/>
                  <a:gd name="T5" fmla="*/ 455 h 2058"/>
                  <a:gd name="T6" fmla="*/ 453 w 2058"/>
                  <a:gd name="T7" fmla="*/ 350 h 2058"/>
                  <a:gd name="T8" fmla="*/ 353 w 2058"/>
                  <a:gd name="T9" fmla="*/ 465 h 2058"/>
                  <a:gd name="T10" fmla="*/ 422 w 2058"/>
                  <a:gd name="T11" fmla="*/ 688 h 2058"/>
                  <a:gd name="T12" fmla="*/ 315 w 2058"/>
                  <a:gd name="T13" fmla="*/ 938 h 2058"/>
                  <a:gd name="T14" fmla="*/ 142 w 2058"/>
                  <a:gd name="T15" fmla="*/ 957 h 2058"/>
                  <a:gd name="T16" fmla="*/ 153 w 2058"/>
                  <a:gd name="T17" fmla="*/ 1109 h 2058"/>
                  <a:gd name="T18" fmla="*/ 360 w 2058"/>
                  <a:gd name="T19" fmla="*/ 1219 h 2058"/>
                  <a:gd name="T20" fmla="*/ 461 w 2058"/>
                  <a:gd name="T21" fmla="*/ 1470 h 2058"/>
                  <a:gd name="T22" fmla="*/ 351 w 2058"/>
                  <a:gd name="T23" fmla="*/ 1605 h 2058"/>
                  <a:gd name="T24" fmla="*/ 463 w 2058"/>
                  <a:gd name="T25" fmla="*/ 1708 h 2058"/>
                  <a:gd name="T26" fmla="*/ 643 w 2058"/>
                  <a:gd name="T27" fmla="*/ 1607 h 2058"/>
                  <a:gd name="T28" fmla="*/ 928 w 2058"/>
                  <a:gd name="T29" fmla="*/ 1730 h 2058"/>
                  <a:gd name="T30" fmla="*/ 954 w 2058"/>
                  <a:gd name="T31" fmla="*/ 1916 h 2058"/>
                  <a:gd name="T32" fmla="*/ 1109 w 2058"/>
                  <a:gd name="T33" fmla="*/ 1911 h 2058"/>
                  <a:gd name="T34" fmla="*/ 1167 w 2058"/>
                  <a:gd name="T35" fmla="*/ 1713 h 2058"/>
                  <a:gd name="T36" fmla="*/ 1453 w 2058"/>
                  <a:gd name="T37" fmla="*/ 1597 h 2058"/>
                  <a:gd name="T38" fmla="*/ 1602 w 2058"/>
                  <a:gd name="T39" fmla="*/ 1710 h 2058"/>
                  <a:gd name="T40" fmla="*/ 1710 w 2058"/>
                  <a:gd name="T41" fmla="*/ 1602 h 2058"/>
                  <a:gd name="T42" fmla="*/ 1598 w 2058"/>
                  <a:gd name="T43" fmla="*/ 1454 h 2058"/>
                  <a:gd name="T44" fmla="*/ 1713 w 2058"/>
                  <a:gd name="T45" fmla="*/ 1167 h 2058"/>
                  <a:gd name="T46" fmla="*/ 1911 w 2058"/>
                  <a:gd name="T47" fmla="*/ 1110 h 2058"/>
                  <a:gd name="T48" fmla="*/ 1917 w 2058"/>
                  <a:gd name="T49" fmla="*/ 955 h 2058"/>
                  <a:gd name="T50" fmla="*/ 1731 w 2058"/>
                  <a:gd name="T51" fmla="*/ 928 h 2058"/>
                  <a:gd name="T52" fmla="*/ 1609 w 2058"/>
                  <a:gd name="T53" fmla="*/ 644 h 2058"/>
                  <a:gd name="T54" fmla="*/ 1708 w 2058"/>
                  <a:gd name="T55" fmla="*/ 464 h 2058"/>
                  <a:gd name="T56" fmla="*/ 1607 w 2058"/>
                  <a:gd name="T57" fmla="*/ 352 h 2058"/>
                  <a:gd name="T58" fmla="*/ 1490 w 2058"/>
                  <a:gd name="T59" fmla="*/ 455 h 2058"/>
                  <a:gd name="T60" fmla="*/ 1272 w 2058"/>
                  <a:gd name="T61" fmla="*/ 378 h 2058"/>
                  <a:gd name="T62" fmla="*/ 1110 w 2058"/>
                  <a:gd name="T63" fmla="*/ 279 h 2058"/>
                  <a:gd name="T64" fmla="*/ 962 w 2058"/>
                  <a:gd name="T65" fmla="*/ 141 h 2058"/>
                  <a:gd name="T66" fmla="*/ 1224 w 2058"/>
                  <a:gd name="T67" fmla="*/ 67 h 2058"/>
                  <a:gd name="T68" fmla="*/ 1398 w 2058"/>
                  <a:gd name="T69" fmla="*/ 279 h 2058"/>
                  <a:gd name="T70" fmla="*/ 1602 w 2058"/>
                  <a:gd name="T71" fmla="*/ 209 h 2058"/>
                  <a:gd name="T72" fmla="*/ 1834 w 2058"/>
                  <a:gd name="T73" fmla="*/ 388 h 2058"/>
                  <a:gd name="T74" fmla="*/ 1805 w 2058"/>
                  <a:gd name="T75" fmla="*/ 564 h 2058"/>
                  <a:gd name="T76" fmla="*/ 1937 w 2058"/>
                  <a:gd name="T77" fmla="*/ 812 h 2058"/>
                  <a:gd name="T78" fmla="*/ 2058 w 2058"/>
                  <a:gd name="T79" fmla="*/ 960 h 2058"/>
                  <a:gd name="T80" fmla="*/ 1966 w 2058"/>
                  <a:gd name="T81" fmla="*/ 1238 h 2058"/>
                  <a:gd name="T82" fmla="*/ 1756 w 2058"/>
                  <a:gd name="T83" fmla="*/ 1444 h 2058"/>
                  <a:gd name="T84" fmla="*/ 1848 w 2058"/>
                  <a:gd name="T85" fmla="*/ 1631 h 2058"/>
                  <a:gd name="T86" fmla="*/ 1648 w 2058"/>
                  <a:gd name="T87" fmla="*/ 1841 h 2058"/>
                  <a:gd name="T88" fmla="*/ 1445 w 2058"/>
                  <a:gd name="T89" fmla="*/ 1755 h 2058"/>
                  <a:gd name="T90" fmla="*/ 1238 w 2058"/>
                  <a:gd name="T91" fmla="*/ 1965 h 2058"/>
                  <a:gd name="T92" fmla="*/ 961 w 2058"/>
                  <a:gd name="T93" fmla="*/ 2058 h 2058"/>
                  <a:gd name="T94" fmla="*/ 812 w 2058"/>
                  <a:gd name="T95" fmla="*/ 1936 h 2058"/>
                  <a:gd name="T96" fmla="*/ 564 w 2058"/>
                  <a:gd name="T97" fmla="*/ 1805 h 2058"/>
                  <a:gd name="T98" fmla="*/ 400 w 2058"/>
                  <a:gd name="T99" fmla="*/ 1837 h 2058"/>
                  <a:gd name="T100" fmla="*/ 210 w 2058"/>
                  <a:gd name="T101" fmla="*/ 1614 h 2058"/>
                  <a:gd name="T102" fmla="*/ 278 w 2058"/>
                  <a:gd name="T103" fmla="*/ 1397 h 2058"/>
                  <a:gd name="T104" fmla="*/ 67 w 2058"/>
                  <a:gd name="T105" fmla="*/ 1223 h 2058"/>
                  <a:gd name="T106" fmla="*/ 3 w 2058"/>
                  <a:gd name="T107" fmla="*/ 930 h 2058"/>
                  <a:gd name="T108" fmla="*/ 152 w 2058"/>
                  <a:gd name="T109" fmla="*/ 809 h 2058"/>
                  <a:gd name="T110" fmla="*/ 236 w 2058"/>
                  <a:gd name="T111" fmla="*/ 543 h 2058"/>
                  <a:gd name="T112" fmla="*/ 236 w 2058"/>
                  <a:gd name="T113" fmla="*/ 371 h 2058"/>
                  <a:gd name="T114" fmla="*/ 458 w 2058"/>
                  <a:gd name="T115" fmla="*/ 209 h 2058"/>
                  <a:gd name="T116" fmla="*/ 709 w 2058"/>
                  <a:gd name="T117" fmla="*/ 256 h 2058"/>
                  <a:gd name="T118" fmla="*/ 853 w 2058"/>
                  <a:gd name="T119" fmla="*/ 45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58" h="2058">
                    <a:moveTo>
                      <a:pt x="962" y="141"/>
                    </a:moveTo>
                    <a:lnTo>
                      <a:pt x="958" y="143"/>
                    </a:lnTo>
                    <a:lnTo>
                      <a:pt x="954" y="145"/>
                    </a:lnTo>
                    <a:lnTo>
                      <a:pt x="952" y="147"/>
                    </a:lnTo>
                    <a:lnTo>
                      <a:pt x="951" y="150"/>
                    </a:lnTo>
                    <a:lnTo>
                      <a:pt x="950" y="153"/>
                    </a:lnTo>
                    <a:lnTo>
                      <a:pt x="950" y="279"/>
                    </a:lnTo>
                    <a:lnTo>
                      <a:pt x="947" y="299"/>
                    </a:lnTo>
                    <a:lnTo>
                      <a:pt x="940" y="315"/>
                    </a:lnTo>
                    <a:lnTo>
                      <a:pt x="928" y="330"/>
                    </a:lnTo>
                    <a:lnTo>
                      <a:pt x="912" y="342"/>
                    </a:lnTo>
                    <a:lnTo>
                      <a:pt x="893" y="348"/>
                    </a:lnTo>
                    <a:lnTo>
                      <a:pt x="840" y="361"/>
                    </a:lnTo>
                    <a:lnTo>
                      <a:pt x="789" y="378"/>
                    </a:lnTo>
                    <a:lnTo>
                      <a:pt x="738" y="398"/>
                    </a:lnTo>
                    <a:lnTo>
                      <a:pt x="690" y="423"/>
                    </a:lnTo>
                    <a:lnTo>
                      <a:pt x="643" y="451"/>
                    </a:lnTo>
                    <a:lnTo>
                      <a:pt x="625" y="460"/>
                    </a:lnTo>
                    <a:lnTo>
                      <a:pt x="607" y="464"/>
                    </a:lnTo>
                    <a:lnTo>
                      <a:pt x="588" y="462"/>
                    </a:lnTo>
                    <a:lnTo>
                      <a:pt x="571" y="455"/>
                    </a:lnTo>
                    <a:lnTo>
                      <a:pt x="555" y="443"/>
                    </a:lnTo>
                    <a:lnTo>
                      <a:pt x="466" y="352"/>
                    </a:lnTo>
                    <a:lnTo>
                      <a:pt x="463" y="350"/>
                    </a:lnTo>
                    <a:lnTo>
                      <a:pt x="461" y="349"/>
                    </a:lnTo>
                    <a:lnTo>
                      <a:pt x="458" y="349"/>
                    </a:lnTo>
                    <a:lnTo>
                      <a:pt x="456" y="349"/>
                    </a:lnTo>
                    <a:lnTo>
                      <a:pt x="453" y="350"/>
                    </a:lnTo>
                    <a:lnTo>
                      <a:pt x="450" y="352"/>
                    </a:lnTo>
                    <a:lnTo>
                      <a:pt x="353" y="449"/>
                    </a:lnTo>
                    <a:lnTo>
                      <a:pt x="351" y="452"/>
                    </a:lnTo>
                    <a:lnTo>
                      <a:pt x="350" y="456"/>
                    </a:lnTo>
                    <a:lnTo>
                      <a:pt x="350" y="459"/>
                    </a:lnTo>
                    <a:lnTo>
                      <a:pt x="351" y="462"/>
                    </a:lnTo>
                    <a:lnTo>
                      <a:pt x="353" y="465"/>
                    </a:lnTo>
                    <a:lnTo>
                      <a:pt x="443" y="554"/>
                    </a:lnTo>
                    <a:lnTo>
                      <a:pt x="455" y="569"/>
                    </a:lnTo>
                    <a:lnTo>
                      <a:pt x="461" y="587"/>
                    </a:lnTo>
                    <a:lnTo>
                      <a:pt x="463" y="606"/>
                    </a:lnTo>
                    <a:lnTo>
                      <a:pt x="460" y="625"/>
                    </a:lnTo>
                    <a:lnTo>
                      <a:pt x="451" y="642"/>
                    </a:lnTo>
                    <a:lnTo>
                      <a:pt x="422" y="688"/>
                    </a:lnTo>
                    <a:lnTo>
                      <a:pt x="398" y="737"/>
                    </a:lnTo>
                    <a:lnTo>
                      <a:pt x="376" y="788"/>
                    </a:lnTo>
                    <a:lnTo>
                      <a:pt x="360" y="839"/>
                    </a:lnTo>
                    <a:lnTo>
                      <a:pt x="347" y="892"/>
                    </a:lnTo>
                    <a:lnTo>
                      <a:pt x="341" y="911"/>
                    </a:lnTo>
                    <a:lnTo>
                      <a:pt x="330" y="927"/>
                    </a:lnTo>
                    <a:lnTo>
                      <a:pt x="315" y="938"/>
                    </a:lnTo>
                    <a:lnTo>
                      <a:pt x="297" y="947"/>
                    </a:lnTo>
                    <a:lnTo>
                      <a:pt x="278" y="949"/>
                    </a:lnTo>
                    <a:lnTo>
                      <a:pt x="153" y="949"/>
                    </a:lnTo>
                    <a:lnTo>
                      <a:pt x="149" y="950"/>
                    </a:lnTo>
                    <a:lnTo>
                      <a:pt x="146" y="951"/>
                    </a:lnTo>
                    <a:lnTo>
                      <a:pt x="143" y="954"/>
                    </a:lnTo>
                    <a:lnTo>
                      <a:pt x="142" y="957"/>
                    </a:lnTo>
                    <a:lnTo>
                      <a:pt x="141" y="960"/>
                    </a:lnTo>
                    <a:lnTo>
                      <a:pt x="141" y="1097"/>
                    </a:lnTo>
                    <a:lnTo>
                      <a:pt x="142" y="1101"/>
                    </a:lnTo>
                    <a:lnTo>
                      <a:pt x="143" y="1104"/>
                    </a:lnTo>
                    <a:lnTo>
                      <a:pt x="146" y="1107"/>
                    </a:lnTo>
                    <a:lnTo>
                      <a:pt x="149" y="1108"/>
                    </a:lnTo>
                    <a:lnTo>
                      <a:pt x="153" y="1109"/>
                    </a:lnTo>
                    <a:lnTo>
                      <a:pt x="278" y="1109"/>
                    </a:lnTo>
                    <a:lnTo>
                      <a:pt x="297" y="1111"/>
                    </a:lnTo>
                    <a:lnTo>
                      <a:pt x="315" y="1120"/>
                    </a:lnTo>
                    <a:lnTo>
                      <a:pt x="330" y="1131"/>
                    </a:lnTo>
                    <a:lnTo>
                      <a:pt x="341" y="1147"/>
                    </a:lnTo>
                    <a:lnTo>
                      <a:pt x="347" y="1166"/>
                    </a:lnTo>
                    <a:lnTo>
                      <a:pt x="360" y="1219"/>
                    </a:lnTo>
                    <a:lnTo>
                      <a:pt x="376" y="1270"/>
                    </a:lnTo>
                    <a:lnTo>
                      <a:pt x="398" y="1321"/>
                    </a:lnTo>
                    <a:lnTo>
                      <a:pt x="422" y="1368"/>
                    </a:lnTo>
                    <a:lnTo>
                      <a:pt x="451" y="1416"/>
                    </a:lnTo>
                    <a:lnTo>
                      <a:pt x="460" y="1433"/>
                    </a:lnTo>
                    <a:lnTo>
                      <a:pt x="463" y="1452"/>
                    </a:lnTo>
                    <a:lnTo>
                      <a:pt x="461" y="1470"/>
                    </a:lnTo>
                    <a:lnTo>
                      <a:pt x="455" y="1488"/>
                    </a:lnTo>
                    <a:lnTo>
                      <a:pt x="443" y="1504"/>
                    </a:lnTo>
                    <a:lnTo>
                      <a:pt x="353" y="1593"/>
                    </a:lnTo>
                    <a:lnTo>
                      <a:pt x="351" y="1596"/>
                    </a:lnTo>
                    <a:lnTo>
                      <a:pt x="350" y="1599"/>
                    </a:lnTo>
                    <a:lnTo>
                      <a:pt x="350" y="1602"/>
                    </a:lnTo>
                    <a:lnTo>
                      <a:pt x="351" y="1605"/>
                    </a:lnTo>
                    <a:lnTo>
                      <a:pt x="353" y="1609"/>
                    </a:lnTo>
                    <a:lnTo>
                      <a:pt x="450" y="1704"/>
                    </a:lnTo>
                    <a:lnTo>
                      <a:pt x="453" y="1708"/>
                    </a:lnTo>
                    <a:lnTo>
                      <a:pt x="456" y="1709"/>
                    </a:lnTo>
                    <a:lnTo>
                      <a:pt x="458" y="1709"/>
                    </a:lnTo>
                    <a:lnTo>
                      <a:pt x="461" y="1709"/>
                    </a:lnTo>
                    <a:lnTo>
                      <a:pt x="463" y="1708"/>
                    </a:lnTo>
                    <a:lnTo>
                      <a:pt x="466" y="1704"/>
                    </a:lnTo>
                    <a:lnTo>
                      <a:pt x="555" y="1616"/>
                    </a:lnTo>
                    <a:lnTo>
                      <a:pt x="569" y="1605"/>
                    </a:lnTo>
                    <a:lnTo>
                      <a:pt x="586" y="1598"/>
                    </a:lnTo>
                    <a:lnTo>
                      <a:pt x="604" y="1596"/>
                    </a:lnTo>
                    <a:lnTo>
                      <a:pt x="624" y="1599"/>
                    </a:lnTo>
                    <a:lnTo>
                      <a:pt x="643" y="1607"/>
                    </a:lnTo>
                    <a:lnTo>
                      <a:pt x="690" y="1636"/>
                    </a:lnTo>
                    <a:lnTo>
                      <a:pt x="738" y="1661"/>
                    </a:lnTo>
                    <a:lnTo>
                      <a:pt x="789" y="1682"/>
                    </a:lnTo>
                    <a:lnTo>
                      <a:pt x="840" y="1699"/>
                    </a:lnTo>
                    <a:lnTo>
                      <a:pt x="893" y="1713"/>
                    </a:lnTo>
                    <a:lnTo>
                      <a:pt x="912" y="1719"/>
                    </a:lnTo>
                    <a:lnTo>
                      <a:pt x="928" y="1730"/>
                    </a:lnTo>
                    <a:lnTo>
                      <a:pt x="940" y="1745"/>
                    </a:lnTo>
                    <a:lnTo>
                      <a:pt x="948" y="1762"/>
                    </a:lnTo>
                    <a:lnTo>
                      <a:pt x="950" y="1781"/>
                    </a:lnTo>
                    <a:lnTo>
                      <a:pt x="950" y="1907"/>
                    </a:lnTo>
                    <a:lnTo>
                      <a:pt x="951" y="1911"/>
                    </a:lnTo>
                    <a:lnTo>
                      <a:pt x="952" y="1914"/>
                    </a:lnTo>
                    <a:lnTo>
                      <a:pt x="954" y="1916"/>
                    </a:lnTo>
                    <a:lnTo>
                      <a:pt x="958" y="1918"/>
                    </a:lnTo>
                    <a:lnTo>
                      <a:pt x="962" y="1918"/>
                    </a:lnTo>
                    <a:lnTo>
                      <a:pt x="1099" y="1918"/>
                    </a:lnTo>
                    <a:lnTo>
                      <a:pt x="1102" y="1918"/>
                    </a:lnTo>
                    <a:lnTo>
                      <a:pt x="1105" y="1916"/>
                    </a:lnTo>
                    <a:lnTo>
                      <a:pt x="1108" y="1914"/>
                    </a:lnTo>
                    <a:lnTo>
                      <a:pt x="1109" y="1911"/>
                    </a:lnTo>
                    <a:lnTo>
                      <a:pt x="1110" y="1907"/>
                    </a:lnTo>
                    <a:lnTo>
                      <a:pt x="1110" y="1781"/>
                    </a:lnTo>
                    <a:lnTo>
                      <a:pt x="1113" y="1762"/>
                    </a:lnTo>
                    <a:lnTo>
                      <a:pt x="1121" y="1745"/>
                    </a:lnTo>
                    <a:lnTo>
                      <a:pt x="1133" y="1730"/>
                    </a:lnTo>
                    <a:lnTo>
                      <a:pt x="1148" y="1719"/>
                    </a:lnTo>
                    <a:lnTo>
                      <a:pt x="1167" y="1713"/>
                    </a:lnTo>
                    <a:lnTo>
                      <a:pt x="1220" y="1700"/>
                    </a:lnTo>
                    <a:lnTo>
                      <a:pt x="1272" y="1683"/>
                    </a:lnTo>
                    <a:lnTo>
                      <a:pt x="1321" y="1662"/>
                    </a:lnTo>
                    <a:lnTo>
                      <a:pt x="1370" y="1638"/>
                    </a:lnTo>
                    <a:lnTo>
                      <a:pt x="1417" y="1610"/>
                    </a:lnTo>
                    <a:lnTo>
                      <a:pt x="1434" y="1600"/>
                    </a:lnTo>
                    <a:lnTo>
                      <a:pt x="1453" y="1597"/>
                    </a:lnTo>
                    <a:lnTo>
                      <a:pt x="1472" y="1599"/>
                    </a:lnTo>
                    <a:lnTo>
                      <a:pt x="1490" y="1605"/>
                    </a:lnTo>
                    <a:lnTo>
                      <a:pt x="1506" y="1618"/>
                    </a:lnTo>
                    <a:lnTo>
                      <a:pt x="1594" y="1707"/>
                    </a:lnTo>
                    <a:lnTo>
                      <a:pt x="1598" y="1709"/>
                    </a:lnTo>
                    <a:lnTo>
                      <a:pt x="1600" y="1710"/>
                    </a:lnTo>
                    <a:lnTo>
                      <a:pt x="1602" y="1710"/>
                    </a:lnTo>
                    <a:lnTo>
                      <a:pt x="1605" y="1710"/>
                    </a:lnTo>
                    <a:lnTo>
                      <a:pt x="1607" y="1709"/>
                    </a:lnTo>
                    <a:lnTo>
                      <a:pt x="1610" y="1707"/>
                    </a:lnTo>
                    <a:lnTo>
                      <a:pt x="1706" y="1610"/>
                    </a:lnTo>
                    <a:lnTo>
                      <a:pt x="1708" y="1607"/>
                    </a:lnTo>
                    <a:lnTo>
                      <a:pt x="1709" y="1604"/>
                    </a:lnTo>
                    <a:lnTo>
                      <a:pt x="1710" y="1602"/>
                    </a:lnTo>
                    <a:lnTo>
                      <a:pt x="1709" y="1600"/>
                    </a:lnTo>
                    <a:lnTo>
                      <a:pt x="1708" y="1597"/>
                    </a:lnTo>
                    <a:lnTo>
                      <a:pt x="1706" y="1594"/>
                    </a:lnTo>
                    <a:lnTo>
                      <a:pt x="1618" y="1505"/>
                    </a:lnTo>
                    <a:lnTo>
                      <a:pt x="1606" y="1489"/>
                    </a:lnTo>
                    <a:lnTo>
                      <a:pt x="1600" y="1473"/>
                    </a:lnTo>
                    <a:lnTo>
                      <a:pt x="1598" y="1454"/>
                    </a:lnTo>
                    <a:lnTo>
                      <a:pt x="1601" y="1435"/>
                    </a:lnTo>
                    <a:lnTo>
                      <a:pt x="1609" y="1417"/>
                    </a:lnTo>
                    <a:lnTo>
                      <a:pt x="1638" y="1370"/>
                    </a:lnTo>
                    <a:lnTo>
                      <a:pt x="1663" y="1322"/>
                    </a:lnTo>
                    <a:lnTo>
                      <a:pt x="1683" y="1271"/>
                    </a:lnTo>
                    <a:lnTo>
                      <a:pt x="1700" y="1220"/>
                    </a:lnTo>
                    <a:lnTo>
                      <a:pt x="1713" y="1167"/>
                    </a:lnTo>
                    <a:lnTo>
                      <a:pt x="1719" y="1148"/>
                    </a:lnTo>
                    <a:lnTo>
                      <a:pt x="1731" y="1132"/>
                    </a:lnTo>
                    <a:lnTo>
                      <a:pt x="1745" y="1121"/>
                    </a:lnTo>
                    <a:lnTo>
                      <a:pt x="1762" y="1113"/>
                    </a:lnTo>
                    <a:lnTo>
                      <a:pt x="1782" y="1110"/>
                    </a:lnTo>
                    <a:lnTo>
                      <a:pt x="1908" y="1110"/>
                    </a:lnTo>
                    <a:lnTo>
                      <a:pt x="1911" y="1110"/>
                    </a:lnTo>
                    <a:lnTo>
                      <a:pt x="1914" y="1108"/>
                    </a:lnTo>
                    <a:lnTo>
                      <a:pt x="1917" y="1106"/>
                    </a:lnTo>
                    <a:lnTo>
                      <a:pt x="1918" y="1103"/>
                    </a:lnTo>
                    <a:lnTo>
                      <a:pt x="1919" y="1098"/>
                    </a:lnTo>
                    <a:lnTo>
                      <a:pt x="1919" y="961"/>
                    </a:lnTo>
                    <a:lnTo>
                      <a:pt x="1918" y="958"/>
                    </a:lnTo>
                    <a:lnTo>
                      <a:pt x="1917" y="955"/>
                    </a:lnTo>
                    <a:lnTo>
                      <a:pt x="1914" y="953"/>
                    </a:lnTo>
                    <a:lnTo>
                      <a:pt x="1911" y="951"/>
                    </a:lnTo>
                    <a:lnTo>
                      <a:pt x="1908" y="951"/>
                    </a:lnTo>
                    <a:lnTo>
                      <a:pt x="1782" y="951"/>
                    </a:lnTo>
                    <a:lnTo>
                      <a:pt x="1762" y="948"/>
                    </a:lnTo>
                    <a:lnTo>
                      <a:pt x="1745" y="940"/>
                    </a:lnTo>
                    <a:lnTo>
                      <a:pt x="1731" y="928"/>
                    </a:lnTo>
                    <a:lnTo>
                      <a:pt x="1719" y="912"/>
                    </a:lnTo>
                    <a:lnTo>
                      <a:pt x="1713" y="894"/>
                    </a:lnTo>
                    <a:lnTo>
                      <a:pt x="1700" y="840"/>
                    </a:lnTo>
                    <a:lnTo>
                      <a:pt x="1683" y="789"/>
                    </a:lnTo>
                    <a:lnTo>
                      <a:pt x="1663" y="739"/>
                    </a:lnTo>
                    <a:lnTo>
                      <a:pt x="1638" y="691"/>
                    </a:lnTo>
                    <a:lnTo>
                      <a:pt x="1609" y="644"/>
                    </a:lnTo>
                    <a:lnTo>
                      <a:pt x="1601" y="626"/>
                    </a:lnTo>
                    <a:lnTo>
                      <a:pt x="1598" y="607"/>
                    </a:lnTo>
                    <a:lnTo>
                      <a:pt x="1599" y="588"/>
                    </a:lnTo>
                    <a:lnTo>
                      <a:pt x="1606" y="570"/>
                    </a:lnTo>
                    <a:lnTo>
                      <a:pt x="1618" y="555"/>
                    </a:lnTo>
                    <a:lnTo>
                      <a:pt x="1706" y="466"/>
                    </a:lnTo>
                    <a:lnTo>
                      <a:pt x="1708" y="464"/>
                    </a:lnTo>
                    <a:lnTo>
                      <a:pt x="1709" y="461"/>
                    </a:lnTo>
                    <a:lnTo>
                      <a:pt x="1710" y="459"/>
                    </a:lnTo>
                    <a:lnTo>
                      <a:pt x="1709" y="457"/>
                    </a:lnTo>
                    <a:lnTo>
                      <a:pt x="1708" y="453"/>
                    </a:lnTo>
                    <a:lnTo>
                      <a:pt x="1706" y="450"/>
                    </a:lnTo>
                    <a:lnTo>
                      <a:pt x="1610" y="354"/>
                    </a:lnTo>
                    <a:lnTo>
                      <a:pt x="1607" y="352"/>
                    </a:lnTo>
                    <a:lnTo>
                      <a:pt x="1605" y="351"/>
                    </a:lnTo>
                    <a:lnTo>
                      <a:pt x="1602" y="350"/>
                    </a:lnTo>
                    <a:lnTo>
                      <a:pt x="1600" y="351"/>
                    </a:lnTo>
                    <a:lnTo>
                      <a:pt x="1598" y="352"/>
                    </a:lnTo>
                    <a:lnTo>
                      <a:pt x="1594" y="354"/>
                    </a:lnTo>
                    <a:lnTo>
                      <a:pt x="1506" y="443"/>
                    </a:lnTo>
                    <a:lnTo>
                      <a:pt x="1490" y="455"/>
                    </a:lnTo>
                    <a:lnTo>
                      <a:pt x="1472" y="462"/>
                    </a:lnTo>
                    <a:lnTo>
                      <a:pt x="1453" y="463"/>
                    </a:lnTo>
                    <a:lnTo>
                      <a:pt x="1434" y="460"/>
                    </a:lnTo>
                    <a:lnTo>
                      <a:pt x="1417" y="451"/>
                    </a:lnTo>
                    <a:lnTo>
                      <a:pt x="1370" y="423"/>
                    </a:lnTo>
                    <a:lnTo>
                      <a:pt x="1321" y="398"/>
                    </a:lnTo>
                    <a:lnTo>
                      <a:pt x="1272" y="378"/>
                    </a:lnTo>
                    <a:lnTo>
                      <a:pt x="1220" y="361"/>
                    </a:lnTo>
                    <a:lnTo>
                      <a:pt x="1167" y="348"/>
                    </a:lnTo>
                    <a:lnTo>
                      <a:pt x="1148" y="342"/>
                    </a:lnTo>
                    <a:lnTo>
                      <a:pt x="1133" y="330"/>
                    </a:lnTo>
                    <a:lnTo>
                      <a:pt x="1120" y="315"/>
                    </a:lnTo>
                    <a:lnTo>
                      <a:pt x="1113" y="299"/>
                    </a:lnTo>
                    <a:lnTo>
                      <a:pt x="1110" y="279"/>
                    </a:lnTo>
                    <a:lnTo>
                      <a:pt x="1110" y="153"/>
                    </a:lnTo>
                    <a:lnTo>
                      <a:pt x="1109" y="150"/>
                    </a:lnTo>
                    <a:lnTo>
                      <a:pt x="1108" y="147"/>
                    </a:lnTo>
                    <a:lnTo>
                      <a:pt x="1105" y="145"/>
                    </a:lnTo>
                    <a:lnTo>
                      <a:pt x="1102" y="143"/>
                    </a:lnTo>
                    <a:lnTo>
                      <a:pt x="1099" y="141"/>
                    </a:lnTo>
                    <a:lnTo>
                      <a:pt x="962" y="141"/>
                    </a:lnTo>
                    <a:close/>
                    <a:moveTo>
                      <a:pt x="961" y="0"/>
                    </a:moveTo>
                    <a:lnTo>
                      <a:pt x="1098" y="0"/>
                    </a:lnTo>
                    <a:lnTo>
                      <a:pt x="1128" y="3"/>
                    </a:lnTo>
                    <a:lnTo>
                      <a:pt x="1157" y="12"/>
                    </a:lnTo>
                    <a:lnTo>
                      <a:pt x="1183" y="26"/>
                    </a:lnTo>
                    <a:lnTo>
                      <a:pt x="1205" y="45"/>
                    </a:lnTo>
                    <a:lnTo>
                      <a:pt x="1224" y="67"/>
                    </a:lnTo>
                    <a:lnTo>
                      <a:pt x="1238" y="93"/>
                    </a:lnTo>
                    <a:lnTo>
                      <a:pt x="1246" y="121"/>
                    </a:lnTo>
                    <a:lnTo>
                      <a:pt x="1250" y="152"/>
                    </a:lnTo>
                    <a:lnTo>
                      <a:pt x="1250" y="223"/>
                    </a:lnTo>
                    <a:lnTo>
                      <a:pt x="1300" y="237"/>
                    </a:lnTo>
                    <a:lnTo>
                      <a:pt x="1350" y="256"/>
                    </a:lnTo>
                    <a:lnTo>
                      <a:pt x="1398" y="279"/>
                    </a:lnTo>
                    <a:lnTo>
                      <a:pt x="1445" y="303"/>
                    </a:lnTo>
                    <a:lnTo>
                      <a:pt x="1494" y="253"/>
                    </a:lnTo>
                    <a:lnTo>
                      <a:pt x="1512" y="237"/>
                    </a:lnTo>
                    <a:lnTo>
                      <a:pt x="1532" y="225"/>
                    </a:lnTo>
                    <a:lnTo>
                      <a:pt x="1554" y="216"/>
                    </a:lnTo>
                    <a:lnTo>
                      <a:pt x="1578" y="211"/>
                    </a:lnTo>
                    <a:lnTo>
                      <a:pt x="1602" y="209"/>
                    </a:lnTo>
                    <a:lnTo>
                      <a:pt x="1631" y="212"/>
                    </a:lnTo>
                    <a:lnTo>
                      <a:pt x="1660" y="221"/>
                    </a:lnTo>
                    <a:lnTo>
                      <a:pt x="1686" y="234"/>
                    </a:lnTo>
                    <a:lnTo>
                      <a:pt x="1708" y="253"/>
                    </a:lnTo>
                    <a:lnTo>
                      <a:pt x="1805" y="350"/>
                    </a:lnTo>
                    <a:lnTo>
                      <a:pt x="1821" y="368"/>
                    </a:lnTo>
                    <a:lnTo>
                      <a:pt x="1834" y="388"/>
                    </a:lnTo>
                    <a:lnTo>
                      <a:pt x="1842" y="410"/>
                    </a:lnTo>
                    <a:lnTo>
                      <a:pt x="1849" y="433"/>
                    </a:lnTo>
                    <a:lnTo>
                      <a:pt x="1850" y="457"/>
                    </a:lnTo>
                    <a:lnTo>
                      <a:pt x="1848" y="487"/>
                    </a:lnTo>
                    <a:lnTo>
                      <a:pt x="1838" y="516"/>
                    </a:lnTo>
                    <a:lnTo>
                      <a:pt x="1824" y="541"/>
                    </a:lnTo>
                    <a:lnTo>
                      <a:pt x="1805" y="564"/>
                    </a:lnTo>
                    <a:lnTo>
                      <a:pt x="1756" y="614"/>
                    </a:lnTo>
                    <a:lnTo>
                      <a:pt x="1781" y="661"/>
                    </a:lnTo>
                    <a:lnTo>
                      <a:pt x="1802" y="709"/>
                    </a:lnTo>
                    <a:lnTo>
                      <a:pt x="1821" y="758"/>
                    </a:lnTo>
                    <a:lnTo>
                      <a:pt x="1837" y="809"/>
                    </a:lnTo>
                    <a:lnTo>
                      <a:pt x="1907" y="809"/>
                    </a:lnTo>
                    <a:lnTo>
                      <a:pt x="1937" y="812"/>
                    </a:lnTo>
                    <a:lnTo>
                      <a:pt x="1966" y="820"/>
                    </a:lnTo>
                    <a:lnTo>
                      <a:pt x="1992" y="835"/>
                    </a:lnTo>
                    <a:lnTo>
                      <a:pt x="2014" y="853"/>
                    </a:lnTo>
                    <a:lnTo>
                      <a:pt x="2033" y="875"/>
                    </a:lnTo>
                    <a:lnTo>
                      <a:pt x="2047" y="901"/>
                    </a:lnTo>
                    <a:lnTo>
                      <a:pt x="2055" y="930"/>
                    </a:lnTo>
                    <a:lnTo>
                      <a:pt x="2058" y="960"/>
                    </a:lnTo>
                    <a:lnTo>
                      <a:pt x="2058" y="1097"/>
                    </a:lnTo>
                    <a:lnTo>
                      <a:pt x="2055" y="1128"/>
                    </a:lnTo>
                    <a:lnTo>
                      <a:pt x="2047" y="1156"/>
                    </a:lnTo>
                    <a:lnTo>
                      <a:pt x="2033" y="1182"/>
                    </a:lnTo>
                    <a:lnTo>
                      <a:pt x="2014" y="1205"/>
                    </a:lnTo>
                    <a:lnTo>
                      <a:pt x="1992" y="1223"/>
                    </a:lnTo>
                    <a:lnTo>
                      <a:pt x="1966" y="1238"/>
                    </a:lnTo>
                    <a:lnTo>
                      <a:pt x="1937" y="1246"/>
                    </a:lnTo>
                    <a:lnTo>
                      <a:pt x="1907" y="1249"/>
                    </a:lnTo>
                    <a:lnTo>
                      <a:pt x="1837" y="1249"/>
                    </a:lnTo>
                    <a:lnTo>
                      <a:pt x="1821" y="1300"/>
                    </a:lnTo>
                    <a:lnTo>
                      <a:pt x="1802" y="1349"/>
                    </a:lnTo>
                    <a:lnTo>
                      <a:pt x="1781" y="1397"/>
                    </a:lnTo>
                    <a:lnTo>
                      <a:pt x="1756" y="1444"/>
                    </a:lnTo>
                    <a:lnTo>
                      <a:pt x="1805" y="1494"/>
                    </a:lnTo>
                    <a:lnTo>
                      <a:pt x="1821" y="1512"/>
                    </a:lnTo>
                    <a:lnTo>
                      <a:pt x="1834" y="1532"/>
                    </a:lnTo>
                    <a:lnTo>
                      <a:pt x="1842" y="1554"/>
                    </a:lnTo>
                    <a:lnTo>
                      <a:pt x="1849" y="1577"/>
                    </a:lnTo>
                    <a:lnTo>
                      <a:pt x="1850" y="1600"/>
                    </a:lnTo>
                    <a:lnTo>
                      <a:pt x="1848" y="1631"/>
                    </a:lnTo>
                    <a:lnTo>
                      <a:pt x="1838" y="1659"/>
                    </a:lnTo>
                    <a:lnTo>
                      <a:pt x="1824" y="1684"/>
                    </a:lnTo>
                    <a:lnTo>
                      <a:pt x="1805" y="1708"/>
                    </a:lnTo>
                    <a:lnTo>
                      <a:pt x="1708" y="1805"/>
                    </a:lnTo>
                    <a:lnTo>
                      <a:pt x="1690" y="1820"/>
                    </a:lnTo>
                    <a:lnTo>
                      <a:pt x="1670" y="1833"/>
                    </a:lnTo>
                    <a:lnTo>
                      <a:pt x="1648" y="1841"/>
                    </a:lnTo>
                    <a:lnTo>
                      <a:pt x="1625" y="1847"/>
                    </a:lnTo>
                    <a:lnTo>
                      <a:pt x="1602" y="1849"/>
                    </a:lnTo>
                    <a:lnTo>
                      <a:pt x="1571" y="1846"/>
                    </a:lnTo>
                    <a:lnTo>
                      <a:pt x="1544" y="1837"/>
                    </a:lnTo>
                    <a:lnTo>
                      <a:pt x="1517" y="1824"/>
                    </a:lnTo>
                    <a:lnTo>
                      <a:pt x="1494" y="1805"/>
                    </a:lnTo>
                    <a:lnTo>
                      <a:pt x="1445" y="1755"/>
                    </a:lnTo>
                    <a:lnTo>
                      <a:pt x="1398" y="1779"/>
                    </a:lnTo>
                    <a:lnTo>
                      <a:pt x="1350" y="1801"/>
                    </a:lnTo>
                    <a:lnTo>
                      <a:pt x="1300" y="1820"/>
                    </a:lnTo>
                    <a:lnTo>
                      <a:pt x="1250" y="1835"/>
                    </a:lnTo>
                    <a:lnTo>
                      <a:pt x="1250" y="1906"/>
                    </a:lnTo>
                    <a:lnTo>
                      <a:pt x="1246" y="1936"/>
                    </a:lnTo>
                    <a:lnTo>
                      <a:pt x="1238" y="1965"/>
                    </a:lnTo>
                    <a:lnTo>
                      <a:pt x="1224" y="1991"/>
                    </a:lnTo>
                    <a:lnTo>
                      <a:pt x="1205" y="2013"/>
                    </a:lnTo>
                    <a:lnTo>
                      <a:pt x="1183" y="2032"/>
                    </a:lnTo>
                    <a:lnTo>
                      <a:pt x="1157" y="2046"/>
                    </a:lnTo>
                    <a:lnTo>
                      <a:pt x="1128" y="2054"/>
                    </a:lnTo>
                    <a:lnTo>
                      <a:pt x="1098" y="2058"/>
                    </a:lnTo>
                    <a:lnTo>
                      <a:pt x="961" y="2058"/>
                    </a:lnTo>
                    <a:lnTo>
                      <a:pt x="930" y="2054"/>
                    </a:lnTo>
                    <a:lnTo>
                      <a:pt x="903" y="2046"/>
                    </a:lnTo>
                    <a:lnTo>
                      <a:pt x="876" y="2032"/>
                    </a:lnTo>
                    <a:lnTo>
                      <a:pt x="854" y="2013"/>
                    </a:lnTo>
                    <a:lnTo>
                      <a:pt x="835" y="1991"/>
                    </a:lnTo>
                    <a:lnTo>
                      <a:pt x="821" y="1965"/>
                    </a:lnTo>
                    <a:lnTo>
                      <a:pt x="812" y="1936"/>
                    </a:lnTo>
                    <a:lnTo>
                      <a:pt x="809" y="1906"/>
                    </a:lnTo>
                    <a:lnTo>
                      <a:pt x="809" y="1835"/>
                    </a:lnTo>
                    <a:lnTo>
                      <a:pt x="758" y="1820"/>
                    </a:lnTo>
                    <a:lnTo>
                      <a:pt x="709" y="1801"/>
                    </a:lnTo>
                    <a:lnTo>
                      <a:pt x="661" y="1779"/>
                    </a:lnTo>
                    <a:lnTo>
                      <a:pt x="615" y="1755"/>
                    </a:lnTo>
                    <a:lnTo>
                      <a:pt x="564" y="1805"/>
                    </a:lnTo>
                    <a:lnTo>
                      <a:pt x="546" y="1820"/>
                    </a:lnTo>
                    <a:lnTo>
                      <a:pt x="526" y="1833"/>
                    </a:lnTo>
                    <a:lnTo>
                      <a:pt x="504" y="1841"/>
                    </a:lnTo>
                    <a:lnTo>
                      <a:pt x="481" y="1847"/>
                    </a:lnTo>
                    <a:lnTo>
                      <a:pt x="458" y="1849"/>
                    </a:lnTo>
                    <a:lnTo>
                      <a:pt x="427" y="1846"/>
                    </a:lnTo>
                    <a:lnTo>
                      <a:pt x="400" y="1837"/>
                    </a:lnTo>
                    <a:lnTo>
                      <a:pt x="373" y="1824"/>
                    </a:lnTo>
                    <a:lnTo>
                      <a:pt x="350" y="1805"/>
                    </a:lnTo>
                    <a:lnTo>
                      <a:pt x="253" y="1708"/>
                    </a:lnTo>
                    <a:lnTo>
                      <a:pt x="236" y="1687"/>
                    </a:lnTo>
                    <a:lnTo>
                      <a:pt x="223" y="1663"/>
                    </a:lnTo>
                    <a:lnTo>
                      <a:pt x="214" y="1639"/>
                    </a:lnTo>
                    <a:lnTo>
                      <a:pt x="210" y="1614"/>
                    </a:lnTo>
                    <a:lnTo>
                      <a:pt x="210" y="1587"/>
                    </a:lnTo>
                    <a:lnTo>
                      <a:pt x="214" y="1562"/>
                    </a:lnTo>
                    <a:lnTo>
                      <a:pt x="223" y="1538"/>
                    </a:lnTo>
                    <a:lnTo>
                      <a:pt x="236" y="1515"/>
                    </a:lnTo>
                    <a:lnTo>
                      <a:pt x="253" y="1494"/>
                    </a:lnTo>
                    <a:lnTo>
                      <a:pt x="304" y="1444"/>
                    </a:lnTo>
                    <a:lnTo>
                      <a:pt x="278" y="1397"/>
                    </a:lnTo>
                    <a:lnTo>
                      <a:pt x="256" y="1349"/>
                    </a:lnTo>
                    <a:lnTo>
                      <a:pt x="237" y="1300"/>
                    </a:lnTo>
                    <a:lnTo>
                      <a:pt x="223" y="1249"/>
                    </a:lnTo>
                    <a:lnTo>
                      <a:pt x="152" y="1249"/>
                    </a:lnTo>
                    <a:lnTo>
                      <a:pt x="121" y="1246"/>
                    </a:lnTo>
                    <a:lnTo>
                      <a:pt x="93" y="1238"/>
                    </a:lnTo>
                    <a:lnTo>
                      <a:pt x="67" y="1223"/>
                    </a:lnTo>
                    <a:lnTo>
                      <a:pt x="44" y="1205"/>
                    </a:lnTo>
                    <a:lnTo>
                      <a:pt x="26" y="1182"/>
                    </a:lnTo>
                    <a:lnTo>
                      <a:pt x="12" y="1156"/>
                    </a:lnTo>
                    <a:lnTo>
                      <a:pt x="3" y="1128"/>
                    </a:lnTo>
                    <a:lnTo>
                      <a:pt x="0" y="1097"/>
                    </a:lnTo>
                    <a:lnTo>
                      <a:pt x="0" y="960"/>
                    </a:lnTo>
                    <a:lnTo>
                      <a:pt x="3" y="930"/>
                    </a:lnTo>
                    <a:lnTo>
                      <a:pt x="12" y="901"/>
                    </a:lnTo>
                    <a:lnTo>
                      <a:pt x="26" y="875"/>
                    </a:lnTo>
                    <a:lnTo>
                      <a:pt x="44" y="853"/>
                    </a:lnTo>
                    <a:lnTo>
                      <a:pt x="67" y="835"/>
                    </a:lnTo>
                    <a:lnTo>
                      <a:pt x="93" y="820"/>
                    </a:lnTo>
                    <a:lnTo>
                      <a:pt x="121" y="812"/>
                    </a:lnTo>
                    <a:lnTo>
                      <a:pt x="152" y="809"/>
                    </a:lnTo>
                    <a:lnTo>
                      <a:pt x="223" y="809"/>
                    </a:lnTo>
                    <a:lnTo>
                      <a:pt x="237" y="758"/>
                    </a:lnTo>
                    <a:lnTo>
                      <a:pt x="256" y="709"/>
                    </a:lnTo>
                    <a:lnTo>
                      <a:pt x="278" y="661"/>
                    </a:lnTo>
                    <a:lnTo>
                      <a:pt x="304" y="614"/>
                    </a:lnTo>
                    <a:lnTo>
                      <a:pt x="253" y="564"/>
                    </a:lnTo>
                    <a:lnTo>
                      <a:pt x="236" y="543"/>
                    </a:lnTo>
                    <a:lnTo>
                      <a:pt x="223" y="520"/>
                    </a:lnTo>
                    <a:lnTo>
                      <a:pt x="214" y="496"/>
                    </a:lnTo>
                    <a:lnTo>
                      <a:pt x="210" y="470"/>
                    </a:lnTo>
                    <a:lnTo>
                      <a:pt x="210" y="444"/>
                    </a:lnTo>
                    <a:lnTo>
                      <a:pt x="214" y="419"/>
                    </a:lnTo>
                    <a:lnTo>
                      <a:pt x="223" y="394"/>
                    </a:lnTo>
                    <a:lnTo>
                      <a:pt x="236" y="371"/>
                    </a:lnTo>
                    <a:lnTo>
                      <a:pt x="253" y="350"/>
                    </a:lnTo>
                    <a:lnTo>
                      <a:pt x="350" y="253"/>
                    </a:lnTo>
                    <a:lnTo>
                      <a:pt x="368" y="237"/>
                    </a:lnTo>
                    <a:lnTo>
                      <a:pt x="388" y="225"/>
                    </a:lnTo>
                    <a:lnTo>
                      <a:pt x="410" y="216"/>
                    </a:lnTo>
                    <a:lnTo>
                      <a:pt x="433" y="211"/>
                    </a:lnTo>
                    <a:lnTo>
                      <a:pt x="458" y="209"/>
                    </a:lnTo>
                    <a:lnTo>
                      <a:pt x="487" y="212"/>
                    </a:lnTo>
                    <a:lnTo>
                      <a:pt x="516" y="221"/>
                    </a:lnTo>
                    <a:lnTo>
                      <a:pt x="542" y="234"/>
                    </a:lnTo>
                    <a:lnTo>
                      <a:pt x="564" y="253"/>
                    </a:lnTo>
                    <a:lnTo>
                      <a:pt x="615" y="303"/>
                    </a:lnTo>
                    <a:lnTo>
                      <a:pt x="661" y="279"/>
                    </a:lnTo>
                    <a:lnTo>
                      <a:pt x="709" y="256"/>
                    </a:lnTo>
                    <a:lnTo>
                      <a:pt x="758" y="237"/>
                    </a:lnTo>
                    <a:lnTo>
                      <a:pt x="809" y="223"/>
                    </a:lnTo>
                    <a:lnTo>
                      <a:pt x="809" y="152"/>
                    </a:lnTo>
                    <a:lnTo>
                      <a:pt x="812" y="121"/>
                    </a:lnTo>
                    <a:lnTo>
                      <a:pt x="820" y="93"/>
                    </a:lnTo>
                    <a:lnTo>
                      <a:pt x="835" y="67"/>
                    </a:lnTo>
                    <a:lnTo>
                      <a:pt x="853" y="45"/>
                    </a:lnTo>
                    <a:lnTo>
                      <a:pt x="876" y="26"/>
                    </a:lnTo>
                    <a:lnTo>
                      <a:pt x="902" y="12"/>
                    </a:lnTo>
                    <a:lnTo>
                      <a:pt x="930" y="3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chemeClr val="dk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59" name="Freeform 245"/>
              <p:cNvSpPr>
                <a:spLocks noEditPoint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452938" y="3783013"/>
                <a:ext cx="133350" cy="131763"/>
              </a:xfrm>
              <a:custGeom>
                <a:avLst/>
                <a:gdLst>
                  <a:gd name="T0" fmla="*/ 376 w 834"/>
                  <a:gd name="T1" fmla="*/ 143 h 834"/>
                  <a:gd name="T2" fmla="*/ 300 w 834"/>
                  <a:gd name="T3" fmla="*/ 166 h 834"/>
                  <a:gd name="T4" fmla="*/ 235 w 834"/>
                  <a:gd name="T5" fmla="*/ 208 h 834"/>
                  <a:gd name="T6" fmla="*/ 184 w 834"/>
                  <a:gd name="T7" fmla="*/ 266 h 834"/>
                  <a:gd name="T8" fmla="*/ 152 w 834"/>
                  <a:gd name="T9" fmla="*/ 337 h 834"/>
                  <a:gd name="T10" fmla="*/ 140 w 834"/>
                  <a:gd name="T11" fmla="*/ 417 h 834"/>
                  <a:gd name="T12" fmla="*/ 152 w 834"/>
                  <a:gd name="T13" fmla="*/ 497 h 834"/>
                  <a:gd name="T14" fmla="*/ 184 w 834"/>
                  <a:gd name="T15" fmla="*/ 568 h 834"/>
                  <a:gd name="T16" fmla="*/ 235 w 834"/>
                  <a:gd name="T17" fmla="*/ 626 h 834"/>
                  <a:gd name="T18" fmla="*/ 300 w 834"/>
                  <a:gd name="T19" fmla="*/ 668 h 834"/>
                  <a:gd name="T20" fmla="*/ 376 w 834"/>
                  <a:gd name="T21" fmla="*/ 691 h 834"/>
                  <a:gd name="T22" fmla="*/ 457 w 834"/>
                  <a:gd name="T23" fmla="*/ 691 h 834"/>
                  <a:gd name="T24" fmla="*/ 533 w 834"/>
                  <a:gd name="T25" fmla="*/ 668 h 834"/>
                  <a:gd name="T26" fmla="*/ 599 w 834"/>
                  <a:gd name="T27" fmla="*/ 626 h 834"/>
                  <a:gd name="T28" fmla="*/ 649 w 834"/>
                  <a:gd name="T29" fmla="*/ 568 h 834"/>
                  <a:gd name="T30" fmla="*/ 682 w 834"/>
                  <a:gd name="T31" fmla="*/ 497 h 834"/>
                  <a:gd name="T32" fmla="*/ 694 w 834"/>
                  <a:gd name="T33" fmla="*/ 417 h 834"/>
                  <a:gd name="T34" fmla="*/ 682 w 834"/>
                  <a:gd name="T35" fmla="*/ 337 h 834"/>
                  <a:gd name="T36" fmla="*/ 649 w 834"/>
                  <a:gd name="T37" fmla="*/ 266 h 834"/>
                  <a:gd name="T38" fmla="*/ 599 w 834"/>
                  <a:gd name="T39" fmla="*/ 208 h 834"/>
                  <a:gd name="T40" fmla="*/ 533 w 834"/>
                  <a:gd name="T41" fmla="*/ 166 h 834"/>
                  <a:gd name="T42" fmla="*/ 457 w 834"/>
                  <a:gd name="T43" fmla="*/ 143 h 834"/>
                  <a:gd name="T44" fmla="*/ 416 w 834"/>
                  <a:gd name="T45" fmla="*/ 0 h 834"/>
                  <a:gd name="T46" fmla="*/ 519 w 834"/>
                  <a:gd name="T47" fmla="*/ 12 h 834"/>
                  <a:gd name="T48" fmla="*/ 612 w 834"/>
                  <a:gd name="T49" fmla="*/ 48 h 834"/>
                  <a:gd name="T50" fmla="*/ 694 w 834"/>
                  <a:gd name="T51" fmla="*/ 105 h 834"/>
                  <a:gd name="T52" fmla="*/ 759 w 834"/>
                  <a:gd name="T53" fmla="*/ 179 h 834"/>
                  <a:gd name="T54" fmla="*/ 805 w 834"/>
                  <a:gd name="T55" fmla="*/ 266 h 834"/>
                  <a:gd name="T56" fmla="*/ 831 w 834"/>
                  <a:gd name="T57" fmla="*/ 364 h 834"/>
                  <a:gd name="T58" fmla="*/ 831 w 834"/>
                  <a:gd name="T59" fmla="*/ 470 h 834"/>
                  <a:gd name="T60" fmla="*/ 805 w 834"/>
                  <a:gd name="T61" fmla="*/ 568 h 834"/>
                  <a:gd name="T62" fmla="*/ 759 w 834"/>
                  <a:gd name="T63" fmla="*/ 655 h 834"/>
                  <a:gd name="T64" fmla="*/ 694 w 834"/>
                  <a:gd name="T65" fmla="*/ 729 h 834"/>
                  <a:gd name="T66" fmla="*/ 612 w 834"/>
                  <a:gd name="T67" fmla="*/ 785 h 834"/>
                  <a:gd name="T68" fmla="*/ 520 w 834"/>
                  <a:gd name="T69" fmla="*/ 822 h 834"/>
                  <a:gd name="T70" fmla="*/ 417 w 834"/>
                  <a:gd name="T71" fmla="*/ 834 h 834"/>
                  <a:gd name="T72" fmla="*/ 314 w 834"/>
                  <a:gd name="T73" fmla="*/ 822 h 834"/>
                  <a:gd name="T74" fmla="*/ 221 w 834"/>
                  <a:gd name="T75" fmla="*/ 785 h 834"/>
                  <a:gd name="T76" fmla="*/ 140 w 834"/>
                  <a:gd name="T77" fmla="*/ 729 h 834"/>
                  <a:gd name="T78" fmla="*/ 75 w 834"/>
                  <a:gd name="T79" fmla="*/ 655 h 834"/>
                  <a:gd name="T80" fmla="*/ 27 w 834"/>
                  <a:gd name="T81" fmla="*/ 568 h 834"/>
                  <a:gd name="T82" fmla="*/ 3 w 834"/>
                  <a:gd name="T83" fmla="*/ 470 h 834"/>
                  <a:gd name="T84" fmla="*/ 3 w 834"/>
                  <a:gd name="T85" fmla="*/ 364 h 834"/>
                  <a:gd name="T86" fmla="*/ 27 w 834"/>
                  <a:gd name="T87" fmla="*/ 266 h 834"/>
                  <a:gd name="T88" fmla="*/ 74 w 834"/>
                  <a:gd name="T89" fmla="*/ 179 h 834"/>
                  <a:gd name="T90" fmla="*/ 139 w 834"/>
                  <a:gd name="T91" fmla="*/ 105 h 834"/>
                  <a:gd name="T92" fmla="*/ 220 w 834"/>
                  <a:gd name="T93" fmla="*/ 48 h 834"/>
                  <a:gd name="T94" fmla="*/ 314 w 834"/>
                  <a:gd name="T95" fmla="*/ 12 h 834"/>
                  <a:gd name="T96" fmla="*/ 416 w 834"/>
                  <a:gd name="T97" fmla="*/ 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4" h="834">
                    <a:moveTo>
                      <a:pt x="417" y="140"/>
                    </a:moveTo>
                    <a:lnTo>
                      <a:pt x="376" y="143"/>
                    </a:lnTo>
                    <a:lnTo>
                      <a:pt x="337" y="151"/>
                    </a:lnTo>
                    <a:lnTo>
                      <a:pt x="300" y="166"/>
                    </a:lnTo>
                    <a:lnTo>
                      <a:pt x="266" y="185"/>
                    </a:lnTo>
                    <a:lnTo>
                      <a:pt x="235" y="208"/>
                    </a:lnTo>
                    <a:lnTo>
                      <a:pt x="207" y="236"/>
                    </a:lnTo>
                    <a:lnTo>
                      <a:pt x="184" y="266"/>
                    </a:lnTo>
                    <a:lnTo>
                      <a:pt x="165" y="300"/>
                    </a:lnTo>
                    <a:lnTo>
                      <a:pt x="152" y="337"/>
                    </a:lnTo>
                    <a:lnTo>
                      <a:pt x="143" y="376"/>
                    </a:lnTo>
                    <a:lnTo>
                      <a:pt x="140" y="417"/>
                    </a:lnTo>
                    <a:lnTo>
                      <a:pt x="143" y="458"/>
                    </a:lnTo>
                    <a:lnTo>
                      <a:pt x="152" y="497"/>
                    </a:lnTo>
                    <a:lnTo>
                      <a:pt x="165" y="533"/>
                    </a:lnTo>
                    <a:lnTo>
                      <a:pt x="184" y="568"/>
                    </a:lnTo>
                    <a:lnTo>
                      <a:pt x="207" y="598"/>
                    </a:lnTo>
                    <a:lnTo>
                      <a:pt x="235" y="626"/>
                    </a:lnTo>
                    <a:lnTo>
                      <a:pt x="266" y="649"/>
                    </a:lnTo>
                    <a:lnTo>
                      <a:pt x="300" y="668"/>
                    </a:lnTo>
                    <a:lnTo>
                      <a:pt x="337" y="681"/>
                    </a:lnTo>
                    <a:lnTo>
                      <a:pt x="376" y="691"/>
                    </a:lnTo>
                    <a:lnTo>
                      <a:pt x="417" y="694"/>
                    </a:lnTo>
                    <a:lnTo>
                      <a:pt x="457" y="691"/>
                    </a:lnTo>
                    <a:lnTo>
                      <a:pt x="496" y="681"/>
                    </a:lnTo>
                    <a:lnTo>
                      <a:pt x="533" y="668"/>
                    </a:lnTo>
                    <a:lnTo>
                      <a:pt x="567" y="649"/>
                    </a:lnTo>
                    <a:lnTo>
                      <a:pt x="599" y="626"/>
                    </a:lnTo>
                    <a:lnTo>
                      <a:pt x="626" y="598"/>
                    </a:lnTo>
                    <a:lnTo>
                      <a:pt x="649" y="568"/>
                    </a:lnTo>
                    <a:lnTo>
                      <a:pt x="668" y="534"/>
                    </a:lnTo>
                    <a:lnTo>
                      <a:pt x="682" y="497"/>
                    </a:lnTo>
                    <a:lnTo>
                      <a:pt x="690" y="458"/>
                    </a:lnTo>
                    <a:lnTo>
                      <a:pt x="694" y="417"/>
                    </a:lnTo>
                    <a:lnTo>
                      <a:pt x="690" y="376"/>
                    </a:lnTo>
                    <a:lnTo>
                      <a:pt x="682" y="337"/>
                    </a:lnTo>
                    <a:lnTo>
                      <a:pt x="668" y="300"/>
                    </a:lnTo>
                    <a:lnTo>
                      <a:pt x="649" y="266"/>
                    </a:lnTo>
                    <a:lnTo>
                      <a:pt x="626" y="236"/>
                    </a:lnTo>
                    <a:lnTo>
                      <a:pt x="599" y="208"/>
                    </a:lnTo>
                    <a:lnTo>
                      <a:pt x="567" y="185"/>
                    </a:lnTo>
                    <a:lnTo>
                      <a:pt x="533" y="166"/>
                    </a:lnTo>
                    <a:lnTo>
                      <a:pt x="496" y="151"/>
                    </a:lnTo>
                    <a:lnTo>
                      <a:pt x="457" y="143"/>
                    </a:lnTo>
                    <a:lnTo>
                      <a:pt x="417" y="140"/>
                    </a:lnTo>
                    <a:close/>
                    <a:moveTo>
                      <a:pt x="416" y="0"/>
                    </a:moveTo>
                    <a:lnTo>
                      <a:pt x="468" y="3"/>
                    </a:lnTo>
                    <a:lnTo>
                      <a:pt x="519" y="12"/>
                    </a:lnTo>
                    <a:lnTo>
                      <a:pt x="567" y="28"/>
                    </a:lnTo>
                    <a:lnTo>
                      <a:pt x="612" y="48"/>
                    </a:lnTo>
                    <a:lnTo>
                      <a:pt x="655" y="74"/>
                    </a:lnTo>
                    <a:lnTo>
                      <a:pt x="694" y="105"/>
                    </a:lnTo>
                    <a:lnTo>
                      <a:pt x="728" y="140"/>
                    </a:lnTo>
                    <a:lnTo>
                      <a:pt x="759" y="179"/>
                    </a:lnTo>
                    <a:lnTo>
                      <a:pt x="784" y="221"/>
                    </a:lnTo>
                    <a:lnTo>
                      <a:pt x="805" y="266"/>
                    </a:lnTo>
                    <a:lnTo>
                      <a:pt x="821" y="315"/>
                    </a:lnTo>
                    <a:lnTo>
                      <a:pt x="831" y="364"/>
                    </a:lnTo>
                    <a:lnTo>
                      <a:pt x="834" y="417"/>
                    </a:lnTo>
                    <a:lnTo>
                      <a:pt x="831" y="470"/>
                    </a:lnTo>
                    <a:lnTo>
                      <a:pt x="821" y="519"/>
                    </a:lnTo>
                    <a:lnTo>
                      <a:pt x="805" y="568"/>
                    </a:lnTo>
                    <a:lnTo>
                      <a:pt x="785" y="613"/>
                    </a:lnTo>
                    <a:lnTo>
                      <a:pt x="759" y="655"/>
                    </a:lnTo>
                    <a:lnTo>
                      <a:pt x="728" y="694"/>
                    </a:lnTo>
                    <a:lnTo>
                      <a:pt x="694" y="729"/>
                    </a:lnTo>
                    <a:lnTo>
                      <a:pt x="655" y="759"/>
                    </a:lnTo>
                    <a:lnTo>
                      <a:pt x="612" y="785"/>
                    </a:lnTo>
                    <a:lnTo>
                      <a:pt x="567" y="806"/>
                    </a:lnTo>
                    <a:lnTo>
                      <a:pt x="520" y="822"/>
                    </a:lnTo>
                    <a:lnTo>
                      <a:pt x="469" y="831"/>
                    </a:lnTo>
                    <a:lnTo>
                      <a:pt x="417" y="834"/>
                    </a:lnTo>
                    <a:lnTo>
                      <a:pt x="365" y="831"/>
                    </a:lnTo>
                    <a:lnTo>
                      <a:pt x="314" y="822"/>
                    </a:lnTo>
                    <a:lnTo>
                      <a:pt x="266" y="806"/>
                    </a:lnTo>
                    <a:lnTo>
                      <a:pt x="221" y="785"/>
                    </a:lnTo>
                    <a:lnTo>
                      <a:pt x="179" y="759"/>
                    </a:lnTo>
                    <a:lnTo>
                      <a:pt x="140" y="729"/>
                    </a:lnTo>
                    <a:lnTo>
                      <a:pt x="105" y="694"/>
                    </a:lnTo>
                    <a:lnTo>
                      <a:pt x="75" y="655"/>
                    </a:lnTo>
                    <a:lnTo>
                      <a:pt x="48" y="613"/>
                    </a:lnTo>
                    <a:lnTo>
                      <a:pt x="27" y="568"/>
                    </a:lnTo>
                    <a:lnTo>
                      <a:pt x="12" y="519"/>
                    </a:lnTo>
                    <a:lnTo>
                      <a:pt x="3" y="470"/>
                    </a:lnTo>
                    <a:lnTo>
                      <a:pt x="0" y="417"/>
                    </a:lnTo>
                    <a:lnTo>
                      <a:pt x="3" y="364"/>
                    </a:lnTo>
                    <a:lnTo>
                      <a:pt x="12" y="315"/>
                    </a:lnTo>
                    <a:lnTo>
                      <a:pt x="27" y="266"/>
                    </a:lnTo>
                    <a:lnTo>
                      <a:pt x="48" y="221"/>
                    </a:lnTo>
                    <a:lnTo>
                      <a:pt x="74" y="179"/>
                    </a:lnTo>
                    <a:lnTo>
                      <a:pt x="104" y="140"/>
                    </a:lnTo>
                    <a:lnTo>
                      <a:pt x="139" y="105"/>
                    </a:lnTo>
                    <a:lnTo>
                      <a:pt x="178" y="74"/>
                    </a:lnTo>
                    <a:lnTo>
                      <a:pt x="220" y="48"/>
                    </a:lnTo>
                    <a:lnTo>
                      <a:pt x="265" y="28"/>
                    </a:lnTo>
                    <a:lnTo>
                      <a:pt x="314" y="12"/>
                    </a:lnTo>
                    <a:lnTo>
                      <a:pt x="364" y="3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l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295" name="object 14"/>
          <p:cNvGrpSpPr/>
          <p:nvPr/>
        </p:nvGrpSpPr>
        <p:grpSpPr>
          <a:xfrm>
            <a:off x="8607170" y="2854261"/>
            <a:ext cx="1114425" cy="1562100"/>
            <a:chOff x="8997695" y="2968561"/>
            <a:chExt cx="1114425" cy="1562100"/>
          </a:xfrm>
        </p:grpSpPr>
        <p:sp>
          <p:nvSpPr>
            <p:cNvPr id="1049465" name="object 15"/>
            <p:cNvSpPr/>
            <p:nvPr>
              <p:custDataLst>
                <p:tags r:id="rId41"/>
              </p:custDataLst>
            </p:nvPr>
          </p:nvSpPr>
          <p:spPr>
            <a:xfrm>
              <a:off x="8997695" y="3605783"/>
              <a:ext cx="632460" cy="378460"/>
            </a:xfrm>
            <a:custGeom>
              <a:avLst/>
              <a:gdLst/>
              <a:ahLst/>
              <a:cxnLst/>
              <a:rect l="l" t="t" r="r" b="b"/>
              <a:pathLst>
                <a:path w="632459" h="378460">
                  <a:moveTo>
                    <a:pt x="443483" y="0"/>
                  </a:moveTo>
                  <a:lnTo>
                    <a:pt x="443483" y="94487"/>
                  </a:lnTo>
                  <a:lnTo>
                    <a:pt x="0" y="94487"/>
                  </a:lnTo>
                  <a:lnTo>
                    <a:pt x="0" y="283463"/>
                  </a:lnTo>
                  <a:lnTo>
                    <a:pt x="443483" y="283463"/>
                  </a:lnTo>
                  <a:lnTo>
                    <a:pt x="443483" y="377951"/>
                  </a:lnTo>
                  <a:lnTo>
                    <a:pt x="632459" y="188975"/>
                  </a:lnTo>
                  <a:lnTo>
                    <a:pt x="443483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9466" name="object 16"/>
            <p:cNvSpPr/>
            <p:nvPr>
              <p:custDataLst>
                <p:tags r:id="rId42"/>
              </p:custDataLst>
            </p:nvPr>
          </p:nvSpPr>
          <p:spPr>
            <a:xfrm>
              <a:off x="9639299" y="2973323"/>
              <a:ext cx="0" cy="1557020"/>
            </a:xfrm>
            <a:custGeom>
              <a:avLst/>
              <a:gdLst/>
              <a:ahLst/>
              <a:cxnLst/>
              <a:rect l="l" t="t" r="r" b="b"/>
              <a:pathLst>
                <a:path h="1557020">
                  <a:moveTo>
                    <a:pt x="0" y="0"/>
                  </a:moveTo>
                  <a:lnTo>
                    <a:pt x="0" y="1556893"/>
                  </a:lnTo>
                </a:path>
              </a:pathLst>
            </a:custGeom>
            <a:ln w="6350">
              <a:solidFill>
                <a:srgbClr val="0070C0"/>
              </a:solidFill>
            </a:ln>
          </p:spPr>
          <p:txBody>
            <a:bodyPr wrap="square" lIns="0" tIns="0" rIns="0" bIns="0" rtlCol="0"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9467" name="object 17"/>
            <p:cNvSpPr/>
            <p:nvPr>
              <p:custDataLst>
                <p:tags r:id="rId43"/>
              </p:custDataLst>
            </p:nvPr>
          </p:nvSpPr>
          <p:spPr>
            <a:xfrm>
              <a:off x="9619487" y="2973323"/>
              <a:ext cx="487680" cy="1546860"/>
            </a:xfrm>
            <a:custGeom>
              <a:avLst/>
              <a:gdLst/>
              <a:ahLst/>
              <a:cxnLst/>
              <a:rect l="l" t="t" r="r" b="b"/>
              <a:pathLst>
                <a:path w="487679" h="1546860">
                  <a:moveTo>
                    <a:pt x="9143" y="0"/>
                  </a:moveTo>
                  <a:lnTo>
                    <a:pt x="487679" y="7620"/>
                  </a:lnTo>
                </a:path>
                <a:path w="487679" h="1546860">
                  <a:moveTo>
                    <a:pt x="0" y="1539239"/>
                  </a:moveTo>
                  <a:lnTo>
                    <a:pt x="480059" y="1546859"/>
                  </a:lnTo>
                </a:path>
              </a:pathLst>
            </a:custGeom>
            <a:ln w="9525">
              <a:solidFill>
                <a:srgbClr val="0070C0"/>
              </a:solidFill>
            </a:ln>
          </p:spPr>
          <p:txBody>
            <a:bodyPr wrap="square" lIns="0" tIns="0" rIns="0" bIns="0" rtlCol="0"/>
            <a:p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49468" name="object 18"/>
          <p:cNvSpPr txBox="1"/>
          <p:nvPr/>
        </p:nvSpPr>
        <p:spPr>
          <a:xfrm>
            <a:off x="9716770" y="2479040"/>
            <a:ext cx="1589405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存量流</a:t>
            </a:r>
            <a:endParaRPr sz="2800" b="1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70" name="object 19"/>
          <p:cNvSpPr txBox="1"/>
          <p:nvPr/>
        </p:nvSpPr>
        <p:spPr>
          <a:xfrm>
            <a:off x="9492995" y="2998724"/>
            <a:ext cx="14522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90500" marR="5080" indent="-17843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（原先存在的交易 数据流量化）</a:t>
            </a:r>
            <a:endParaRPr sz="1400" b="1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71" name="object 20"/>
          <p:cNvSpPr txBox="1"/>
          <p:nvPr/>
        </p:nvSpPr>
        <p:spPr>
          <a:xfrm>
            <a:off x="9486645" y="4193794"/>
            <a:ext cx="1497965" cy="97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316230">
              <a:lnSpc>
                <a:spcPts val="2380"/>
              </a:lnSpc>
              <a:spcBef>
                <a:spcPts val="100"/>
              </a:spcBef>
            </a:pPr>
            <a:r>
              <a:rPr sz="2800" b="1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增量流</a:t>
            </a:r>
            <a:endParaRPr sz="280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03530" marR="5080" indent="-291465">
              <a:lnSpc>
                <a:spcPts val="1680"/>
              </a:lnSpc>
              <a:spcBef>
                <a:spcPts val="35"/>
              </a:spcBef>
            </a:pPr>
            <a:endParaRPr sz="1400" b="1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03530" marR="5080" indent="-291465">
              <a:lnSpc>
                <a:spcPts val="1680"/>
              </a:lnSpc>
              <a:spcBef>
                <a:spcPts val="35"/>
              </a:spcBef>
            </a:pPr>
            <a:r>
              <a:rPr sz="1400" b="1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（通过</a:t>
            </a:r>
            <a:r>
              <a:rPr lang="zh-CN" sz="1400" b="1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产业</a:t>
            </a:r>
            <a:r>
              <a:rPr sz="1400" b="1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获客创 造新流量）</a:t>
            </a:r>
            <a:endParaRPr sz="1400" b="1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64" name="object 13"/>
          <p:cNvSpPr/>
          <p:nvPr>
            <p:custDataLst>
              <p:tags r:id="rId44"/>
            </p:custDataLst>
          </p:nvPr>
        </p:nvSpPr>
        <p:spPr>
          <a:xfrm>
            <a:off x="2076831" y="3692524"/>
            <a:ext cx="524510" cy="527685"/>
          </a:xfrm>
          <a:custGeom>
            <a:avLst/>
            <a:gdLst/>
            <a:ahLst/>
            <a:cxnLst/>
            <a:rect l="l" t="t" r="r" b="b"/>
            <a:pathLst>
              <a:path w="524510" h="527685">
                <a:moveTo>
                  <a:pt x="193548" y="158496"/>
                </a:moveTo>
                <a:lnTo>
                  <a:pt x="76200" y="158496"/>
                </a:lnTo>
                <a:lnTo>
                  <a:pt x="76200" y="181356"/>
                </a:lnTo>
                <a:lnTo>
                  <a:pt x="193548" y="181356"/>
                </a:lnTo>
                <a:lnTo>
                  <a:pt x="193548" y="158496"/>
                </a:lnTo>
                <a:close/>
              </a:path>
              <a:path w="524510" h="527685">
                <a:moveTo>
                  <a:pt x="193548" y="91440"/>
                </a:moveTo>
                <a:lnTo>
                  <a:pt x="76200" y="91440"/>
                </a:lnTo>
                <a:lnTo>
                  <a:pt x="76200" y="114300"/>
                </a:lnTo>
                <a:lnTo>
                  <a:pt x="193548" y="114300"/>
                </a:lnTo>
                <a:lnTo>
                  <a:pt x="193548" y="91440"/>
                </a:lnTo>
                <a:close/>
              </a:path>
              <a:path w="524510" h="527685">
                <a:moveTo>
                  <a:pt x="350520" y="288036"/>
                </a:moveTo>
                <a:lnTo>
                  <a:pt x="76200" y="288036"/>
                </a:lnTo>
                <a:lnTo>
                  <a:pt x="76200" y="310896"/>
                </a:lnTo>
                <a:lnTo>
                  <a:pt x="350520" y="310896"/>
                </a:lnTo>
                <a:lnTo>
                  <a:pt x="350520" y="288036"/>
                </a:lnTo>
                <a:close/>
              </a:path>
              <a:path w="524510" h="527685">
                <a:moveTo>
                  <a:pt x="350520" y="222504"/>
                </a:moveTo>
                <a:lnTo>
                  <a:pt x="76200" y="222504"/>
                </a:lnTo>
                <a:lnTo>
                  <a:pt x="76200" y="245364"/>
                </a:lnTo>
                <a:lnTo>
                  <a:pt x="350520" y="245364"/>
                </a:lnTo>
                <a:lnTo>
                  <a:pt x="350520" y="222504"/>
                </a:lnTo>
                <a:close/>
              </a:path>
              <a:path w="524510" h="527685">
                <a:moveTo>
                  <a:pt x="524256" y="288671"/>
                </a:moveTo>
                <a:lnTo>
                  <a:pt x="518033" y="266065"/>
                </a:lnTo>
                <a:lnTo>
                  <a:pt x="515112" y="261493"/>
                </a:lnTo>
                <a:lnTo>
                  <a:pt x="511048" y="256794"/>
                </a:lnTo>
                <a:lnTo>
                  <a:pt x="506603" y="252730"/>
                </a:lnTo>
                <a:lnTo>
                  <a:pt x="501650" y="249516"/>
                </a:lnTo>
                <a:lnTo>
                  <a:pt x="501650" y="286385"/>
                </a:lnTo>
                <a:lnTo>
                  <a:pt x="501650" y="290195"/>
                </a:lnTo>
                <a:lnTo>
                  <a:pt x="401955" y="398081"/>
                </a:lnTo>
                <a:lnTo>
                  <a:pt x="401955" y="430149"/>
                </a:lnTo>
                <a:lnTo>
                  <a:pt x="401955" y="504825"/>
                </a:lnTo>
                <a:lnTo>
                  <a:pt x="22352" y="504825"/>
                </a:lnTo>
                <a:lnTo>
                  <a:pt x="22352" y="22479"/>
                </a:lnTo>
                <a:lnTo>
                  <a:pt x="254635" y="22479"/>
                </a:lnTo>
                <a:lnTo>
                  <a:pt x="254635" y="159385"/>
                </a:lnTo>
                <a:lnTo>
                  <a:pt x="254889" y="162433"/>
                </a:lnTo>
                <a:lnTo>
                  <a:pt x="265684" y="170434"/>
                </a:lnTo>
                <a:lnTo>
                  <a:pt x="401828" y="170434"/>
                </a:lnTo>
                <a:lnTo>
                  <a:pt x="401828" y="303022"/>
                </a:lnTo>
                <a:lnTo>
                  <a:pt x="295529" y="409956"/>
                </a:lnTo>
                <a:lnTo>
                  <a:pt x="285877" y="483108"/>
                </a:lnTo>
                <a:lnTo>
                  <a:pt x="358648" y="473583"/>
                </a:lnTo>
                <a:lnTo>
                  <a:pt x="374345" y="457835"/>
                </a:lnTo>
                <a:lnTo>
                  <a:pt x="401955" y="430149"/>
                </a:lnTo>
                <a:lnTo>
                  <a:pt x="401955" y="398081"/>
                </a:lnTo>
                <a:lnTo>
                  <a:pt x="348615" y="451739"/>
                </a:lnTo>
                <a:lnTo>
                  <a:pt x="311150" y="457835"/>
                </a:lnTo>
                <a:lnTo>
                  <a:pt x="317119" y="420116"/>
                </a:lnTo>
                <a:lnTo>
                  <a:pt x="455714" y="280670"/>
                </a:lnTo>
                <a:lnTo>
                  <a:pt x="477761" y="266065"/>
                </a:lnTo>
                <a:lnTo>
                  <a:pt x="481457" y="266065"/>
                </a:lnTo>
                <a:lnTo>
                  <a:pt x="501650" y="286385"/>
                </a:lnTo>
                <a:lnTo>
                  <a:pt x="501650" y="249516"/>
                </a:lnTo>
                <a:lnTo>
                  <a:pt x="479285" y="243713"/>
                </a:lnTo>
                <a:lnTo>
                  <a:pt x="473824" y="243967"/>
                </a:lnTo>
                <a:lnTo>
                  <a:pt x="424180" y="280670"/>
                </a:lnTo>
                <a:lnTo>
                  <a:pt x="424053" y="156972"/>
                </a:lnTo>
                <a:lnTo>
                  <a:pt x="423291" y="155067"/>
                </a:lnTo>
                <a:lnTo>
                  <a:pt x="422135" y="153035"/>
                </a:lnTo>
                <a:lnTo>
                  <a:pt x="420751" y="151511"/>
                </a:lnTo>
                <a:lnTo>
                  <a:pt x="417334" y="148082"/>
                </a:lnTo>
                <a:lnTo>
                  <a:pt x="386207" y="116776"/>
                </a:lnTo>
                <a:lnTo>
                  <a:pt x="386207" y="148082"/>
                </a:lnTo>
                <a:lnTo>
                  <a:pt x="276860" y="148082"/>
                </a:lnTo>
                <a:lnTo>
                  <a:pt x="276860" y="38227"/>
                </a:lnTo>
                <a:lnTo>
                  <a:pt x="386207" y="148082"/>
                </a:lnTo>
                <a:lnTo>
                  <a:pt x="386207" y="116776"/>
                </a:lnTo>
                <a:lnTo>
                  <a:pt x="308140" y="38227"/>
                </a:lnTo>
                <a:lnTo>
                  <a:pt x="292481" y="22479"/>
                </a:lnTo>
                <a:lnTo>
                  <a:pt x="273558" y="3429"/>
                </a:lnTo>
                <a:lnTo>
                  <a:pt x="271780" y="1905"/>
                </a:lnTo>
                <a:lnTo>
                  <a:pt x="270002" y="889"/>
                </a:lnTo>
                <a:lnTo>
                  <a:pt x="267970" y="254"/>
                </a:lnTo>
                <a:lnTo>
                  <a:pt x="265684" y="0"/>
                </a:lnTo>
                <a:lnTo>
                  <a:pt x="11176" y="0"/>
                </a:lnTo>
                <a:lnTo>
                  <a:pt x="0" y="11303"/>
                </a:lnTo>
                <a:lnTo>
                  <a:pt x="0" y="516001"/>
                </a:lnTo>
                <a:lnTo>
                  <a:pt x="11176" y="527304"/>
                </a:lnTo>
                <a:lnTo>
                  <a:pt x="412877" y="527304"/>
                </a:lnTo>
                <a:lnTo>
                  <a:pt x="424180" y="504825"/>
                </a:lnTo>
                <a:lnTo>
                  <a:pt x="424180" y="430149"/>
                </a:lnTo>
                <a:lnTo>
                  <a:pt x="424180" y="407924"/>
                </a:lnTo>
                <a:lnTo>
                  <a:pt x="511048" y="320421"/>
                </a:lnTo>
                <a:lnTo>
                  <a:pt x="523748" y="294386"/>
                </a:lnTo>
                <a:lnTo>
                  <a:pt x="524256" y="288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654685" y="580390"/>
            <a:ext cx="46875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2.6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平台核心要素：四流合一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六边形 2"/>
          <p:cNvSpPr/>
          <p:nvPr>
            <p:custDataLst>
              <p:tags r:id="rId1"/>
            </p:custDataLst>
          </p:nvPr>
        </p:nvSpPr>
        <p:spPr>
          <a:xfrm>
            <a:off x="1225550" y="3659505"/>
            <a:ext cx="8935085" cy="666115"/>
          </a:xfrm>
          <a:prstGeom prst="hexagon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4" name="文本框 9"/>
          <p:cNvSpPr txBox="1"/>
          <p:nvPr>
            <p:custDataLst>
              <p:tags r:id="rId2"/>
            </p:custDataLst>
          </p:nvPr>
        </p:nvSpPr>
        <p:spPr>
          <a:xfrm>
            <a:off x="1883410" y="3743325"/>
            <a:ext cx="76187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800" b="1">
                <a:solidFill>
                  <a:schemeClr val="lt1"/>
                </a:solidFill>
                <a:sym typeface="+mn-ea"/>
              </a:rPr>
              <a:t>打造乡村振兴产业互联网平台型总部经济项目</a:t>
            </a:r>
            <a:endParaRPr lang="zh-CN" altLang="en-US" sz="28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Freeform 31"/>
          <p:cNvSpPr/>
          <p:nvPr/>
        </p:nvSpPr>
        <p:spPr>
          <a:xfrm>
            <a:off x="1232471" y="4844204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4F81B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solidFill>
                <a:sysClr val="windowText" lastClr="000000">
                  <a:lumMod val="50000"/>
                  <a:lumOff val="50000"/>
                </a:sysClr>
              </a:solidFill>
            </a:endParaRPr>
          </a:p>
        </p:txBody>
      </p:sp>
      <p:sp>
        <p:nvSpPr>
          <p:cNvPr id="35" name="TextBox 17"/>
          <p:cNvSpPr txBox="1"/>
          <p:nvPr>
            <p:custDataLst>
              <p:tags r:id="rId3"/>
            </p:custDataLst>
          </p:nvPr>
        </p:nvSpPr>
        <p:spPr>
          <a:xfrm>
            <a:off x="1784985" y="4606925"/>
            <a:ext cx="3263900" cy="1615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064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400">
                <a:solidFill>
                  <a:schemeClr val="dk1"/>
                </a:solidFill>
                <a:sym typeface="微软雅黑" panose="020B0503020204020204" charset="-122"/>
              </a:rPr>
              <a:t>引入蓝源产城“众陶联”、“众车联”等创新模式，通过互联网与金融资本的工具和方法，分步骤分层次针对乡村振兴产业集群进行垂直数字化整合，实现乡村产业融合发展</a:t>
            </a:r>
            <a:endParaRPr lang="zh-CN" altLang="en-US" sz="1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9" name="Freeform 31"/>
          <p:cNvSpPr/>
          <p:nvPr/>
        </p:nvSpPr>
        <p:spPr>
          <a:xfrm>
            <a:off x="6170037" y="4833199"/>
            <a:ext cx="149224" cy="149224"/>
          </a:xfrm>
          <a:custGeom>
            <a:avLst/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rgbClr val="4274B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solidFill>
                <a:sysClr val="windowText" lastClr="000000">
                  <a:lumMod val="50000"/>
                  <a:lumOff val="50000"/>
                </a:sysClr>
              </a:solidFill>
            </a:endParaRPr>
          </a:p>
        </p:txBody>
      </p:sp>
      <p:sp>
        <p:nvSpPr>
          <p:cNvPr id="52" name="文本框 51"/>
          <p:cNvSpPr txBox="1"/>
          <p:nvPr>
            <p:custDataLst>
              <p:tags r:id="rId4"/>
            </p:custDataLst>
          </p:nvPr>
        </p:nvSpPr>
        <p:spPr>
          <a:xfrm>
            <a:off x="1232535" y="1242695"/>
            <a:ext cx="9214485" cy="2183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0640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b="1">
                <a:solidFill>
                  <a:schemeClr val="dk1"/>
                </a:solidFill>
                <a:sym typeface="+mn-ea"/>
              </a:rPr>
              <a:t>以产业互联网与金融资本双轮驱动创新路径新模式，通过轻资产、平台化的产业链整合新经济、新模式、新业态助力乡村振兴产业综合发展。创新产业规划设计，打造合理的乡村空间格局、产业结构、生产方式和生活方式，促进乡村人与自然和谐共生。</a:t>
            </a:r>
            <a:endParaRPr lang="zh-CN" altLang="en-US" sz="1400" b="1">
              <a:solidFill>
                <a:schemeClr val="dk1"/>
              </a:solidFill>
              <a:sym typeface="+mn-ea"/>
            </a:endParaRPr>
          </a:p>
          <a:p>
            <a:pPr indent="40640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b="1">
                <a:solidFill>
                  <a:schemeClr val="dk1"/>
                </a:solidFill>
                <a:sym typeface="+mn-ea"/>
              </a:rPr>
              <a:t>众村联总平台由垂直类和横向类两大平台模式构成。垂直类包括规划、策划、施工、建设、旅游、文化、培训、咨询、康养、文旅等子平台构成。横向类由各省市县三级合伙人分层整合。面向全国，打造乡村振兴产业链数字化平台总部经济。</a:t>
            </a:r>
            <a:endParaRPr lang="zh-CN" altLang="en-US" sz="1400" b="1">
              <a:solidFill>
                <a:schemeClr val="dk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80745" y="483870"/>
            <a:ext cx="2514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3.1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总体目标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319520" y="4606925"/>
            <a:ext cx="38411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064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</a:pPr>
            <a:r>
              <a:rPr lang="zh-CN" altLang="en-US" sz="1400">
                <a:solidFill>
                  <a:schemeClr val="dk1"/>
                </a:solidFill>
                <a:sym typeface="微软雅黑" panose="020B0503020204020204" charset="-122"/>
              </a:rPr>
              <a:t>打造供应链平台、技术链平台、人才链平台、服务链平台、金融链平台等特色产业链共性需求平台，为产业链提供一站式专业服务，推动产业链数字化、平台化高质量发展</a:t>
            </a:r>
            <a:r>
              <a:rPr lang="zh-CN" altLang="en-US" sz="1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。打通产业融合壁垒，有效补齐城镇发展短板，整体提升农业农村发展水平</a:t>
            </a:r>
            <a:endParaRPr lang="zh-CN" altLang="en-US" sz="1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" grpId="0" bldLvl="0" animBg="1"/>
      <p:bldP spid="4" grpId="0"/>
      <p:bldP spid="5" grpId="0" bldLvl="0" animBg="1"/>
      <p:bldP spid="3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9401" name="object 8"/>
          <p:cNvSpPr txBox="1"/>
          <p:nvPr/>
        </p:nvSpPr>
        <p:spPr>
          <a:xfrm>
            <a:off x="562863" y="3955034"/>
            <a:ext cx="2016760" cy="601980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vert="horz" wrap="square" lIns="0" tIns="155575" rIns="0" bIns="0" rtlCol="0">
            <a:spAutoFit/>
          </a:bodyPr>
          <a:p>
            <a:pPr marL="207010">
              <a:lnSpc>
                <a:spcPct val="100000"/>
              </a:lnSpc>
              <a:spcBef>
                <a:spcPts val="1225"/>
              </a:spcBef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产业链横向整合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02" name="object 10"/>
          <p:cNvSpPr txBox="1"/>
          <p:nvPr/>
        </p:nvSpPr>
        <p:spPr>
          <a:xfrm>
            <a:off x="555244" y="4784090"/>
            <a:ext cx="2007235" cy="513715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vert="horz" wrap="square" lIns="0" tIns="111760" rIns="0" bIns="0" rtlCol="0">
            <a:spAutoFit/>
          </a:bodyPr>
          <a:p>
            <a:pPr marL="202565">
              <a:lnSpc>
                <a:spcPct val="100000"/>
              </a:lnSpc>
              <a:spcBef>
                <a:spcPts val="88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产业链纵向整合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03" name="object 12"/>
          <p:cNvSpPr txBox="1"/>
          <p:nvPr/>
        </p:nvSpPr>
        <p:spPr>
          <a:xfrm>
            <a:off x="554990" y="5524880"/>
            <a:ext cx="2009139" cy="638810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vert="horz" wrap="square" lIns="0" tIns="173990" rIns="0" bIns="0" rtlCol="0">
            <a:spAutoFit/>
          </a:bodyPr>
          <a:p>
            <a:pPr marL="203200">
              <a:lnSpc>
                <a:spcPct val="100000"/>
              </a:lnSpc>
              <a:spcBef>
                <a:spcPts val="137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产业链节点整合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04" name="object 13"/>
          <p:cNvSpPr txBox="1"/>
          <p:nvPr/>
        </p:nvSpPr>
        <p:spPr>
          <a:xfrm>
            <a:off x="2778632" y="3775455"/>
            <a:ext cx="89585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共享平台资源：共享资本和金融、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中采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购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、新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流量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品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牌、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准、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价权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新增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户群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新 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增营销渠道等平台资源；共享五大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值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05" name="object 14"/>
          <p:cNvSpPr txBox="1"/>
          <p:nvPr/>
        </p:nvSpPr>
        <p:spPr>
          <a:xfrm>
            <a:off x="784860" y="1512570"/>
            <a:ext cx="1062164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 algn="just">
              <a:lnSpc>
                <a:spcPct val="150000"/>
              </a:lnSpc>
              <a:spcBef>
                <a:spcPts val="100"/>
              </a:spcBef>
              <a:buClrTx/>
              <a:buSzTx/>
              <a:buFontTx/>
            </a:pPr>
            <a:r>
              <a:rPr lang="zh-CN" sz="1600" spc="-5" dirty="0">
                <a:latin typeface="微软雅黑" panose="020B0503020204020204" charset="-122"/>
                <a:cs typeface="微软雅黑" panose="020B0503020204020204" charset="-122"/>
              </a:rPr>
              <a:t>众村联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平台将汇</a:t>
            </a:r>
            <a:r>
              <a:rPr sz="1600" spc="-10" dirty="0">
                <a:latin typeface="微软雅黑" panose="020B0503020204020204" charset="-122"/>
                <a:cs typeface="微软雅黑" panose="020B0503020204020204" charset="-122"/>
              </a:rPr>
              <a:t>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政府、当地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龙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头企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和蓝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源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资本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方之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，旨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顺应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经济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五大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新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业态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为行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利益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同体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创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造一个  “共协、共享、共赢、共创”生态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境，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打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造新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增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量经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济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体，</a:t>
            </a:r>
            <a:r>
              <a:rPr sz="1600" spc="5" dirty="0"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现政府、产业、企业三个层面的共赢。平台不挤占现有的原企 业的存量资产、存量利润、存量客户资源和存量销售渠道，是打造特色优势产业的新的增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量经济。</a:t>
            </a:r>
            <a:endParaRPr sz="1600" spc="-5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06" name="object 15"/>
          <p:cNvSpPr txBox="1"/>
          <p:nvPr/>
        </p:nvSpPr>
        <p:spPr>
          <a:xfrm>
            <a:off x="2778505" y="4706823"/>
            <a:ext cx="875411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整合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规划、策划、施工、建设、旅游、文化、培训、咨询、康养、文旅</a:t>
            </a:r>
            <a:r>
              <a:rPr lang="zh-CN"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等产业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，并导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入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产业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金、供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应链金融等强大工具；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07" name="object 16"/>
          <p:cNvSpPr txBox="1"/>
          <p:nvPr/>
        </p:nvSpPr>
        <p:spPr>
          <a:xfrm>
            <a:off x="2779013" y="5523534"/>
            <a:ext cx="89585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为平台加盟企业提供技术整合、产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教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融合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咨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询、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享首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席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战略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官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、首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席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数字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官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、首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席</a:t>
            </a:r>
            <a:r>
              <a:rPr sz="1600" spc="-1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运营</a:t>
            </a:r>
            <a:r>
              <a:rPr sz="1600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官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改进经营管理；引入创新的经营模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式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、合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伙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人机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、增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分享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机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制、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本增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值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机制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08" name="object 18"/>
          <p:cNvSpPr txBox="1"/>
          <p:nvPr/>
        </p:nvSpPr>
        <p:spPr>
          <a:xfrm>
            <a:off x="562863" y="3055873"/>
            <a:ext cx="2016760" cy="600710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vert="horz" wrap="square" lIns="0" tIns="154305" rIns="0" bIns="0" rtlCol="0">
            <a:spAutoFit/>
          </a:bodyPr>
          <a:p>
            <a:pPr marL="207010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产业链外部整合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9410" name="object 19"/>
          <p:cNvSpPr txBox="1"/>
          <p:nvPr/>
        </p:nvSpPr>
        <p:spPr>
          <a:xfrm>
            <a:off x="2844545" y="3198113"/>
            <a:ext cx="7739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吸引政府规划关注、行业扶持、资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金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、土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、税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收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、人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才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、办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等优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惠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政策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争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取和</a:t>
            </a:r>
            <a:r>
              <a:rPr sz="1600" spc="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落</a:t>
            </a:r>
            <a:r>
              <a:rPr sz="1600" spc="-5" dirty="0">
                <a:solidFill>
                  <a:srgbClr val="5F5F5F"/>
                </a:solidFill>
                <a:latin typeface="微软雅黑" panose="020B0503020204020204" charset="-122"/>
                <a:cs typeface="微软雅黑" panose="020B0503020204020204" charset="-122"/>
              </a:rPr>
              <a:t>实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6270" y="492125"/>
            <a:ext cx="53987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chemeClr val="accent1"/>
                </a:solidFill>
                <a:sym typeface="+mn-ea"/>
              </a:rPr>
              <a:t>3.2 </a:t>
            </a:r>
            <a:r>
              <a:rPr lang="zh-CN" altLang="en-US" sz="2800" b="1" dirty="0">
                <a:solidFill>
                  <a:schemeClr val="accent1"/>
                </a:solidFill>
                <a:sym typeface="+mn-ea"/>
              </a:rPr>
              <a:t>构建乡村振兴融合发展新格局</a:t>
            </a:r>
            <a:endParaRPr lang="zh-CN" altLang="en-US" sz="2800" b="1" dirty="0">
              <a:solidFill>
                <a:schemeClr val="accent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86" name="直接连接符 85"/>
          <p:cNvCxnSpPr/>
          <p:nvPr/>
        </p:nvCxnSpPr>
        <p:spPr>
          <a:xfrm flipH="1">
            <a:off x="1241425" y="2351405"/>
            <a:ext cx="9525" cy="83693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87" name="圆角矩形 1"/>
          <p:cNvSpPr/>
          <p:nvPr/>
        </p:nvSpPr>
        <p:spPr>
          <a:xfrm>
            <a:off x="4761865" y="1373505"/>
            <a:ext cx="2148840" cy="53911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众村联平台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1224280" y="2359025"/>
            <a:ext cx="9990455" cy="1270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89" name="圆角矩形 14"/>
          <p:cNvSpPr/>
          <p:nvPr/>
        </p:nvSpPr>
        <p:spPr>
          <a:xfrm>
            <a:off x="518160" y="2715260"/>
            <a:ext cx="1320800" cy="49974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区域子平台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99" name="圆角矩形 79"/>
          <p:cNvSpPr/>
          <p:nvPr/>
        </p:nvSpPr>
        <p:spPr>
          <a:xfrm>
            <a:off x="8118475" y="1418590"/>
            <a:ext cx="1501775" cy="47688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产业基金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00" name="直接连接符 99"/>
          <p:cNvCxnSpPr/>
          <p:nvPr/>
        </p:nvCxnSpPr>
        <p:spPr>
          <a:xfrm>
            <a:off x="3344545" y="2343150"/>
            <a:ext cx="10795" cy="11404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02" name="直接连接符 101"/>
          <p:cNvCxnSpPr>
            <a:stCxn id="87" idx="2"/>
          </p:cNvCxnSpPr>
          <p:nvPr/>
        </p:nvCxnSpPr>
        <p:spPr>
          <a:xfrm>
            <a:off x="5836285" y="1912620"/>
            <a:ext cx="0" cy="42164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03" name="直接连接符 102"/>
          <p:cNvCxnSpPr/>
          <p:nvPr/>
        </p:nvCxnSpPr>
        <p:spPr>
          <a:xfrm>
            <a:off x="6489065" y="4535805"/>
            <a:ext cx="3175" cy="21844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04" name="直接连接符 103"/>
          <p:cNvCxnSpPr/>
          <p:nvPr/>
        </p:nvCxnSpPr>
        <p:spPr>
          <a:xfrm>
            <a:off x="6489065" y="4523105"/>
            <a:ext cx="814070" cy="1270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05" name="直接连接符 104"/>
          <p:cNvCxnSpPr/>
          <p:nvPr/>
        </p:nvCxnSpPr>
        <p:spPr>
          <a:xfrm>
            <a:off x="7303135" y="4545965"/>
            <a:ext cx="0" cy="1898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06" name="加号 105"/>
          <p:cNvSpPr/>
          <p:nvPr/>
        </p:nvSpPr>
        <p:spPr>
          <a:xfrm>
            <a:off x="7285355" y="1373505"/>
            <a:ext cx="423545" cy="521970"/>
          </a:xfrm>
          <a:prstGeom prst="mathPlus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p>
            <a:pPr algn="ctr"/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07" name="直接连接符 106"/>
          <p:cNvCxnSpPr/>
          <p:nvPr/>
        </p:nvCxnSpPr>
        <p:spPr>
          <a:xfrm flipH="1">
            <a:off x="10320020" y="2362835"/>
            <a:ext cx="9525" cy="226822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08" name="直接连接符 107"/>
          <p:cNvCxnSpPr/>
          <p:nvPr/>
        </p:nvCxnSpPr>
        <p:spPr>
          <a:xfrm>
            <a:off x="8989695" y="3495040"/>
            <a:ext cx="2273935" cy="1778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09" name="圆角矩形 51"/>
          <p:cNvSpPr/>
          <p:nvPr/>
        </p:nvSpPr>
        <p:spPr>
          <a:xfrm>
            <a:off x="9707245" y="2727325"/>
            <a:ext cx="967105" cy="52832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服务链子平台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10" name="直接连接符 109"/>
          <p:cNvCxnSpPr/>
          <p:nvPr/>
        </p:nvCxnSpPr>
        <p:spPr>
          <a:xfrm>
            <a:off x="6896100" y="3496310"/>
            <a:ext cx="0" cy="12439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11" name="直接连接符 110"/>
          <p:cNvCxnSpPr/>
          <p:nvPr/>
        </p:nvCxnSpPr>
        <p:spPr>
          <a:xfrm>
            <a:off x="8083550" y="3479800"/>
            <a:ext cx="10795" cy="136207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12" name="直接连接符 111"/>
          <p:cNvCxnSpPr/>
          <p:nvPr/>
        </p:nvCxnSpPr>
        <p:spPr>
          <a:xfrm>
            <a:off x="8957310" y="3499485"/>
            <a:ext cx="13335" cy="112331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13" name="圆角矩形 14"/>
          <p:cNvSpPr/>
          <p:nvPr/>
        </p:nvSpPr>
        <p:spPr>
          <a:xfrm>
            <a:off x="8681085" y="3855720"/>
            <a:ext cx="955675" cy="49974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金融平台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14" name="圆角矩形 14"/>
          <p:cNvSpPr/>
          <p:nvPr/>
        </p:nvSpPr>
        <p:spPr>
          <a:xfrm>
            <a:off x="9841230" y="3863340"/>
            <a:ext cx="956945" cy="45212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投资平台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15" name="直接连接符 114"/>
          <p:cNvCxnSpPr/>
          <p:nvPr/>
        </p:nvCxnSpPr>
        <p:spPr>
          <a:xfrm flipH="1">
            <a:off x="11287760" y="3502660"/>
            <a:ext cx="0" cy="111252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16" name="直接连接符 115"/>
          <p:cNvCxnSpPr/>
          <p:nvPr/>
        </p:nvCxnSpPr>
        <p:spPr>
          <a:xfrm>
            <a:off x="6880860" y="4316095"/>
            <a:ext cx="0" cy="1898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17" name="圆角矩形 14"/>
          <p:cNvSpPr/>
          <p:nvPr/>
        </p:nvSpPr>
        <p:spPr>
          <a:xfrm>
            <a:off x="6377940" y="3855720"/>
            <a:ext cx="1160145" cy="49974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服务平台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7679055" y="4559300"/>
            <a:ext cx="3175" cy="21844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19" name="直接连接符 118"/>
          <p:cNvCxnSpPr/>
          <p:nvPr/>
        </p:nvCxnSpPr>
        <p:spPr>
          <a:xfrm>
            <a:off x="7687310" y="4546600"/>
            <a:ext cx="814070" cy="1270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0" name="直接连接符 119"/>
          <p:cNvCxnSpPr/>
          <p:nvPr/>
        </p:nvCxnSpPr>
        <p:spPr>
          <a:xfrm>
            <a:off x="8502015" y="4570095"/>
            <a:ext cx="0" cy="1898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1" name="直接连接符 120"/>
          <p:cNvCxnSpPr/>
          <p:nvPr/>
        </p:nvCxnSpPr>
        <p:spPr>
          <a:xfrm>
            <a:off x="8761730" y="4587875"/>
            <a:ext cx="3175" cy="21844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2" name="直接连接符 121"/>
          <p:cNvCxnSpPr/>
          <p:nvPr/>
        </p:nvCxnSpPr>
        <p:spPr>
          <a:xfrm>
            <a:off x="8754110" y="4601845"/>
            <a:ext cx="642620" cy="381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3" name="直接连接符 122"/>
          <p:cNvCxnSpPr/>
          <p:nvPr/>
        </p:nvCxnSpPr>
        <p:spPr>
          <a:xfrm>
            <a:off x="9396095" y="4605655"/>
            <a:ext cx="0" cy="19812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4" name="直接连接符 123"/>
          <p:cNvCxnSpPr/>
          <p:nvPr/>
        </p:nvCxnSpPr>
        <p:spPr>
          <a:xfrm>
            <a:off x="10043795" y="4625975"/>
            <a:ext cx="3175" cy="21844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5" name="直接连接符 124"/>
          <p:cNvCxnSpPr/>
          <p:nvPr/>
        </p:nvCxnSpPr>
        <p:spPr>
          <a:xfrm flipV="1">
            <a:off x="10041890" y="4622800"/>
            <a:ext cx="632460" cy="825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6" name="直接连接符 125"/>
          <p:cNvCxnSpPr/>
          <p:nvPr/>
        </p:nvCxnSpPr>
        <p:spPr>
          <a:xfrm flipV="1">
            <a:off x="11158855" y="4598035"/>
            <a:ext cx="608330" cy="762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7" name="直接连接符 126"/>
          <p:cNvCxnSpPr/>
          <p:nvPr/>
        </p:nvCxnSpPr>
        <p:spPr>
          <a:xfrm>
            <a:off x="11181080" y="4624070"/>
            <a:ext cx="0" cy="1898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8" name="直接连接符 127"/>
          <p:cNvCxnSpPr/>
          <p:nvPr/>
        </p:nvCxnSpPr>
        <p:spPr>
          <a:xfrm>
            <a:off x="7215505" y="2353310"/>
            <a:ext cx="14605" cy="112268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129" name="直接连接符 128"/>
          <p:cNvCxnSpPr/>
          <p:nvPr/>
        </p:nvCxnSpPr>
        <p:spPr>
          <a:xfrm flipV="1">
            <a:off x="6857365" y="3475990"/>
            <a:ext cx="1236980" cy="2159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30" name="圆角矩形 76"/>
          <p:cNvSpPr/>
          <p:nvPr/>
        </p:nvSpPr>
        <p:spPr>
          <a:xfrm>
            <a:off x="6641465" y="2726690"/>
            <a:ext cx="1217930" cy="52197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供应链子平台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31" name="圆角矩形 14"/>
          <p:cNvSpPr/>
          <p:nvPr/>
        </p:nvSpPr>
        <p:spPr>
          <a:xfrm>
            <a:off x="7554595" y="3846830"/>
            <a:ext cx="1077595" cy="49974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运营平台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32" name="圆角矩形 97"/>
          <p:cNvSpPr/>
          <p:nvPr/>
        </p:nvSpPr>
        <p:spPr>
          <a:xfrm>
            <a:off x="6723380" y="4740275"/>
            <a:ext cx="327025" cy="118935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连锁服务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33" name="圆角矩形 98"/>
          <p:cNvSpPr/>
          <p:nvPr/>
        </p:nvSpPr>
        <p:spPr>
          <a:xfrm>
            <a:off x="6337935" y="4716780"/>
            <a:ext cx="333375" cy="119888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客服中心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34" name="圆角矩形 91"/>
          <p:cNvSpPr/>
          <p:nvPr/>
        </p:nvSpPr>
        <p:spPr>
          <a:xfrm>
            <a:off x="7113270" y="4732020"/>
            <a:ext cx="347980" cy="120523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招商中心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35" name="圆角矩形 97"/>
          <p:cNvSpPr/>
          <p:nvPr/>
        </p:nvSpPr>
        <p:spPr>
          <a:xfrm>
            <a:off x="7914005" y="4763770"/>
            <a:ext cx="327025" cy="118935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物流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36" name="圆角矩形 98"/>
          <p:cNvSpPr/>
          <p:nvPr/>
        </p:nvSpPr>
        <p:spPr>
          <a:xfrm>
            <a:off x="7536815" y="4740275"/>
            <a:ext cx="333375" cy="119888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采购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37" name="圆角矩形 91"/>
          <p:cNvSpPr/>
          <p:nvPr/>
        </p:nvSpPr>
        <p:spPr>
          <a:xfrm>
            <a:off x="8312150" y="4755515"/>
            <a:ext cx="347980" cy="120523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仓储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38" name="圆角矩形 98"/>
          <p:cNvSpPr/>
          <p:nvPr/>
        </p:nvSpPr>
        <p:spPr>
          <a:xfrm>
            <a:off x="8694420" y="4777105"/>
            <a:ext cx="333375" cy="119888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供应链金融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81" name="圆角矩形 91"/>
          <p:cNvSpPr/>
          <p:nvPr/>
        </p:nvSpPr>
        <p:spPr>
          <a:xfrm>
            <a:off x="9050020" y="4777105"/>
            <a:ext cx="692150" cy="120523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金融超市服务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（百望云）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82" name="圆角矩形 98"/>
          <p:cNvSpPr/>
          <p:nvPr/>
        </p:nvSpPr>
        <p:spPr>
          <a:xfrm>
            <a:off x="9847580" y="4790440"/>
            <a:ext cx="473075" cy="143065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产业基金投资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83" name="直接连接符 182"/>
          <p:cNvCxnSpPr/>
          <p:nvPr/>
        </p:nvCxnSpPr>
        <p:spPr>
          <a:xfrm>
            <a:off x="10674350" y="4618990"/>
            <a:ext cx="0" cy="1898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84" name="圆角矩形 91"/>
          <p:cNvSpPr/>
          <p:nvPr/>
        </p:nvSpPr>
        <p:spPr>
          <a:xfrm>
            <a:off x="10441940" y="4844415"/>
            <a:ext cx="477520" cy="137668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技术并购投资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85" name="直接连接符 184"/>
          <p:cNvCxnSpPr/>
          <p:nvPr/>
        </p:nvCxnSpPr>
        <p:spPr>
          <a:xfrm>
            <a:off x="11767185" y="4595495"/>
            <a:ext cx="3175" cy="21844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86" name="圆角矩形 91"/>
          <p:cNvSpPr/>
          <p:nvPr/>
        </p:nvSpPr>
        <p:spPr>
          <a:xfrm>
            <a:off x="11547475" y="4813935"/>
            <a:ext cx="446405" cy="120523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加速器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87" name="圆角矩形 98"/>
          <p:cNvSpPr/>
          <p:nvPr/>
        </p:nvSpPr>
        <p:spPr>
          <a:xfrm>
            <a:off x="10995660" y="4841875"/>
            <a:ext cx="371475" cy="119888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孵化器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97" name="圆角矩形 76"/>
          <p:cNvSpPr/>
          <p:nvPr/>
        </p:nvSpPr>
        <p:spPr>
          <a:xfrm>
            <a:off x="2632075" y="2705735"/>
            <a:ext cx="1321435" cy="52197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行业子平台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68935" y="3483610"/>
            <a:ext cx="5388610" cy="127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5" name="圆角矩形 98"/>
          <p:cNvSpPr/>
          <p:nvPr/>
        </p:nvSpPr>
        <p:spPr>
          <a:xfrm>
            <a:off x="491490" y="3863340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培训子平台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6" name="圆角矩形 98"/>
          <p:cNvSpPr/>
          <p:nvPr/>
        </p:nvSpPr>
        <p:spPr>
          <a:xfrm>
            <a:off x="902970" y="3863340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咨询子平台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7" name="圆角矩形 98"/>
          <p:cNvSpPr/>
          <p:nvPr/>
        </p:nvSpPr>
        <p:spPr>
          <a:xfrm>
            <a:off x="1316990" y="3875405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规划子平台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8" name="圆角矩形 98"/>
          <p:cNvSpPr/>
          <p:nvPr/>
        </p:nvSpPr>
        <p:spPr>
          <a:xfrm>
            <a:off x="1722755" y="3875405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开发子平台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9" name="圆角矩形 98"/>
          <p:cNvSpPr/>
          <p:nvPr/>
        </p:nvSpPr>
        <p:spPr>
          <a:xfrm>
            <a:off x="2112010" y="3879850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投融资子平台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0" name="圆角矩形 98"/>
          <p:cNvSpPr/>
          <p:nvPr/>
        </p:nvSpPr>
        <p:spPr>
          <a:xfrm>
            <a:off x="2518410" y="3883660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投融资子平台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1" name="圆角矩形 98"/>
          <p:cNvSpPr/>
          <p:nvPr/>
        </p:nvSpPr>
        <p:spPr>
          <a:xfrm>
            <a:off x="2919095" y="3892550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人才子平台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2" name="圆角矩形 98"/>
          <p:cNvSpPr/>
          <p:nvPr/>
        </p:nvSpPr>
        <p:spPr>
          <a:xfrm>
            <a:off x="3295650" y="3909060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康养子平台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3" name="圆角矩形 98"/>
          <p:cNvSpPr/>
          <p:nvPr/>
        </p:nvSpPr>
        <p:spPr>
          <a:xfrm>
            <a:off x="3705860" y="3892550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文旅子平台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85" name="圆角矩形 14"/>
          <p:cNvSpPr/>
          <p:nvPr/>
        </p:nvSpPr>
        <p:spPr>
          <a:xfrm>
            <a:off x="10802620" y="3833495"/>
            <a:ext cx="975995" cy="49974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孵化平台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93" name="圆角矩形 76"/>
          <p:cNvSpPr/>
          <p:nvPr/>
        </p:nvSpPr>
        <p:spPr>
          <a:xfrm>
            <a:off x="8035925" y="2719070"/>
            <a:ext cx="852805" cy="521970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品牌子平台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94" name="直接连接符 193"/>
          <p:cNvCxnSpPr/>
          <p:nvPr/>
        </p:nvCxnSpPr>
        <p:spPr>
          <a:xfrm>
            <a:off x="8380334" y="2339898"/>
            <a:ext cx="0" cy="37115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95" name="圆角矩形 51"/>
          <p:cNvSpPr/>
          <p:nvPr/>
        </p:nvSpPr>
        <p:spPr>
          <a:xfrm>
            <a:off x="10688460" y="2703737"/>
            <a:ext cx="1091090" cy="528159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大数据子平台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96" name="直接连接符 195"/>
          <p:cNvCxnSpPr>
            <a:endCxn id="195" idx="0"/>
          </p:cNvCxnSpPr>
          <p:nvPr/>
        </p:nvCxnSpPr>
        <p:spPr>
          <a:xfrm>
            <a:off x="11234005" y="2359149"/>
            <a:ext cx="0" cy="344588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" name="文本框 1"/>
          <p:cNvSpPr txBox="1"/>
          <p:nvPr/>
        </p:nvSpPr>
        <p:spPr>
          <a:xfrm>
            <a:off x="664210" y="565150"/>
            <a:ext cx="5596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众村联平台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—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总体运营架构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圆角矩形 98"/>
          <p:cNvSpPr/>
          <p:nvPr/>
        </p:nvSpPr>
        <p:spPr>
          <a:xfrm>
            <a:off x="4119245" y="3875405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政企服务子平台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5" name="圆角矩形 98"/>
          <p:cNvSpPr/>
          <p:nvPr/>
        </p:nvSpPr>
        <p:spPr>
          <a:xfrm>
            <a:off x="4538980" y="3875405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电商子平台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6" name="圆角矩形 98"/>
          <p:cNvSpPr/>
          <p:nvPr/>
        </p:nvSpPr>
        <p:spPr>
          <a:xfrm>
            <a:off x="4943475" y="3863340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农场管理子平台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sp>
        <p:nvSpPr>
          <p:cNvPr id="17" name="圆角矩形 98"/>
          <p:cNvSpPr/>
          <p:nvPr/>
        </p:nvSpPr>
        <p:spPr>
          <a:xfrm>
            <a:off x="5321300" y="3875405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科技服务子平台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368935" y="3461385"/>
            <a:ext cx="0" cy="12439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4" name="圆角矩形 98"/>
          <p:cNvSpPr/>
          <p:nvPr/>
        </p:nvSpPr>
        <p:spPr>
          <a:xfrm>
            <a:off x="102235" y="3863340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策划子平台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757545" y="3479800"/>
            <a:ext cx="0" cy="1243965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18" name="圆角矩形 98"/>
          <p:cNvSpPr/>
          <p:nvPr/>
        </p:nvSpPr>
        <p:spPr>
          <a:xfrm>
            <a:off x="5702935" y="3875405"/>
            <a:ext cx="333375" cy="1610995"/>
          </a:xfrm>
          <a:prstGeom prst="roundRect">
            <a:avLst/>
          </a:prstGeom>
          <a:gradFill>
            <a:gsLst>
              <a:gs pos="0">
                <a:srgbClr val="FFFFFF"/>
              </a:gs>
              <a:gs pos="70000">
                <a:srgbClr val="EEF2F9"/>
              </a:gs>
            </a:gsLst>
            <a:lin ang="2700000" scaled="0"/>
          </a:gradFill>
          <a:ln w="25400" cap="flat" cmpd="sng" algn="ctr">
            <a:gradFill>
              <a:gsLst>
                <a:gs pos="0">
                  <a:srgbClr val="FFFFFF">
                    <a:lumMod val="95000"/>
                    <a:lumOff val="5000"/>
                    <a:alpha val="50000"/>
                  </a:srgbClr>
                </a:gs>
                <a:gs pos="100000">
                  <a:srgbClr val="CACED4">
                    <a:lumMod val="95000"/>
                    <a:alpha val="50000"/>
                  </a:srgbClr>
                </a:gs>
              </a:gsLst>
              <a:lin ang="2700000" scaled="0"/>
            </a:gradFill>
            <a:prstDash val="solid"/>
            <a:miter lim="800000"/>
          </a:ln>
          <a:effectLst>
            <a:innerShdw blurRad="127000" dist="63500" dir="2700000">
              <a:srgbClr val="CACED4"/>
            </a:innerShdw>
          </a:effectLst>
        </p:spPr>
        <p:txBody>
          <a:bodyPr rtlCol="0" anchor="ctr"/>
          <a:p>
            <a:pPr algn="ctr"/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Liberation Sans" panose="020B0604020202020204" pitchFamily="34" charset="0"/>
              </a:rPr>
              <a:t>加工子平台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Liberation Sans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可更换背景图" descr="44608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3270" cy="6858000"/>
          </a:xfrm>
          <a:prstGeom prst="rect">
            <a:avLst/>
          </a:prstGeom>
        </p:spPr>
      </p:pic>
      <p:grpSp>
        <p:nvGrpSpPr>
          <p:cNvPr id="10" name="双层遮罩"/>
          <p:cNvGrpSpPr/>
          <p:nvPr/>
        </p:nvGrpSpPr>
        <p:grpSpPr>
          <a:xfrm>
            <a:off x="0" y="-16510"/>
            <a:ext cx="12193270" cy="6858000"/>
            <a:chOff x="0" y="0"/>
            <a:chExt cx="19202" cy="10800"/>
          </a:xfrm>
        </p:grpSpPr>
        <p:sp>
          <p:nvSpPr>
            <p:cNvPr id="33" name="遮罩1"/>
            <p:cNvSpPr/>
            <p:nvPr/>
          </p:nvSpPr>
          <p:spPr>
            <a:xfrm>
              <a:off x="0" y="0"/>
              <a:ext cx="19202" cy="10800"/>
            </a:xfrm>
            <a:prstGeom prst="rect">
              <a:avLst/>
            </a:prstGeom>
            <a:gradFill>
              <a:gsLst>
                <a:gs pos="20000">
                  <a:schemeClr val="tx2">
                    <a:alpha val="98000"/>
                  </a:schemeClr>
                </a:gs>
                <a:gs pos="90000">
                  <a:schemeClr val="tx2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noFill/>
                  <a:cs typeface="OPPOSans R" panose="00020600040101010101" charset="-122"/>
                </a:rPr>
                <a:t>a1</a:t>
              </a:r>
              <a:endParaRPr lang="en-US" altLang="zh-CN">
                <a:noFill/>
                <a:cs typeface="OPPOSans R" panose="00020600040101010101" charset="-122"/>
              </a:endParaRPr>
            </a:p>
          </p:txBody>
        </p:sp>
        <p:sp>
          <p:nvSpPr>
            <p:cNvPr id="5" name="遮罩2"/>
            <p:cNvSpPr/>
            <p:nvPr/>
          </p:nvSpPr>
          <p:spPr>
            <a:xfrm>
              <a:off x="0" y="0"/>
              <a:ext cx="19202" cy="10800"/>
            </a:xfrm>
            <a:prstGeom prst="rect">
              <a:avLst/>
            </a:prstGeom>
            <a:gradFill>
              <a:gsLst>
                <a:gs pos="0">
                  <a:schemeClr val="tx2">
                    <a:alpha val="80000"/>
                  </a:schemeClr>
                </a:gs>
                <a:gs pos="70000">
                  <a:schemeClr val="tx2">
                    <a:alpha val="90000"/>
                  </a:schemeClr>
                </a:gs>
                <a:gs pos="100000">
                  <a:schemeClr val="tx2">
                    <a:alpha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noFill/>
                  <a:cs typeface="OPPOSans R" panose="00020600040101010101" charset="-122"/>
                </a:rPr>
                <a:t>a1</a:t>
              </a:r>
              <a:endParaRPr lang="en-US" altLang="zh-CN">
                <a:noFill/>
                <a:cs typeface="OPPOSans R" panose="00020600040101010101" charset="-122"/>
              </a:endParaRPr>
            </a:p>
          </p:txBody>
        </p:sp>
      </p:grpSp>
      <p:grpSp>
        <p:nvGrpSpPr>
          <p:cNvPr id="2" name="六边形装饰"/>
          <p:cNvGrpSpPr/>
          <p:nvPr/>
        </p:nvGrpSpPr>
        <p:grpSpPr>
          <a:xfrm>
            <a:off x="2149475" y="95250"/>
            <a:ext cx="7894320" cy="3129915"/>
            <a:chOff x="3385" y="150"/>
            <a:chExt cx="12432" cy="4929"/>
          </a:xfrm>
        </p:grpSpPr>
        <p:sp>
          <p:nvSpPr>
            <p:cNvPr id="42" name="六边形"/>
            <p:cNvSpPr/>
            <p:nvPr/>
          </p:nvSpPr>
          <p:spPr>
            <a:xfrm rot="5400000">
              <a:off x="11499" y="569"/>
              <a:ext cx="632" cy="582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43" name="六边形"/>
            <p:cNvSpPr/>
            <p:nvPr/>
          </p:nvSpPr>
          <p:spPr>
            <a:xfrm rot="5400000">
              <a:off x="10314" y="183"/>
              <a:ext cx="814" cy="749"/>
            </a:xfrm>
            <a:prstGeom prst="hexagon">
              <a:avLst/>
            </a:prstGeom>
            <a:solidFill>
              <a:schemeClr val="accent6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46" name="六边形"/>
            <p:cNvSpPr/>
            <p:nvPr/>
          </p:nvSpPr>
          <p:spPr>
            <a:xfrm rot="5400000">
              <a:off x="6937" y="1261"/>
              <a:ext cx="748" cy="690"/>
            </a:xfrm>
            <a:prstGeom prst="hexagon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47" name="六边形"/>
            <p:cNvSpPr/>
            <p:nvPr/>
          </p:nvSpPr>
          <p:spPr>
            <a:xfrm rot="5400000">
              <a:off x="8861" y="2185"/>
              <a:ext cx="511" cy="471"/>
            </a:xfrm>
            <a:prstGeom prst="hexagon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48" name="六边形"/>
            <p:cNvSpPr/>
            <p:nvPr/>
          </p:nvSpPr>
          <p:spPr>
            <a:xfrm rot="5400000">
              <a:off x="12645" y="768"/>
              <a:ext cx="638" cy="588"/>
            </a:xfrm>
            <a:prstGeom prst="hexagon">
              <a:avLst/>
            </a:pr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49" name="六边形"/>
            <p:cNvSpPr/>
            <p:nvPr/>
          </p:nvSpPr>
          <p:spPr>
            <a:xfrm rot="5400000">
              <a:off x="13226" y="212"/>
              <a:ext cx="552" cy="509"/>
            </a:xfrm>
            <a:prstGeom prst="hexagon">
              <a:avLst/>
            </a:prstGeom>
            <a:solidFill>
              <a:schemeClr val="accent6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50" name="六边形"/>
            <p:cNvSpPr/>
            <p:nvPr/>
          </p:nvSpPr>
          <p:spPr>
            <a:xfrm rot="5400000">
              <a:off x="9244" y="3049"/>
              <a:ext cx="518" cy="478"/>
            </a:xfrm>
            <a:prstGeom prst="hexagon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54" name="六边形"/>
            <p:cNvSpPr/>
            <p:nvPr/>
          </p:nvSpPr>
          <p:spPr>
            <a:xfrm rot="5400000">
              <a:off x="8659" y="839"/>
              <a:ext cx="284" cy="264"/>
            </a:xfrm>
            <a:prstGeom prst="hexagon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55" name="六边形"/>
            <p:cNvSpPr/>
            <p:nvPr/>
          </p:nvSpPr>
          <p:spPr>
            <a:xfrm rot="5400000">
              <a:off x="9733" y="196"/>
              <a:ext cx="253" cy="235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56" name="六边形"/>
            <p:cNvSpPr/>
            <p:nvPr/>
          </p:nvSpPr>
          <p:spPr>
            <a:xfrm rot="5400000">
              <a:off x="7545" y="1209"/>
              <a:ext cx="424" cy="393"/>
            </a:xfrm>
            <a:prstGeom prst="hexagon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57" name="六边形"/>
            <p:cNvSpPr/>
            <p:nvPr/>
          </p:nvSpPr>
          <p:spPr>
            <a:xfrm rot="5400000">
              <a:off x="9171" y="817"/>
              <a:ext cx="567" cy="525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58" name="六边形"/>
            <p:cNvSpPr/>
            <p:nvPr/>
          </p:nvSpPr>
          <p:spPr>
            <a:xfrm rot="5400000">
              <a:off x="5723" y="1256"/>
              <a:ext cx="726" cy="673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59" name="六边形"/>
            <p:cNvSpPr/>
            <p:nvPr/>
          </p:nvSpPr>
          <p:spPr>
            <a:xfrm rot="5400000">
              <a:off x="7376" y="2083"/>
              <a:ext cx="649" cy="601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60" name="六边形"/>
            <p:cNvSpPr/>
            <p:nvPr/>
          </p:nvSpPr>
          <p:spPr>
            <a:xfrm rot="5400000">
              <a:off x="8437" y="4380"/>
              <a:ext cx="726" cy="673"/>
            </a:xfrm>
            <a:prstGeom prst="hexagon">
              <a:avLst/>
            </a:prstGeom>
            <a:solidFill>
              <a:schemeClr val="accent6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61" name="六边形"/>
            <p:cNvSpPr/>
            <p:nvPr/>
          </p:nvSpPr>
          <p:spPr>
            <a:xfrm rot="5400000">
              <a:off x="5838" y="3256"/>
              <a:ext cx="726" cy="673"/>
            </a:xfrm>
            <a:prstGeom prst="hexagon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62" name="六边形"/>
            <p:cNvSpPr/>
            <p:nvPr/>
          </p:nvSpPr>
          <p:spPr>
            <a:xfrm rot="5400000">
              <a:off x="13879" y="2083"/>
              <a:ext cx="726" cy="673"/>
            </a:xfrm>
            <a:prstGeom prst="hexagon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63" name="六边形"/>
            <p:cNvSpPr/>
            <p:nvPr/>
          </p:nvSpPr>
          <p:spPr>
            <a:xfrm rot="5400000">
              <a:off x="10441" y="1256"/>
              <a:ext cx="726" cy="673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64" name="六边形"/>
            <p:cNvSpPr/>
            <p:nvPr/>
          </p:nvSpPr>
          <p:spPr>
            <a:xfrm rot="5400000">
              <a:off x="3699" y="663"/>
              <a:ext cx="726" cy="673"/>
            </a:xfrm>
            <a:prstGeom prst="hexagon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65" name="六边形"/>
            <p:cNvSpPr/>
            <p:nvPr/>
          </p:nvSpPr>
          <p:spPr>
            <a:xfrm rot="5400000">
              <a:off x="3363" y="1723"/>
              <a:ext cx="615" cy="571"/>
            </a:xfrm>
            <a:prstGeom prst="hexagon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8" name="六边形"/>
            <p:cNvSpPr/>
            <p:nvPr/>
          </p:nvSpPr>
          <p:spPr>
            <a:xfrm rot="5400000">
              <a:off x="5192" y="313"/>
              <a:ext cx="543" cy="501"/>
            </a:xfrm>
            <a:prstGeom prst="hexagon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67" name="六边形"/>
            <p:cNvSpPr/>
            <p:nvPr/>
          </p:nvSpPr>
          <p:spPr>
            <a:xfrm rot="5400000">
              <a:off x="4378" y="1639"/>
              <a:ext cx="543" cy="501"/>
            </a:xfrm>
            <a:prstGeom prst="hexagon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68" name="六边形"/>
            <p:cNvSpPr/>
            <p:nvPr/>
          </p:nvSpPr>
          <p:spPr>
            <a:xfrm rot="5400000">
              <a:off x="5192" y="2507"/>
              <a:ext cx="543" cy="501"/>
            </a:xfrm>
            <a:prstGeom prst="hexagon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20" name="六边形"/>
            <p:cNvSpPr/>
            <p:nvPr/>
          </p:nvSpPr>
          <p:spPr>
            <a:xfrm rot="5400000">
              <a:off x="9420" y="1715"/>
              <a:ext cx="403" cy="374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25" name="六边形"/>
            <p:cNvSpPr/>
            <p:nvPr/>
          </p:nvSpPr>
          <p:spPr>
            <a:xfrm rot="5400000">
              <a:off x="9998" y="2396"/>
              <a:ext cx="361" cy="335"/>
            </a:xfrm>
            <a:prstGeom prst="hexagon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72" name="六边形"/>
            <p:cNvSpPr/>
            <p:nvPr/>
          </p:nvSpPr>
          <p:spPr>
            <a:xfrm rot="5400000">
              <a:off x="10909" y="2935"/>
              <a:ext cx="555" cy="514"/>
            </a:xfrm>
            <a:prstGeom prst="hexagon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73" name="六边形"/>
            <p:cNvSpPr/>
            <p:nvPr/>
          </p:nvSpPr>
          <p:spPr>
            <a:xfrm rot="5400000">
              <a:off x="13609" y="1997"/>
              <a:ext cx="403" cy="374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74" name="六边形"/>
            <p:cNvSpPr/>
            <p:nvPr/>
          </p:nvSpPr>
          <p:spPr>
            <a:xfrm rot="5400000">
              <a:off x="15331" y="431"/>
              <a:ext cx="505" cy="469"/>
            </a:xfrm>
            <a:prstGeom prst="hexagon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75" name="六边形"/>
            <p:cNvSpPr/>
            <p:nvPr/>
          </p:nvSpPr>
          <p:spPr>
            <a:xfrm rot="5400000">
              <a:off x="14497" y="1206"/>
              <a:ext cx="340" cy="315"/>
            </a:xfrm>
            <a:prstGeom prst="hexagon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76" name="六边形"/>
            <p:cNvSpPr/>
            <p:nvPr/>
          </p:nvSpPr>
          <p:spPr>
            <a:xfrm rot="5400000">
              <a:off x="13380" y="1443"/>
              <a:ext cx="348" cy="322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77" name="六边形"/>
            <p:cNvSpPr/>
            <p:nvPr/>
          </p:nvSpPr>
          <p:spPr>
            <a:xfrm rot="5400000">
              <a:off x="12096" y="1789"/>
              <a:ext cx="280" cy="259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78" name="六边形"/>
            <p:cNvSpPr/>
            <p:nvPr/>
          </p:nvSpPr>
          <p:spPr>
            <a:xfrm rot="5400000">
              <a:off x="12451" y="2799"/>
              <a:ext cx="447" cy="414"/>
            </a:xfrm>
            <a:prstGeom prst="hexagon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79" name="六边形"/>
            <p:cNvSpPr/>
            <p:nvPr/>
          </p:nvSpPr>
          <p:spPr>
            <a:xfrm rot="5400000">
              <a:off x="7251" y="445"/>
              <a:ext cx="154" cy="143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81" name="六边形"/>
            <p:cNvSpPr/>
            <p:nvPr/>
          </p:nvSpPr>
          <p:spPr>
            <a:xfrm rot="5400000">
              <a:off x="7069" y="3104"/>
              <a:ext cx="188" cy="175"/>
            </a:xfrm>
            <a:prstGeom prst="hexagon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83" name="六边形"/>
            <p:cNvSpPr/>
            <p:nvPr/>
          </p:nvSpPr>
          <p:spPr>
            <a:xfrm rot="5400000">
              <a:off x="6218" y="161"/>
              <a:ext cx="331" cy="309"/>
            </a:xfrm>
            <a:prstGeom prst="hexagon">
              <a:avLst/>
            </a:prstGeom>
            <a:solidFill>
              <a:schemeClr val="accent6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  <p:sp>
          <p:nvSpPr>
            <p:cNvPr id="84" name="六边形"/>
            <p:cNvSpPr/>
            <p:nvPr/>
          </p:nvSpPr>
          <p:spPr>
            <a:xfrm rot="5400000">
              <a:off x="4811" y="2935"/>
              <a:ext cx="273" cy="257"/>
            </a:xfrm>
            <a:prstGeom prst="hexagon">
              <a:avLst/>
            </a:prstGeom>
            <a:solidFill>
              <a:schemeClr val="accent6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OPPOSans R" panose="00020600040101010101" charset="-122"/>
              </a:endParaRPr>
            </a:p>
          </p:txBody>
        </p:sp>
      </p:grpSp>
      <p:sp>
        <p:nvSpPr>
          <p:cNvPr id="3" name="标题"/>
          <p:cNvSpPr txBox="1"/>
          <p:nvPr>
            <p:custDataLst>
              <p:tags r:id="rId2"/>
            </p:custDataLst>
          </p:nvPr>
        </p:nvSpPr>
        <p:spPr>
          <a:xfrm>
            <a:off x="3569970" y="1595755"/>
            <a:ext cx="5080000" cy="829945"/>
          </a:xfrm>
          <a:prstGeom prst="rect">
            <a:avLst/>
          </a:prstGeom>
          <a:noFill/>
          <a:effectLst>
            <a:outerShdw blurRad="279400" dist="50800" dir="5400000" sx="120000" sy="120000" algn="ctr" rotWithShape="0">
              <a:srgbClr val="6D2C00">
                <a:alpha val="45000"/>
              </a:srgbClr>
            </a:outerShdw>
          </a:effectLst>
        </p:spPr>
        <p:txBody>
          <a:bodyPr wrap="none" rtlCol="0">
            <a:spAutoFit/>
          </a:bodyPr>
          <a:p>
            <a:pPr lvl="0" algn="ctr">
              <a:buClrTx/>
              <a:buSzTx/>
              <a:buFontTx/>
            </a:pPr>
            <a:r>
              <a:rPr lang="zh-CN" sz="4800" b="1" dirty="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cs typeface="OPPOSans R" panose="00020600040101010101" charset="-122"/>
                <a:sym typeface="+mn-ea"/>
              </a:rPr>
              <a:t>合作、合伙、融合</a:t>
            </a:r>
            <a:endParaRPr lang="zh-CN" sz="4800" b="1" dirty="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cs typeface="OPPOSans R" panose="00020600040101010101" charset="-122"/>
              <a:sym typeface="+mn-ea"/>
            </a:endParaRPr>
          </a:p>
        </p:txBody>
      </p:sp>
      <p:sp>
        <p:nvSpPr>
          <p:cNvPr id="4" name="标题"/>
          <p:cNvSpPr txBox="1"/>
          <p:nvPr/>
        </p:nvSpPr>
        <p:spPr>
          <a:xfrm>
            <a:off x="3569970" y="2924175"/>
            <a:ext cx="5080000" cy="829945"/>
          </a:xfrm>
          <a:prstGeom prst="rect">
            <a:avLst/>
          </a:prstGeom>
          <a:noFill/>
          <a:effectLst>
            <a:outerShdw blurRad="279400" dist="50800" dir="5400000" sx="120000" sy="120000" algn="ctr" rotWithShape="0">
              <a:srgbClr val="6D2C00">
                <a:alpha val="45000"/>
              </a:srgbClr>
            </a:outerShdw>
          </a:effectLst>
        </p:spPr>
        <p:txBody>
          <a:bodyPr wrap="none" rtlCol="0">
            <a:spAutoFit/>
          </a:bodyPr>
          <a:p>
            <a:pPr lvl="0" algn="ctr">
              <a:buClrTx/>
              <a:buSzTx/>
              <a:buFontTx/>
            </a:pPr>
            <a:r>
              <a:rPr sz="4800" b="1" dirty="0">
                <a:solidFill>
                  <a:schemeClr val="bg1"/>
                </a:solidFill>
                <a:latin typeface="优设标题黑" panose="00000500000000000000" charset="-122"/>
                <a:ea typeface="优设标题黑" panose="00000500000000000000" charset="-122"/>
                <a:cs typeface="OPPOSans R" panose="00020600040101010101" charset="-122"/>
                <a:sym typeface="+mn-ea"/>
              </a:rPr>
              <a:t>共创、共享、共赢</a:t>
            </a:r>
            <a:endParaRPr sz="4800" b="1" dirty="0">
              <a:solidFill>
                <a:schemeClr val="bg1"/>
              </a:solidFill>
              <a:latin typeface="优设标题黑" panose="00000500000000000000" charset="-122"/>
              <a:ea typeface="优设标题黑" panose="00000500000000000000" charset="-122"/>
              <a:cs typeface="OPPOSans R" panose="000206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67636" y="6131387"/>
            <a:ext cx="6103256" cy="3371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联系人：严明利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电话：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18058100099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97189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0908" y="5333642"/>
            <a:ext cx="1459504" cy="11369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8905" y="5622290"/>
            <a:ext cx="893445" cy="84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0907 67"/>
          <p:cNvSpPr/>
          <p:nvPr/>
        </p:nvSpPr>
        <p:spPr>
          <a:xfrm>
            <a:off x="1041400" y="2374265"/>
            <a:ext cx="4411980" cy="3843655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595959"/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defRPr/>
            </a:pPr>
            <a:endParaRPr lang="zh-CN" altLang="en-US" sz="1600" kern="0" dirty="0">
              <a:solidFill>
                <a:prstClr val="white"/>
              </a:solidFill>
              <a:latin typeface="思源黑体 CN Bold" panose="020B0800000000000000" pitchFamily="34" charset="-122"/>
              <a:ea typeface="宋体" panose="02010600030101010101" pitchFamily="2" charset="-122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664210" y="475615"/>
            <a:ext cx="44310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1.1  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十四五时期的乡村振兴</a:t>
            </a:r>
            <a:endParaRPr lang="zh-CN" altLang="en-US" sz="28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74750" y="2427605"/>
            <a:ext cx="4056380" cy="3569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 fontAlgn="auto">
              <a:lnSpc>
                <a:spcPct val="150000"/>
              </a:lnSpc>
              <a:spcBef>
                <a:spcPts val="600"/>
              </a:spcBef>
              <a:extLst>
                <a:ext uri="{35155182-B16C-46BC-9424-99874614C6A1}">
                  <wpsdc:indentchars xmlns:wpsdc="http://www.wps.cn/officeDocument/2017/drawingmlCustomData" val="200" checksum="1077528236"/>
                </a:ext>
              </a:extLst>
            </a:pPr>
            <a:r>
              <a:rPr lang="zh-CN" sz="1200" b="0">
                <a:latin typeface="+mn-ea"/>
                <a:cs typeface="+mn-ea"/>
              </a:rPr>
              <a:t>“十四五”时期是我国迈向现代化建设新征程的开局时期，城乡关系将进一步调整，乡村人口、产业、社会结构将进一步演变，农业农村发展中的重大结构性变化将进一步凸显。</a:t>
            </a:r>
            <a:endParaRPr lang="zh-CN" sz="1200" b="0">
              <a:latin typeface="+mn-ea"/>
              <a:cs typeface="+mn-ea"/>
            </a:endParaRPr>
          </a:p>
          <a:p>
            <a:pPr indent="304800" fontAlgn="auto">
              <a:lnSpc>
                <a:spcPct val="150000"/>
              </a:lnSpc>
              <a:spcBef>
                <a:spcPts val="600"/>
              </a:spcBef>
              <a:extLst>
                <a:ext uri="{35155182-B16C-46BC-9424-99874614C6A1}">
                  <wpsdc:indentchars xmlns:wpsdc="http://www.wps.cn/officeDocument/2017/drawingmlCustomData" val="200" checksum="1077528236"/>
                </a:ext>
              </a:extLst>
            </a:pPr>
            <a:r>
              <a:rPr lang="zh-CN" sz="1200" b="1">
                <a:latin typeface="+mn-ea"/>
                <a:cs typeface="+mn-ea"/>
              </a:rPr>
              <a:t>必须借工业化城镇化深入发展之力、扬农业多种功能和乡村多元价值之长，通过促进城乡之间要素自由流动、产业合理分工、市场一体整合、功能扬长互补，带动和促进乡村全面振兴。</a:t>
            </a:r>
            <a:endParaRPr lang="zh-CN" sz="1200" b="1">
              <a:latin typeface="+mn-ea"/>
              <a:cs typeface="+mn-ea"/>
            </a:endParaRPr>
          </a:p>
          <a:p>
            <a:pPr indent="304800" fontAlgn="auto">
              <a:lnSpc>
                <a:spcPct val="150000"/>
              </a:lnSpc>
              <a:spcBef>
                <a:spcPts val="600"/>
              </a:spcBef>
              <a:extLst>
                <a:ext uri="{35155182-B16C-46BC-9424-99874614C6A1}">
                  <wpsdc:indentchars xmlns:wpsdc="http://www.wps.cn/officeDocument/2017/drawingmlCustomData" val="200" checksum="1077528236"/>
                </a:ext>
              </a:extLst>
            </a:pPr>
            <a:r>
              <a:rPr lang="zh-CN" sz="1200" b="0">
                <a:latin typeface="+mn-ea"/>
                <a:cs typeface="+mn-ea"/>
              </a:rPr>
              <a:t>瞄准城乡居民对休闲观光、乡土文化、生态环境等的新需求，促进乡村经济多元化，</a:t>
            </a:r>
            <a:r>
              <a:rPr lang="zh-CN" sz="1200">
                <a:latin typeface="+mn-ea"/>
                <a:cs typeface="+mn-ea"/>
              </a:rPr>
              <a:t>挖掘和释放农业的多种功能、乡村的多元价值，大力发展乡村新产业、新业态、新商业模式。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6576060" y="1325880"/>
            <a:ext cx="4624705" cy="2312670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" panose="00020600040101010101" charset="-122"/>
              <a:ea typeface="OPPOSans" panose="00020600040101010101" charset="-122"/>
              <a:cs typeface="OPPOSans" panose="00020600040101010101" charset="-122"/>
            </a:endParaRPr>
          </a:p>
        </p:txBody>
      </p:sp>
      <p:sp>
        <p:nvSpPr>
          <p:cNvPr id="15" name="Freeform 13"/>
          <p:cNvSpPr/>
          <p:nvPr/>
        </p:nvSpPr>
        <p:spPr bwMode="auto">
          <a:xfrm>
            <a:off x="7192645" y="1939925"/>
            <a:ext cx="3391535" cy="1698625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" panose="00020600040101010101" charset="-122"/>
              <a:ea typeface="OPPOSans" panose="00020600040101010101" charset="-122"/>
              <a:cs typeface="OPPOSans" panose="00020600040101010101" charset="-122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7869555" y="2618105"/>
            <a:ext cx="2037080" cy="1020445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" panose="00020600040101010101" charset="-122"/>
              <a:ea typeface="OPPOSans" panose="00020600040101010101" charset="-122"/>
              <a:cs typeface="OPPOSans" panose="00020600040101010101" charset="-122"/>
            </a:endParaRPr>
          </a:p>
        </p:txBody>
      </p:sp>
      <p:sp>
        <p:nvSpPr>
          <p:cNvPr id="17" name="Freeform 15"/>
          <p:cNvSpPr/>
          <p:nvPr/>
        </p:nvSpPr>
        <p:spPr bwMode="auto">
          <a:xfrm>
            <a:off x="8379460" y="3128010"/>
            <a:ext cx="1017270" cy="510540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" panose="00020600040101010101" charset="-122"/>
              <a:ea typeface="OPPOSans" panose="00020600040101010101" charset="-122"/>
              <a:cs typeface="OPPOSans" panose="00020600040101010101" charset="-122"/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7463790" y="3874135"/>
            <a:ext cx="1428115" cy="1299845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rgbClr val="FFFFFF">
                <a:lumMod val="50000"/>
              </a:srgb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" panose="00020600040101010101" charset="-122"/>
              <a:ea typeface="OPPOSans" panose="00020600040101010101" charset="-122"/>
              <a:cs typeface="OPPOSans" panose="00020600040101010101" charset="-122"/>
            </a:endParaRPr>
          </a:p>
        </p:txBody>
      </p:sp>
      <p:sp>
        <p:nvSpPr>
          <p:cNvPr id="19" name="Freeform 17"/>
          <p:cNvSpPr/>
          <p:nvPr/>
        </p:nvSpPr>
        <p:spPr bwMode="auto">
          <a:xfrm>
            <a:off x="6819900" y="3874135"/>
            <a:ext cx="2072005" cy="1946910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rgbClr val="FFFFFF">
                <a:lumMod val="50000"/>
              </a:srgb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" panose="00020600040101010101" charset="-122"/>
              <a:ea typeface="OPPOSans" panose="00020600040101010101" charset="-122"/>
              <a:cs typeface="OPPOSans" panose="00020600040101010101" charset="-122"/>
            </a:endParaRPr>
          </a:p>
        </p:txBody>
      </p:sp>
      <p:sp>
        <p:nvSpPr>
          <p:cNvPr id="20" name="Freeform 18"/>
          <p:cNvSpPr/>
          <p:nvPr/>
        </p:nvSpPr>
        <p:spPr bwMode="auto">
          <a:xfrm>
            <a:off x="8065135" y="3874135"/>
            <a:ext cx="826770" cy="706120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rgbClr val="FFFFFF">
                <a:lumMod val="50000"/>
              </a:srgb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" panose="00020600040101010101" charset="-122"/>
              <a:ea typeface="OPPOSans" panose="00020600040101010101" charset="-122"/>
              <a:cs typeface="OPPOSans" panose="00020600040101010101" charset="-122"/>
            </a:endParaRPr>
          </a:p>
        </p:txBody>
      </p:sp>
      <p:sp>
        <p:nvSpPr>
          <p:cNvPr id="21" name="Freeform 19"/>
          <p:cNvSpPr/>
          <p:nvPr/>
        </p:nvSpPr>
        <p:spPr bwMode="auto">
          <a:xfrm>
            <a:off x="8547100" y="3874135"/>
            <a:ext cx="344805" cy="236220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rgbClr val="FFFFFF">
                <a:lumMod val="50000"/>
              </a:srgb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" panose="00020600040101010101" charset="-122"/>
              <a:ea typeface="OPPOSans" panose="00020600040101010101" charset="-122"/>
              <a:cs typeface="OPPOSans" panose="00020600040101010101" charset="-122"/>
            </a:endParaRPr>
          </a:p>
        </p:txBody>
      </p:sp>
      <p:sp>
        <p:nvSpPr>
          <p:cNvPr id="22" name="Rectangle 50"/>
          <p:cNvSpPr>
            <a:spLocks noChangeArrowheads="1"/>
          </p:cNvSpPr>
          <p:nvPr/>
        </p:nvSpPr>
        <p:spPr bwMode="auto">
          <a:xfrm>
            <a:off x="9039225" y="3861435"/>
            <a:ext cx="25507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ea"/>
                <a:ea typeface="+mj-ea"/>
                <a:cs typeface="OPPOSans" panose="00020600040101010101" charset="-122"/>
              </a:rPr>
              <a:t>产业振兴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ea"/>
              <a:ea typeface="+mj-ea"/>
              <a:cs typeface="OPPOSans" panose="00020600040101010101" charset="-122"/>
            </a:endParaRPr>
          </a:p>
        </p:txBody>
      </p:sp>
      <p:sp>
        <p:nvSpPr>
          <p:cNvPr id="23" name="Rectangle 51"/>
          <p:cNvSpPr>
            <a:spLocks noChangeArrowheads="1"/>
          </p:cNvSpPr>
          <p:nvPr/>
        </p:nvSpPr>
        <p:spPr bwMode="auto">
          <a:xfrm>
            <a:off x="9039225" y="4389755"/>
            <a:ext cx="25507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lvl="0" defTabSz="1218565"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POSans" panose="00020600040101010101" charset="-122"/>
              </a:rPr>
              <a:t>人才振兴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OPPOSans" panose="00020600040101010101" charset="-122"/>
            </a:endParaRPr>
          </a:p>
        </p:txBody>
      </p:sp>
      <p:sp>
        <p:nvSpPr>
          <p:cNvPr id="24" name="Rectangle 52"/>
          <p:cNvSpPr>
            <a:spLocks noChangeArrowheads="1"/>
          </p:cNvSpPr>
          <p:nvPr/>
        </p:nvSpPr>
        <p:spPr bwMode="auto">
          <a:xfrm>
            <a:off x="9039225" y="4993640"/>
            <a:ext cx="25507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lvl="0" defTabSz="1218565"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POSans" panose="00020600040101010101" charset="-122"/>
              </a:rPr>
              <a:t>文化振兴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OPPOSans" panose="00020600040101010101" charset="-122"/>
            </a:endParaRP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9039225" y="5598160"/>
            <a:ext cx="25507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lvl="0" defTabSz="1218565"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POSans" panose="00020600040101010101" charset="-122"/>
              </a:rPr>
              <a:t>生态振兴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OPPOSans" panose="00020600040101010101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664210" y="1502410"/>
            <a:ext cx="541782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lvl="0" algn="ctr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j-ea"/>
                <a:ea typeface="+mj-ea"/>
                <a:cs typeface="OPPOSans" panose="00020600040101010101" charset="-122"/>
                <a:sym typeface="思源宋体 CN Heavy" panose="02020900000000000000" pitchFamily="18" charset="-122"/>
              </a:rPr>
              <a:t>发展乡村新产业、新业态、新商业模式</a:t>
            </a:r>
            <a:endParaRPr lang="zh-CN" altLang="en-US" sz="2400" b="1" dirty="0">
              <a:solidFill>
                <a:srgbClr val="C00000"/>
              </a:solidFill>
              <a:latin typeface="+mj-ea"/>
              <a:ea typeface="+mj-ea"/>
              <a:cs typeface="OPPOSans" panose="00020600040101010101" charset="-122"/>
              <a:sym typeface="思源宋体 CN Heavy" panose="02020900000000000000" pitchFamily="18" charset="-122"/>
            </a:endParaRPr>
          </a:p>
        </p:txBody>
      </p:sp>
      <p:sp>
        <p:nvSpPr>
          <p:cNvPr id="5" name="Rectangle 53"/>
          <p:cNvSpPr>
            <a:spLocks noChangeArrowheads="1"/>
          </p:cNvSpPr>
          <p:nvPr/>
        </p:nvSpPr>
        <p:spPr bwMode="auto">
          <a:xfrm>
            <a:off x="9039225" y="6125845"/>
            <a:ext cx="255079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lvl="0" defTabSz="1218565"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POSans" panose="00020600040101010101" charset="-122"/>
              </a:rPr>
              <a:t>组织振兴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OPPOSans" panose="00020600040101010101" charset="-122"/>
            </a:endParaRPr>
          </a:p>
        </p:txBody>
      </p:sp>
      <p:sp>
        <p:nvSpPr>
          <p:cNvPr id="6" name="Freeform 17"/>
          <p:cNvSpPr/>
          <p:nvPr/>
        </p:nvSpPr>
        <p:spPr bwMode="auto">
          <a:xfrm>
            <a:off x="6451600" y="4345940"/>
            <a:ext cx="2439670" cy="1962150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rgbClr val="FFFFFF">
                <a:lumMod val="50000"/>
              </a:srgb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p>
            <a:pPr marL="0" marR="0" lvl="0" indent="0" defTabSz="12185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OPPOSans" panose="00020600040101010101" charset="-122"/>
              <a:ea typeface="OPPOSans" panose="00020600040101010101" charset="-122"/>
              <a:cs typeface="OPPOSans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5" grpId="0" bldLvl="0" animBg="1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" name="文本框 166"/>
          <p:cNvSpPr txBox="1"/>
          <p:nvPr/>
        </p:nvSpPr>
        <p:spPr>
          <a:xfrm>
            <a:off x="639445" y="475615"/>
            <a:ext cx="37198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1.3  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乡村振兴整体痛点</a:t>
            </a:r>
            <a:endParaRPr lang="zh-CN" altLang="en-US" sz="28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7" name="菱形 6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/>
          <p:cNvSpPr/>
          <p:nvPr/>
        </p:nvSpPr>
        <p:spPr>
          <a:xfrm>
            <a:off x="4746652" y="2332033"/>
            <a:ext cx="2698696" cy="811461"/>
          </a:xfrm>
          <a:prstGeom prst="diamond">
            <a:avLst/>
          </a:prstGeom>
          <a:gradFill>
            <a:gsLst>
              <a:gs pos="5000">
                <a:srgbClr val="0086D0">
                  <a:alpha val="15000"/>
                </a:srgbClr>
              </a:gs>
              <a:gs pos="100000">
                <a:srgbClr val="0086D0">
                  <a:alpha val="8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8" name="菱形 7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/>
          <p:cNvSpPr/>
          <p:nvPr/>
        </p:nvSpPr>
        <p:spPr>
          <a:xfrm>
            <a:off x="4746652" y="2262593"/>
            <a:ext cx="2698696" cy="811461"/>
          </a:xfrm>
          <a:prstGeom prst="diamond">
            <a:avLst/>
          </a:prstGeom>
          <a:noFill/>
          <a:ln w="12700" cap="flat" cmpd="sng" algn="ctr">
            <a:gradFill>
              <a:gsLst>
                <a:gs pos="20000">
                  <a:srgbClr val="C00000">
                    <a:alpha val="0"/>
                  </a:srgbClr>
                </a:gs>
                <a:gs pos="100000">
                  <a:srgbClr val="C00000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9" name="Rectangle 30"/>
          <p:cNvSpPr/>
          <p:nvPr/>
        </p:nvSpPr>
        <p:spPr>
          <a:xfrm>
            <a:off x="6002243" y="2583427"/>
            <a:ext cx="242373" cy="272088"/>
          </a:xfrm>
          <a:custGeom>
            <a:avLst/>
            <a:gdLst>
              <a:gd name="connsiteX0" fmla="*/ 390720 w 540460"/>
              <a:gd name="connsiteY0" fmla="*/ 497063 h 606722"/>
              <a:gd name="connsiteX1" fmla="*/ 439286 w 540460"/>
              <a:gd name="connsiteY1" fmla="*/ 497063 h 606722"/>
              <a:gd name="connsiteX2" fmla="*/ 488030 w 540460"/>
              <a:gd name="connsiteY2" fmla="*/ 586283 h 606722"/>
              <a:gd name="connsiteX3" fmla="*/ 450583 w 540460"/>
              <a:gd name="connsiteY3" fmla="*/ 606722 h 606722"/>
              <a:gd name="connsiteX4" fmla="*/ 248884 w 540460"/>
              <a:gd name="connsiteY4" fmla="*/ 497063 h 606722"/>
              <a:gd name="connsiteX5" fmla="*/ 291576 w 540460"/>
              <a:gd name="connsiteY5" fmla="*/ 497063 h 606722"/>
              <a:gd name="connsiteX6" fmla="*/ 291576 w 540460"/>
              <a:gd name="connsiteY6" fmla="*/ 553868 h 606722"/>
              <a:gd name="connsiteX7" fmla="*/ 248884 w 540460"/>
              <a:gd name="connsiteY7" fmla="*/ 553868 h 606722"/>
              <a:gd name="connsiteX8" fmla="*/ 101059 w 540460"/>
              <a:gd name="connsiteY8" fmla="*/ 497063 h 606722"/>
              <a:gd name="connsiteX9" fmla="*/ 149669 w 540460"/>
              <a:gd name="connsiteY9" fmla="*/ 497063 h 606722"/>
              <a:gd name="connsiteX10" fmla="*/ 89752 w 540460"/>
              <a:gd name="connsiteY10" fmla="*/ 606722 h 606722"/>
              <a:gd name="connsiteX11" fmla="*/ 52359 w 540460"/>
              <a:gd name="connsiteY11" fmla="*/ 586283 h 606722"/>
              <a:gd name="connsiteX12" fmla="*/ 0 w 540460"/>
              <a:gd name="connsiteY12" fmla="*/ 383523 h 606722"/>
              <a:gd name="connsiteX13" fmla="*/ 540460 w 540460"/>
              <a:gd name="connsiteY13" fmla="*/ 383523 h 606722"/>
              <a:gd name="connsiteX14" fmla="*/ 540460 w 540460"/>
              <a:gd name="connsiteY14" fmla="*/ 454512 h 606722"/>
              <a:gd name="connsiteX15" fmla="*/ 0 w 540460"/>
              <a:gd name="connsiteY15" fmla="*/ 454512 h 606722"/>
              <a:gd name="connsiteX16" fmla="*/ 298642 w 540460"/>
              <a:gd name="connsiteY16" fmla="*/ 255690 h 606722"/>
              <a:gd name="connsiteX17" fmla="*/ 298642 w 540460"/>
              <a:gd name="connsiteY17" fmla="*/ 298260 h 606722"/>
              <a:gd name="connsiteX18" fmla="*/ 398243 w 540460"/>
              <a:gd name="connsiteY18" fmla="*/ 298260 h 606722"/>
              <a:gd name="connsiteX19" fmla="*/ 398243 w 540460"/>
              <a:gd name="connsiteY19" fmla="*/ 255690 h 606722"/>
              <a:gd name="connsiteX20" fmla="*/ 248886 w 540460"/>
              <a:gd name="connsiteY20" fmla="*/ 0 h 606722"/>
              <a:gd name="connsiteX21" fmla="*/ 291522 w 540460"/>
              <a:gd name="connsiteY21" fmla="*/ 0 h 606722"/>
              <a:gd name="connsiteX22" fmla="*/ 291522 w 540460"/>
              <a:gd name="connsiteY22" fmla="*/ 71010 h 606722"/>
              <a:gd name="connsiteX23" fmla="*/ 483514 w 540460"/>
              <a:gd name="connsiteY23" fmla="*/ 71010 h 606722"/>
              <a:gd name="connsiteX24" fmla="*/ 483514 w 540460"/>
              <a:gd name="connsiteY24" fmla="*/ 340831 h 606722"/>
              <a:gd name="connsiteX25" fmla="*/ 56805 w 540460"/>
              <a:gd name="connsiteY25" fmla="*/ 340831 h 606722"/>
              <a:gd name="connsiteX26" fmla="*/ 56805 w 540460"/>
              <a:gd name="connsiteY26" fmla="*/ 71010 h 606722"/>
              <a:gd name="connsiteX27" fmla="*/ 248886 w 540460"/>
              <a:gd name="connsiteY27" fmla="*/ 7101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0460" h="606722">
                <a:moveTo>
                  <a:pt x="390720" y="497063"/>
                </a:moveTo>
                <a:lnTo>
                  <a:pt x="439286" y="497063"/>
                </a:lnTo>
                <a:lnTo>
                  <a:pt x="488030" y="586283"/>
                </a:lnTo>
                <a:lnTo>
                  <a:pt x="450583" y="606722"/>
                </a:lnTo>
                <a:close/>
                <a:moveTo>
                  <a:pt x="248884" y="497063"/>
                </a:moveTo>
                <a:lnTo>
                  <a:pt x="291576" y="497063"/>
                </a:lnTo>
                <a:lnTo>
                  <a:pt x="291576" y="553868"/>
                </a:lnTo>
                <a:lnTo>
                  <a:pt x="248884" y="553868"/>
                </a:lnTo>
                <a:close/>
                <a:moveTo>
                  <a:pt x="101059" y="497063"/>
                </a:moveTo>
                <a:lnTo>
                  <a:pt x="149669" y="497063"/>
                </a:lnTo>
                <a:lnTo>
                  <a:pt x="89752" y="606722"/>
                </a:lnTo>
                <a:lnTo>
                  <a:pt x="52359" y="586283"/>
                </a:lnTo>
                <a:close/>
                <a:moveTo>
                  <a:pt x="0" y="383523"/>
                </a:moveTo>
                <a:lnTo>
                  <a:pt x="540460" y="383523"/>
                </a:lnTo>
                <a:lnTo>
                  <a:pt x="540460" y="454512"/>
                </a:lnTo>
                <a:lnTo>
                  <a:pt x="0" y="454512"/>
                </a:lnTo>
                <a:close/>
                <a:moveTo>
                  <a:pt x="298642" y="255690"/>
                </a:moveTo>
                <a:lnTo>
                  <a:pt x="298642" y="298260"/>
                </a:lnTo>
                <a:lnTo>
                  <a:pt x="398243" y="298260"/>
                </a:lnTo>
                <a:lnTo>
                  <a:pt x="398243" y="255690"/>
                </a:lnTo>
                <a:close/>
                <a:moveTo>
                  <a:pt x="248886" y="0"/>
                </a:moveTo>
                <a:lnTo>
                  <a:pt x="291522" y="0"/>
                </a:lnTo>
                <a:lnTo>
                  <a:pt x="291522" y="71010"/>
                </a:lnTo>
                <a:lnTo>
                  <a:pt x="483514" y="71010"/>
                </a:lnTo>
                <a:lnTo>
                  <a:pt x="483514" y="340831"/>
                </a:lnTo>
                <a:lnTo>
                  <a:pt x="56805" y="340831"/>
                </a:lnTo>
                <a:lnTo>
                  <a:pt x="56805" y="71010"/>
                </a:lnTo>
                <a:lnTo>
                  <a:pt x="248886" y="71010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alpha val="17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scene3d>
            <a:camera prst="perspectiveRelaxedModerately" fov="7200000">
              <a:rot lat="17990620" lon="0" rev="0"/>
            </a:camera>
            <a:lightRig rig="threePt" dir="t"/>
          </a:scene3d>
          <a:sp3d prstMaterial="matte"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15" name="Oval 39"/>
          <p:cNvSpPr/>
          <p:nvPr/>
        </p:nvSpPr>
        <p:spPr>
          <a:xfrm>
            <a:off x="7849359" y="1695334"/>
            <a:ext cx="405596" cy="405596"/>
          </a:xfrm>
          <a:prstGeom prst="ellipse">
            <a:avLst/>
          </a:prstGeom>
          <a:solidFill>
            <a:srgbClr val="0086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6" name="TextBox 40"/>
          <p:cNvSpPr txBox="1"/>
          <p:nvPr/>
        </p:nvSpPr>
        <p:spPr>
          <a:xfrm>
            <a:off x="7859292" y="1728855"/>
            <a:ext cx="385731" cy="3385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FEFEF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2</a:t>
            </a:r>
            <a:endParaRPr lang="en-US" sz="1600" b="1" kern="0" dirty="0">
              <a:solidFill>
                <a:srgbClr val="FEFEF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8374618" y="2028603"/>
            <a:ext cx="269969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050" noProof="1">
                <a:solidFill>
                  <a:prstClr val="black">
                    <a:lumMod val="75000"/>
                    <a:lumOff val="2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</a:rPr>
              <a:t>一二三产融合发展程度低，结构不合理。产品短缺与产品过剩同时并存，安全、绿色产品供不应求与低质产品产量过剩的现象时有发生。</a:t>
            </a:r>
            <a:endParaRPr lang="zh-CN" altLang="en-US" sz="1050" noProof="1">
              <a:solidFill>
                <a:prstClr val="black">
                  <a:lumMod val="75000"/>
                  <a:lumOff val="25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 Light" panose="020B0306030504020204" pitchFamily="34" charset="0"/>
            </a:endParaRPr>
          </a:p>
        </p:txBody>
      </p:sp>
      <p:sp>
        <p:nvSpPr>
          <p:cNvPr id="14" name="Title 11"/>
          <p:cNvSpPr txBox="1"/>
          <p:nvPr/>
        </p:nvSpPr>
        <p:spPr>
          <a:xfrm>
            <a:off x="8374380" y="1654175"/>
            <a:ext cx="25920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11000">
                      <a:srgbClr val="2F88E5">
                        <a:alpha val="90000"/>
                      </a:srgbClr>
                    </a:gs>
                    <a:gs pos="100000">
                      <a:srgbClr val="1BCAB5">
                        <a:alpha val="90000"/>
                      </a:srgbClr>
                    </a:gs>
                  </a:gsLst>
                  <a:lin ang="16200000" scaled="1"/>
                </a:gradFill>
                <a:latin typeface="Agency FB" panose="020B0503020202020204" pitchFamily="34" charset="0"/>
              </a:defRPr>
            </a:lvl1pPr>
          </a:lstStyle>
          <a:p>
            <a:r>
              <a:rPr lang="zh-CN" altLang="en-US" sz="200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产业结构不平衡</a:t>
            </a:r>
            <a:endParaRPr lang="zh-CN" altLang="en-US" sz="2000" dirty="0">
              <a:gradFill>
                <a:gsLst>
                  <a:gs pos="0">
                    <a:srgbClr val="00B0F0"/>
                  </a:gs>
                  <a:gs pos="100000">
                    <a:srgbClr val="1C46F2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2" name="Oval 39"/>
          <p:cNvSpPr/>
          <p:nvPr/>
        </p:nvSpPr>
        <p:spPr>
          <a:xfrm>
            <a:off x="7849359" y="3242768"/>
            <a:ext cx="405596" cy="405596"/>
          </a:xfrm>
          <a:prstGeom prst="ellipse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7859292" y="3276289"/>
            <a:ext cx="385731" cy="3385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4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8374618" y="3576037"/>
            <a:ext cx="269969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defRPr/>
            </a:pPr>
            <a:r>
              <a:rPr kumimoji="0" lang="zh-CN" altLang="en-US" sz="1050" b="0" i="0" u="none" strike="noStrike" kern="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</a:rPr>
              <a:t>乡村基本公共服务需求与供给矛盾日渐突出;劳动力大量输出造成建设主体缺位;行政村的职能难以转化，权力有资本化趋势;社区大规模调整使村民缺乏社区认同意识;</a:t>
            </a:r>
            <a:endParaRPr kumimoji="0" lang="zh-CN" altLang="en-US" sz="105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Open Sans Light" panose="020B0306030504020204" pitchFamily="34" charset="0"/>
            </a:endParaRPr>
          </a:p>
        </p:txBody>
      </p:sp>
      <p:sp>
        <p:nvSpPr>
          <p:cNvPr id="21" name="Title 11"/>
          <p:cNvSpPr txBox="1"/>
          <p:nvPr/>
        </p:nvSpPr>
        <p:spPr>
          <a:xfrm>
            <a:off x="8374380" y="3201670"/>
            <a:ext cx="28682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11000">
                      <a:srgbClr val="2F88E5">
                        <a:alpha val="90000"/>
                      </a:srgbClr>
                    </a:gs>
                    <a:gs pos="100000">
                      <a:srgbClr val="1BCAB5">
                        <a:alpha val="90000"/>
                      </a:srgbClr>
                    </a:gs>
                  </a:gsLst>
                  <a:lin ang="16200000" scaled="1"/>
                </a:gradFill>
                <a:latin typeface="Agency FB" panose="020B0503020202020204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乡村治理情况复杂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9" name="Oval 39"/>
          <p:cNvSpPr/>
          <p:nvPr/>
        </p:nvSpPr>
        <p:spPr>
          <a:xfrm flipH="1">
            <a:off x="3961196" y="1711844"/>
            <a:ext cx="405596" cy="405596"/>
          </a:xfrm>
          <a:prstGeom prst="ellipse">
            <a:avLst/>
          </a:prstGeom>
          <a:solidFill>
            <a:srgbClr val="0086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>
              <a:defRPr/>
            </a:pPr>
            <a:endParaRPr lang="en-US" kern="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2" name="TextBox 40"/>
          <p:cNvSpPr txBox="1"/>
          <p:nvPr/>
        </p:nvSpPr>
        <p:spPr>
          <a:xfrm flipH="1">
            <a:off x="3971128" y="1745365"/>
            <a:ext cx="385731" cy="3385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defRPr/>
            </a:pPr>
            <a:r>
              <a:rPr lang="en-US" altLang="zh-CN" sz="1600" b="1" kern="0" dirty="0">
                <a:solidFill>
                  <a:srgbClr val="FEFEF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1</a:t>
            </a:r>
            <a:endParaRPr lang="en-US" sz="1600" b="1" kern="0" dirty="0">
              <a:solidFill>
                <a:srgbClr val="FEFEF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7" name="Rectangle 16"/>
          <p:cNvSpPr/>
          <p:nvPr/>
        </p:nvSpPr>
        <p:spPr>
          <a:xfrm flipH="1">
            <a:off x="1016635" y="2045335"/>
            <a:ext cx="282511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050" noProof="1">
                <a:solidFill>
                  <a:prstClr val="black">
                    <a:lumMod val="75000"/>
                    <a:lumOff val="2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</a:rPr>
              <a:t>组织协调难度大。乡村振兴涉及到乡村经济、产业、文化、组织、管理、制度等方方面面，牵涉部门多，工作复杂，统筹难度较大，很容易出现不协调、不合理的现象。</a:t>
            </a:r>
            <a:endParaRPr lang="zh-CN" altLang="en-US" sz="1050" noProof="1">
              <a:solidFill>
                <a:prstClr val="black">
                  <a:lumMod val="75000"/>
                  <a:lumOff val="25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 Light" panose="020B0306030504020204" pitchFamily="34" charset="0"/>
            </a:endParaRPr>
          </a:p>
        </p:txBody>
      </p:sp>
      <p:sp>
        <p:nvSpPr>
          <p:cNvPr id="28" name="Title 11"/>
          <p:cNvSpPr txBox="1"/>
          <p:nvPr/>
        </p:nvSpPr>
        <p:spPr>
          <a:xfrm flipH="1">
            <a:off x="1261110" y="1670685"/>
            <a:ext cx="2580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11000">
                      <a:srgbClr val="2F88E5">
                        <a:alpha val="90000"/>
                      </a:srgbClr>
                    </a:gs>
                    <a:gs pos="100000">
                      <a:srgbClr val="1BCAB5">
                        <a:alpha val="90000"/>
                      </a:srgbClr>
                    </a:gs>
                  </a:gsLst>
                  <a:lin ang="16200000" scaled="1"/>
                </a:gradFill>
                <a:latin typeface="Agency FB" panose="020B0503020202020204" pitchFamily="34" charset="0"/>
              </a:defRPr>
            </a:lvl1pPr>
          </a:lstStyle>
          <a:p>
            <a:pPr algn="r"/>
            <a:r>
              <a:rPr lang="zh-CN" altLang="en-US" sz="200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顶层统筹难度大</a:t>
            </a:r>
            <a:endParaRPr lang="zh-CN" altLang="en-US" sz="2000" dirty="0">
              <a:gradFill>
                <a:gsLst>
                  <a:gs pos="0">
                    <a:srgbClr val="00B0F0"/>
                  </a:gs>
                  <a:gs pos="100000">
                    <a:srgbClr val="1C46F2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8" name="Oval 39"/>
          <p:cNvSpPr/>
          <p:nvPr/>
        </p:nvSpPr>
        <p:spPr>
          <a:xfrm flipH="1">
            <a:off x="3961196" y="3391358"/>
            <a:ext cx="405596" cy="405596"/>
          </a:xfrm>
          <a:prstGeom prst="ellipse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9" name="TextBox 40"/>
          <p:cNvSpPr txBox="1"/>
          <p:nvPr/>
        </p:nvSpPr>
        <p:spPr>
          <a:xfrm flipH="1">
            <a:off x="3971128" y="3424879"/>
            <a:ext cx="385731" cy="33855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3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6" name="Rectangle 16"/>
          <p:cNvSpPr/>
          <p:nvPr/>
        </p:nvSpPr>
        <p:spPr>
          <a:xfrm flipH="1">
            <a:off x="1141839" y="3724627"/>
            <a:ext cx="2699694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4848"/>
              </a:buClr>
              <a:buSzTx/>
              <a:buFontTx/>
              <a:buNone/>
              <a:defRPr/>
            </a:pPr>
            <a:r>
              <a:rPr lang="zh-CN" altLang="en-US" sz="1050">
                <a:solidFill>
                  <a:prstClr val="black">
                    <a:lumMod val="75000"/>
                    <a:lumOff val="2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  <a:sym typeface="+mn-ea"/>
              </a:rPr>
              <a:t>资金统筹难度大。乡村振兴所需资金数量大，财政资金供不应求，工商资本下乡束缚较多，地方融资筹资门槛较高。</a:t>
            </a:r>
            <a:endParaRPr kumimoji="0" lang="en-US" altLang="zh-CN" sz="1050" b="0" i="0" u="none" strike="noStrike" kern="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Open Sans Light" panose="020B0306030504020204" pitchFamily="34" charset="0"/>
            </a:endParaRPr>
          </a:p>
        </p:txBody>
      </p:sp>
      <p:sp>
        <p:nvSpPr>
          <p:cNvPr id="37" name="Title 11"/>
          <p:cNvSpPr txBox="1"/>
          <p:nvPr/>
        </p:nvSpPr>
        <p:spPr>
          <a:xfrm flipH="1">
            <a:off x="716915" y="3350260"/>
            <a:ext cx="3124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11000">
                      <a:srgbClr val="2F88E5">
                        <a:alpha val="90000"/>
                      </a:srgbClr>
                    </a:gs>
                    <a:gs pos="100000">
                      <a:srgbClr val="1BCAB5">
                        <a:alpha val="90000"/>
                      </a:srgbClr>
                    </a:gs>
                  </a:gsLst>
                  <a:lin ang="16200000" scaled="1"/>
                </a:gradFill>
                <a:latin typeface="Agency FB" panose="020B0503020202020204" pitchFamily="34" charset="0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资金来源和使用问题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1" name="菱形 40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/>
          <p:cNvSpPr/>
          <p:nvPr/>
        </p:nvSpPr>
        <p:spPr>
          <a:xfrm>
            <a:off x="4746652" y="3056159"/>
            <a:ext cx="2698696" cy="811461"/>
          </a:xfrm>
          <a:prstGeom prst="diamond">
            <a:avLst/>
          </a:prstGeom>
          <a:gradFill>
            <a:gsLst>
              <a:gs pos="5000">
                <a:srgbClr val="0086D0">
                  <a:alpha val="15000"/>
                </a:srgbClr>
              </a:gs>
              <a:gs pos="100000">
                <a:srgbClr val="0086D0">
                  <a:alpha val="8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42" name="菱形 41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/>
          <p:cNvSpPr/>
          <p:nvPr/>
        </p:nvSpPr>
        <p:spPr>
          <a:xfrm>
            <a:off x="4746652" y="2986719"/>
            <a:ext cx="2698696" cy="811461"/>
          </a:xfrm>
          <a:prstGeom prst="diamond">
            <a:avLst/>
          </a:prstGeom>
          <a:noFill/>
          <a:ln w="12700" cap="flat" cmpd="sng" algn="ctr">
            <a:gradFill>
              <a:gsLst>
                <a:gs pos="20000">
                  <a:srgbClr val="C00000">
                    <a:alpha val="0"/>
                  </a:srgbClr>
                </a:gs>
                <a:gs pos="100000">
                  <a:srgbClr val="C00000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43" name="Rectangle 30"/>
          <p:cNvSpPr/>
          <p:nvPr/>
        </p:nvSpPr>
        <p:spPr>
          <a:xfrm>
            <a:off x="6002243" y="3307553"/>
            <a:ext cx="242373" cy="272088"/>
          </a:xfrm>
          <a:custGeom>
            <a:avLst/>
            <a:gdLst>
              <a:gd name="connsiteX0" fmla="*/ 390720 w 540460"/>
              <a:gd name="connsiteY0" fmla="*/ 497063 h 606722"/>
              <a:gd name="connsiteX1" fmla="*/ 439286 w 540460"/>
              <a:gd name="connsiteY1" fmla="*/ 497063 h 606722"/>
              <a:gd name="connsiteX2" fmla="*/ 488030 w 540460"/>
              <a:gd name="connsiteY2" fmla="*/ 586283 h 606722"/>
              <a:gd name="connsiteX3" fmla="*/ 450583 w 540460"/>
              <a:gd name="connsiteY3" fmla="*/ 606722 h 606722"/>
              <a:gd name="connsiteX4" fmla="*/ 248884 w 540460"/>
              <a:gd name="connsiteY4" fmla="*/ 497063 h 606722"/>
              <a:gd name="connsiteX5" fmla="*/ 291576 w 540460"/>
              <a:gd name="connsiteY5" fmla="*/ 497063 h 606722"/>
              <a:gd name="connsiteX6" fmla="*/ 291576 w 540460"/>
              <a:gd name="connsiteY6" fmla="*/ 553868 h 606722"/>
              <a:gd name="connsiteX7" fmla="*/ 248884 w 540460"/>
              <a:gd name="connsiteY7" fmla="*/ 553868 h 606722"/>
              <a:gd name="connsiteX8" fmla="*/ 101059 w 540460"/>
              <a:gd name="connsiteY8" fmla="*/ 497063 h 606722"/>
              <a:gd name="connsiteX9" fmla="*/ 149669 w 540460"/>
              <a:gd name="connsiteY9" fmla="*/ 497063 h 606722"/>
              <a:gd name="connsiteX10" fmla="*/ 89752 w 540460"/>
              <a:gd name="connsiteY10" fmla="*/ 606722 h 606722"/>
              <a:gd name="connsiteX11" fmla="*/ 52359 w 540460"/>
              <a:gd name="connsiteY11" fmla="*/ 586283 h 606722"/>
              <a:gd name="connsiteX12" fmla="*/ 0 w 540460"/>
              <a:gd name="connsiteY12" fmla="*/ 383523 h 606722"/>
              <a:gd name="connsiteX13" fmla="*/ 540460 w 540460"/>
              <a:gd name="connsiteY13" fmla="*/ 383523 h 606722"/>
              <a:gd name="connsiteX14" fmla="*/ 540460 w 540460"/>
              <a:gd name="connsiteY14" fmla="*/ 454512 h 606722"/>
              <a:gd name="connsiteX15" fmla="*/ 0 w 540460"/>
              <a:gd name="connsiteY15" fmla="*/ 454512 h 606722"/>
              <a:gd name="connsiteX16" fmla="*/ 298642 w 540460"/>
              <a:gd name="connsiteY16" fmla="*/ 255690 h 606722"/>
              <a:gd name="connsiteX17" fmla="*/ 298642 w 540460"/>
              <a:gd name="connsiteY17" fmla="*/ 298260 h 606722"/>
              <a:gd name="connsiteX18" fmla="*/ 398243 w 540460"/>
              <a:gd name="connsiteY18" fmla="*/ 298260 h 606722"/>
              <a:gd name="connsiteX19" fmla="*/ 398243 w 540460"/>
              <a:gd name="connsiteY19" fmla="*/ 255690 h 606722"/>
              <a:gd name="connsiteX20" fmla="*/ 248886 w 540460"/>
              <a:gd name="connsiteY20" fmla="*/ 0 h 606722"/>
              <a:gd name="connsiteX21" fmla="*/ 291522 w 540460"/>
              <a:gd name="connsiteY21" fmla="*/ 0 h 606722"/>
              <a:gd name="connsiteX22" fmla="*/ 291522 w 540460"/>
              <a:gd name="connsiteY22" fmla="*/ 71010 h 606722"/>
              <a:gd name="connsiteX23" fmla="*/ 483514 w 540460"/>
              <a:gd name="connsiteY23" fmla="*/ 71010 h 606722"/>
              <a:gd name="connsiteX24" fmla="*/ 483514 w 540460"/>
              <a:gd name="connsiteY24" fmla="*/ 340831 h 606722"/>
              <a:gd name="connsiteX25" fmla="*/ 56805 w 540460"/>
              <a:gd name="connsiteY25" fmla="*/ 340831 h 606722"/>
              <a:gd name="connsiteX26" fmla="*/ 56805 w 540460"/>
              <a:gd name="connsiteY26" fmla="*/ 71010 h 606722"/>
              <a:gd name="connsiteX27" fmla="*/ 248886 w 540460"/>
              <a:gd name="connsiteY27" fmla="*/ 7101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0460" h="606722">
                <a:moveTo>
                  <a:pt x="390720" y="497063"/>
                </a:moveTo>
                <a:lnTo>
                  <a:pt x="439286" y="497063"/>
                </a:lnTo>
                <a:lnTo>
                  <a:pt x="488030" y="586283"/>
                </a:lnTo>
                <a:lnTo>
                  <a:pt x="450583" y="606722"/>
                </a:lnTo>
                <a:close/>
                <a:moveTo>
                  <a:pt x="248884" y="497063"/>
                </a:moveTo>
                <a:lnTo>
                  <a:pt x="291576" y="497063"/>
                </a:lnTo>
                <a:lnTo>
                  <a:pt x="291576" y="553868"/>
                </a:lnTo>
                <a:lnTo>
                  <a:pt x="248884" y="553868"/>
                </a:lnTo>
                <a:close/>
                <a:moveTo>
                  <a:pt x="101059" y="497063"/>
                </a:moveTo>
                <a:lnTo>
                  <a:pt x="149669" y="497063"/>
                </a:lnTo>
                <a:lnTo>
                  <a:pt x="89752" y="606722"/>
                </a:lnTo>
                <a:lnTo>
                  <a:pt x="52359" y="586283"/>
                </a:lnTo>
                <a:close/>
                <a:moveTo>
                  <a:pt x="0" y="383523"/>
                </a:moveTo>
                <a:lnTo>
                  <a:pt x="540460" y="383523"/>
                </a:lnTo>
                <a:lnTo>
                  <a:pt x="540460" y="454512"/>
                </a:lnTo>
                <a:lnTo>
                  <a:pt x="0" y="454512"/>
                </a:lnTo>
                <a:close/>
                <a:moveTo>
                  <a:pt x="298642" y="255690"/>
                </a:moveTo>
                <a:lnTo>
                  <a:pt x="298642" y="298260"/>
                </a:lnTo>
                <a:lnTo>
                  <a:pt x="398243" y="298260"/>
                </a:lnTo>
                <a:lnTo>
                  <a:pt x="398243" y="255690"/>
                </a:lnTo>
                <a:close/>
                <a:moveTo>
                  <a:pt x="248886" y="0"/>
                </a:moveTo>
                <a:lnTo>
                  <a:pt x="291522" y="0"/>
                </a:lnTo>
                <a:lnTo>
                  <a:pt x="291522" y="71010"/>
                </a:lnTo>
                <a:lnTo>
                  <a:pt x="483514" y="71010"/>
                </a:lnTo>
                <a:lnTo>
                  <a:pt x="483514" y="340831"/>
                </a:lnTo>
                <a:lnTo>
                  <a:pt x="56805" y="340831"/>
                </a:lnTo>
                <a:lnTo>
                  <a:pt x="56805" y="71010"/>
                </a:lnTo>
                <a:lnTo>
                  <a:pt x="248886" y="71010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alpha val="17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scene3d>
            <a:camera prst="perspectiveRelaxedModerately" fov="7200000">
              <a:rot lat="17990620" lon="0" rev="0"/>
            </a:camera>
            <a:lightRig rig="threePt" dir="t"/>
          </a:scene3d>
          <a:sp3d prstMaterial="matte"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45" name="菱形 44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/>
          <p:cNvSpPr/>
          <p:nvPr/>
        </p:nvSpPr>
        <p:spPr>
          <a:xfrm>
            <a:off x="4746652" y="3780285"/>
            <a:ext cx="2698696" cy="811461"/>
          </a:xfrm>
          <a:prstGeom prst="diamond">
            <a:avLst/>
          </a:prstGeom>
          <a:gradFill>
            <a:gsLst>
              <a:gs pos="5000">
                <a:srgbClr val="0086D0">
                  <a:alpha val="15000"/>
                </a:srgbClr>
              </a:gs>
              <a:gs pos="100000">
                <a:srgbClr val="0086D0">
                  <a:alpha val="8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46" name="菱形 45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/>
          <p:cNvSpPr/>
          <p:nvPr/>
        </p:nvSpPr>
        <p:spPr>
          <a:xfrm>
            <a:off x="4746652" y="3710845"/>
            <a:ext cx="2698696" cy="811461"/>
          </a:xfrm>
          <a:prstGeom prst="diamond">
            <a:avLst/>
          </a:prstGeom>
          <a:noFill/>
          <a:ln w="12700" cap="flat" cmpd="sng" algn="ctr">
            <a:gradFill>
              <a:gsLst>
                <a:gs pos="20000">
                  <a:srgbClr val="C00000">
                    <a:alpha val="0"/>
                  </a:srgbClr>
                </a:gs>
                <a:gs pos="100000">
                  <a:srgbClr val="C00000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47" name="Rectangle 30"/>
          <p:cNvSpPr/>
          <p:nvPr/>
        </p:nvSpPr>
        <p:spPr>
          <a:xfrm>
            <a:off x="6002243" y="4031679"/>
            <a:ext cx="242373" cy="272088"/>
          </a:xfrm>
          <a:custGeom>
            <a:avLst/>
            <a:gdLst>
              <a:gd name="connsiteX0" fmla="*/ 390720 w 540460"/>
              <a:gd name="connsiteY0" fmla="*/ 497063 h 606722"/>
              <a:gd name="connsiteX1" fmla="*/ 439286 w 540460"/>
              <a:gd name="connsiteY1" fmla="*/ 497063 h 606722"/>
              <a:gd name="connsiteX2" fmla="*/ 488030 w 540460"/>
              <a:gd name="connsiteY2" fmla="*/ 586283 h 606722"/>
              <a:gd name="connsiteX3" fmla="*/ 450583 w 540460"/>
              <a:gd name="connsiteY3" fmla="*/ 606722 h 606722"/>
              <a:gd name="connsiteX4" fmla="*/ 248884 w 540460"/>
              <a:gd name="connsiteY4" fmla="*/ 497063 h 606722"/>
              <a:gd name="connsiteX5" fmla="*/ 291576 w 540460"/>
              <a:gd name="connsiteY5" fmla="*/ 497063 h 606722"/>
              <a:gd name="connsiteX6" fmla="*/ 291576 w 540460"/>
              <a:gd name="connsiteY6" fmla="*/ 553868 h 606722"/>
              <a:gd name="connsiteX7" fmla="*/ 248884 w 540460"/>
              <a:gd name="connsiteY7" fmla="*/ 553868 h 606722"/>
              <a:gd name="connsiteX8" fmla="*/ 101059 w 540460"/>
              <a:gd name="connsiteY8" fmla="*/ 497063 h 606722"/>
              <a:gd name="connsiteX9" fmla="*/ 149669 w 540460"/>
              <a:gd name="connsiteY9" fmla="*/ 497063 h 606722"/>
              <a:gd name="connsiteX10" fmla="*/ 89752 w 540460"/>
              <a:gd name="connsiteY10" fmla="*/ 606722 h 606722"/>
              <a:gd name="connsiteX11" fmla="*/ 52359 w 540460"/>
              <a:gd name="connsiteY11" fmla="*/ 586283 h 606722"/>
              <a:gd name="connsiteX12" fmla="*/ 0 w 540460"/>
              <a:gd name="connsiteY12" fmla="*/ 383523 h 606722"/>
              <a:gd name="connsiteX13" fmla="*/ 540460 w 540460"/>
              <a:gd name="connsiteY13" fmla="*/ 383523 h 606722"/>
              <a:gd name="connsiteX14" fmla="*/ 540460 w 540460"/>
              <a:gd name="connsiteY14" fmla="*/ 454512 h 606722"/>
              <a:gd name="connsiteX15" fmla="*/ 0 w 540460"/>
              <a:gd name="connsiteY15" fmla="*/ 454512 h 606722"/>
              <a:gd name="connsiteX16" fmla="*/ 298642 w 540460"/>
              <a:gd name="connsiteY16" fmla="*/ 255690 h 606722"/>
              <a:gd name="connsiteX17" fmla="*/ 298642 w 540460"/>
              <a:gd name="connsiteY17" fmla="*/ 298260 h 606722"/>
              <a:gd name="connsiteX18" fmla="*/ 398243 w 540460"/>
              <a:gd name="connsiteY18" fmla="*/ 298260 h 606722"/>
              <a:gd name="connsiteX19" fmla="*/ 398243 w 540460"/>
              <a:gd name="connsiteY19" fmla="*/ 255690 h 606722"/>
              <a:gd name="connsiteX20" fmla="*/ 248886 w 540460"/>
              <a:gd name="connsiteY20" fmla="*/ 0 h 606722"/>
              <a:gd name="connsiteX21" fmla="*/ 291522 w 540460"/>
              <a:gd name="connsiteY21" fmla="*/ 0 h 606722"/>
              <a:gd name="connsiteX22" fmla="*/ 291522 w 540460"/>
              <a:gd name="connsiteY22" fmla="*/ 71010 h 606722"/>
              <a:gd name="connsiteX23" fmla="*/ 483514 w 540460"/>
              <a:gd name="connsiteY23" fmla="*/ 71010 h 606722"/>
              <a:gd name="connsiteX24" fmla="*/ 483514 w 540460"/>
              <a:gd name="connsiteY24" fmla="*/ 340831 h 606722"/>
              <a:gd name="connsiteX25" fmla="*/ 56805 w 540460"/>
              <a:gd name="connsiteY25" fmla="*/ 340831 h 606722"/>
              <a:gd name="connsiteX26" fmla="*/ 56805 w 540460"/>
              <a:gd name="connsiteY26" fmla="*/ 71010 h 606722"/>
              <a:gd name="connsiteX27" fmla="*/ 248886 w 540460"/>
              <a:gd name="connsiteY27" fmla="*/ 7101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0460" h="606722">
                <a:moveTo>
                  <a:pt x="390720" y="497063"/>
                </a:moveTo>
                <a:lnTo>
                  <a:pt x="439286" y="497063"/>
                </a:lnTo>
                <a:lnTo>
                  <a:pt x="488030" y="586283"/>
                </a:lnTo>
                <a:lnTo>
                  <a:pt x="450583" y="606722"/>
                </a:lnTo>
                <a:close/>
                <a:moveTo>
                  <a:pt x="248884" y="497063"/>
                </a:moveTo>
                <a:lnTo>
                  <a:pt x="291576" y="497063"/>
                </a:lnTo>
                <a:lnTo>
                  <a:pt x="291576" y="553868"/>
                </a:lnTo>
                <a:lnTo>
                  <a:pt x="248884" y="553868"/>
                </a:lnTo>
                <a:close/>
                <a:moveTo>
                  <a:pt x="101059" y="497063"/>
                </a:moveTo>
                <a:lnTo>
                  <a:pt x="149669" y="497063"/>
                </a:lnTo>
                <a:lnTo>
                  <a:pt x="89752" y="606722"/>
                </a:lnTo>
                <a:lnTo>
                  <a:pt x="52359" y="586283"/>
                </a:lnTo>
                <a:close/>
                <a:moveTo>
                  <a:pt x="0" y="383523"/>
                </a:moveTo>
                <a:lnTo>
                  <a:pt x="540460" y="383523"/>
                </a:lnTo>
                <a:lnTo>
                  <a:pt x="540460" y="454512"/>
                </a:lnTo>
                <a:lnTo>
                  <a:pt x="0" y="454512"/>
                </a:lnTo>
                <a:close/>
                <a:moveTo>
                  <a:pt x="298642" y="255690"/>
                </a:moveTo>
                <a:lnTo>
                  <a:pt x="298642" y="298260"/>
                </a:lnTo>
                <a:lnTo>
                  <a:pt x="398243" y="298260"/>
                </a:lnTo>
                <a:lnTo>
                  <a:pt x="398243" y="255690"/>
                </a:lnTo>
                <a:close/>
                <a:moveTo>
                  <a:pt x="248886" y="0"/>
                </a:moveTo>
                <a:lnTo>
                  <a:pt x="291522" y="0"/>
                </a:lnTo>
                <a:lnTo>
                  <a:pt x="291522" y="71010"/>
                </a:lnTo>
                <a:lnTo>
                  <a:pt x="483514" y="71010"/>
                </a:lnTo>
                <a:lnTo>
                  <a:pt x="483514" y="340831"/>
                </a:lnTo>
                <a:lnTo>
                  <a:pt x="56805" y="340831"/>
                </a:lnTo>
                <a:lnTo>
                  <a:pt x="56805" y="71010"/>
                </a:lnTo>
                <a:lnTo>
                  <a:pt x="248886" y="71010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alpha val="17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scene3d>
            <a:camera prst="perspectiveRelaxedModerately" fov="7200000">
              <a:rot lat="17990620" lon="0" rev="0"/>
            </a:camera>
            <a:lightRig rig="threePt" dir="t"/>
          </a:scene3d>
          <a:sp3d prstMaterial="matte"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49" name="菱形 48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/>
          <p:cNvSpPr/>
          <p:nvPr/>
        </p:nvSpPr>
        <p:spPr>
          <a:xfrm>
            <a:off x="4746652" y="4504412"/>
            <a:ext cx="2698696" cy="811461"/>
          </a:xfrm>
          <a:prstGeom prst="diamond">
            <a:avLst/>
          </a:prstGeom>
          <a:gradFill>
            <a:gsLst>
              <a:gs pos="5000">
                <a:srgbClr val="0086D0">
                  <a:alpha val="15000"/>
                </a:srgbClr>
              </a:gs>
              <a:gs pos="100000">
                <a:srgbClr val="0086D0">
                  <a:alpha val="8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50" name="菱形 49" descr="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"/>
          <p:cNvSpPr/>
          <p:nvPr/>
        </p:nvSpPr>
        <p:spPr>
          <a:xfrm>
            <a:off x="4746652" y="4434972"/>
            <a:ext cx="2698696" cy="811461"/>
          </a:xfrm>
          <a:prstGeom prst="diamond">
            <a:avLst/>
          </a:prstGeom>
          <a:noFill/>
          <a:ln w="12700" cap="flat" cmpd="sng" algn="ctr">
            <a:gradFill>
              <a:gsLst>
                <a:gs pos="20000">
                  <a:srgbClr val="C00000">
                    <a:alpha val="0"/>
                  </a:srgbClr>
                </a:gs>
                <a:gs pos="100000">
                  <a:srgbClr val="C00000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51" name="Rectangle 30"/>
          <p:cNvSpPr/>
          <p:nvPr/>
        </p:nvSpPr>
        <p:spPr>
          <a:xfrm>
            <a:off x="6002243" y="4755806"/>
            <a:ext cx="242373" cy="272088"/>
          </a:xfrm>
          <a:custGeom>
            <a:avLst/>
            <a:gdLst>
              <a:gd name="connsiteX0" fmla="*/ 390720 w 540460"/>
              <a:gd name="connsiteY0" fmla="*/ 497063 h 606722"/>
              <a:gd name="connsiteX1" fmla="*/ 439286 w 540460"/>
              <a:gd name="connsiteY1" fmla="*/ 497063 h 606722"/>
              <a:gd name="connsiteX2" fmla="*/ 488030 w 540460"/>
              <a:gd name="connsiteY2" fmla="*/ 586283 h 606722"/>
              <a:gd name="connsiteX3" fmla="*/ 450583 w 540460"/>
              <a:gd name="connsiteY3" fmla="*/ 606722 h 606722"/>
              <a:gd name="connsiteX4" fmla="*/ 248884 w 540460"/>
              <a:gd name="connsiteY4" fmla="*/ 497063 h 606722"/>
              <a:gd name="connsiteX5" fmla="*/ 291576 w 540460"/>
              <a:gd name="connsiteY5" fmla="*/ 497063 h 606722"/>
              <a:gd name="connsiteX6" fmla="*/ 291576 w 540460"/>
              <a:gd name="connsiteY6" fmla="*/ 553868 h 606722"/>
              <a:gd name="connsiteX7" fmla="*/ 248884 w 540460"/>
              <a:gd name="connsiteY7" fmla="*/ 553868 h 606722"/>
              <a:gd name="connsiteX8" fmla="*/ 101059 w 540460"/>
              <a:gd name="connsiteY8" fmla="*/ 497063 h 606722"/>
              <a:gd name="connsiteX9" fmla="*/ 149669 w 540460"/>
              <a:gd name="connsiteY9" fmla="*/ 497063 h 606722"/>
              <a:gd name="connsiteX10" fmla="*/ 89752 w 540460"/>
              <a:gd name="connsiteY10" fmla="*/ 606722 h 606722"/>
              <a:gd name="connsiteX11" fmla="*/ 52359 w 540460"/>
              <a:gd name="connsiteY11" fmla="*/ 586283 h 606722"/>
              <a:gd name="connsiteX12" fmla="*/ 0 w 540460"/>
              <a:gd name="connsiteY12" fmla="*/ 383523 h 606722"/>
              <a:gd name="connsiteX13" fmla="*/ 540460 w 540460"/>
              <a:gd name="connsiteY13" fmla="*/ 383523 h 606722"/>
              <a:gd name="connsiteX14" fmla="*/ 540460 w 540460"/>
              <a:gd name="connsiteY14" fmla="*/ 454512 h 606722"/>
              <a:gd name="connsiteX15" fmla="*/ 0 w 540460"/>
              <a:gd name="connsiteY15" fmla="*/ 454512 h 606722"/>
              <a:gd name="connsiteX16" fmla="*/ 298642 w 540460"/>
              <a:gd name="connsiteY16" fmla="*/ 255690 h 606722"/>
              <a:gd name="connsiteX17" fmla="*/ 298642 w 540460"/>
              <a:gd name="connsiteY17" fmla="*/ 298260 h 606722"/>
              <a:gd name="connsiteX18" fmla="*/ 398243 w 540460"/>
              <a:gd name="connsiteY18" fmla="*/ 298260 h 606722"/>
              <a:gd name="connsiteX19" fmla="*/ 398243 w 540460"/>
              <a:gd name="connsiteY19" fmla="*/ 255690 h 606722"/>
              <a:gd name="connsiteX20" fmla="*/ 248886 w 540460"/>
              <a:gd name="connsiteY20" fmla="*/ 0 h 606722"/>
              <a:gd name="connsiteX21" fmla="*/ 291522 w 540460"/>
              <a:gd name="connsiteY21" fmla="*/ 0 h 606722"/>
              <a:gd name="connsiteX22" fmla="*/ 291522 w 540460"/>
              <a:gd name="connsiteY22" fmla="*/ 71010 h 606722"/>
              <a:gd name="connsiteX23" fmla="*/ 483514 w 540460"/>
              <a:gd name="connsiteY23" fmla="*/ 71010 h 606722"/>
              <a:gd name="connsiteX24" fmla="*/ 483514 w 540460"/>
              <a:gd name="connsiteY24" fmla="*/ 340831 h 606722"/>
              <a:gd name="connsiteX25" fmla="*/ 56805 w 540460"/>
              <a:gd name="connsiteY25" fmla="*/ 340831 h 606722"/>
              <a:gd name="connsiteX26" fmla="*/ 56805 w 540460"/>
              <a:gd name="connsiteY26" fmla="*/ 71010 h 606722"/>
              <a:gd name="connsiteX27" fmla="*/ 248886 w 540460"/>
              <a:gd name="connsiteY27" fmla="*/ 7101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0460" h="606722">
                <a:moveTo>
                  <a:pt x="390720" y="497063"/>
                </a:moveTo>
                <a:lnTo>
                  <a:pt x="439286" y="497063"/>
                </a:lnTo>
                <a:lnTo>
                  <a:pt x="488030" y="586283"/>
                </a:lnTo>
                <a:lnTo>
                  <a:pt x="450583" y="606722"/>
                </a:lnTo>
                <a:close/>
                <a:moveTo>
                  <a:pt x="248884" y="497063"/>
                </a:moveTo>
                <a:lnTo>
                  <a:pt x="291576" y="497063"/>
                </a:lnTo>
                <a:lnTo>
                  <a:pt x="291576" y="553868"/>
                </a:lnTo>
                <a:lnTo>
                  <a:pt x="248884" y="553868"/>
                </a:lnTo>
                <a:close/>
                <a:moveTo>
                  <a:pt x="101059" y="497063"/>
                </a:moveTo>
                <a:lnTo>
                  <a:pt x="149669" y="497063"/>
                </a:lnTo>
                <a:lnTo>
                  <a:pt x="89752" y="606722"/>
                </a:lnTo>
                <a:lnTo>
                  <a:pt x="52359" y="586283"/>
                </a:lnTo>
                <a:close/>
                <a:moveTo>
                  <a:pt x="0" y="383523"/>
                </a:moveTo>
                <a:lnTo>
                  <a:pt x="540460" y="383523"/>
                </a:lnTo>
                <a:lnTo>
                  <a:pt x="540460" y="454512"/>
                </a:lnTo>
                <a:lnTo>
                  <a:pt x="0" y="454512"/>
                </a:lnTo>
                <a:close/>
                <a:moveTo>
                  <a:pt x="298642" y="255690"/>
                </a:moveTo>
                <a:lnTo>
                  <a:pt x="298642" y="298260"/>
                </a:lnTo>
                <a:lnTo>
                  <a:pt x="398243" y="298260"/>
                </a:lnTo>
                <a:lnTo>
                  <a:pt x="398243" y="255690"/>
                </a:lnTo>
                <a:close/>
                <a:moveTo>
                  <a:pt x="248886" y="0"/>
                </a:moveTo>
                <a:lnTo>
                  <a:pt x="291522" y="0"/>
                </a:lnTo>
                <a:lnTo>
                  <a:pt x="291522" y="71010"/>
                </a:lnTo>
                <a:lnTo>
                  <a:pt x="483514" y="71010"/>
                </a:lnTo>
                <a:lnTo>
                  <a:pt x="483514" y="340831"/>
                </a:lnTo>
                <a:lnTo>
                  <a:pt x="56805" y="340831"/>
                </a:lnTo>
                <a:lnTo>
                  <a:pt x="56805" y="71010"/>
                </a:lnTo>
                <a:lnTo>
                  <a:pt x="248886" y="71010"/>
                </a:lnTo>
                <a:close/>
              </a:path>
            </a:pathLst>
          </a:custGeom>
          <a:gradFill>
            <a:gsLst>
              <a:gs pos="0">
                <a:sysClr val="window" lastClr="FFFFFF">
                  <a:alpha val="17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  <a:scene3d>
            <a:camera prst="perspectiveRelaxedModerately" fov="7200000">
              <a:rot lat="17990620" lon="0" rev="0"/>
            </a:camera>
            <a:lightRig rig="threePt" dir="t"/>
          </a:scene3d>
          <a:sp3d prstMaterial="matte"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/>
              <a:ea typeface="思源黑体 CN Light"/>
              <a:cs typeface="+mn-cs"/>
            </a:endParaRPr>
          </a:p>
        </p:txBody>
      </p:sp>
      <p:sp>
        <p:nvSpPr>
          <p:cNvPr id="5" name="Oval 39"/>
          <p:cNvSpPr/>
          <p:nvPr/>
        </p:nvSpPr>
        <p:spPr>
          <a:xfrm flipH="1">
            <a:off x="3961196" y="4862079"/>
            <a:ext cx="405596" cy="405596"/>
          </a:xfrm>
          <a:prstGeom prst="ellipse">
            <a:avLst/>
          </a:prstGeom>
          <a:solidFill>
            <a:srgbClr val="0086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>
              <a:defRPr/>
            </a:pPr>
            <a:endParaRPr lang="en-US" kern="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6" name="TextBox 40"/>
          <p:cNvSpPr txBox="1"/>
          <p:nvPr/>
        </p:nvSpPr>
        <p:spPr>
          <a:xfrm flipH="1">
            <a:off x="3971128" y="4895600"/>
            <a:ext cx="385731" cy="33718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FEFEF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5</a:t>
            </a:r>
            <a:endParaRPr lang="en-US" sz="1600" b="1" kern="0" dirty="0">
              <a:solidFill>
                <a:srgbClr val="FEFEF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Rectangle 16"/>
          <p:cNvSpPr/>
          <p:nvPr/>
        </p:nvSpPr>
        <p:spPr>
          <a:xfrm flipH="1">
            <a:off x="1141839" y="5195348"/>
            <a:ext cx="2699694" cy="81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050" noProof="1">
                <a:solidFill>
                  <a:prstClr val="black">
                    <a:lumMod val="75000"/>
                    <a:lumOff val="2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</a:rPr>
              <a:t>青年进城务工，人口流失严重。农村经济条件及产业经济相对落后，人才引进困难，无法为乡村振兴提供人才支撑。</a:t>
            </a:r>
            <a:endParaRPr lang="zh-CN" altLang="en-US" sz="1050" noProof="1">
              <a:solidFill>
                <a:prstClr val="black">
                  <a:lumMod val="75000"/>
                  <a:lumOff val="25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 Light" panose="020B0306030504020204" pitchFamily="34" charset="0"/>
            </a:endParaRPr>
          </a:p>
        </p:txBody>
      </p:sp>
      <p:sp>
        <p:nvSpPr>
          <p:cNvPr id="11" name="Title 11"/>
          <p:cNvSpPr txBox="1"/>
          <p:nvPr/>
        </p:nvSpPr>
        <p:spPr>
          <a:xfrm flipH="1">
            <a:off x="1139825" y="4820920"/>
            <a:ext cx="2701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11000">
                      <a:srgbClr val="2F88E5">
                        <a:alpha val="90000"/>
                      </a:srgbClr>
                    </a:gs>
                    <a:gs pos="100000">
                      <a:srgbClr val="1BCAB5">
                        <a:alpha val="90000"/>
                      </a:srgbClr>
                    </a:gs>
                  </a:gsLst>
                  <a:lin ang="16200000" scaled="1"/>
                </a:gradFill>
                <a:latin typeface="Agency FB" panose="020B0503020202020204" pitchFamily="34" charset="0"/>
              </a:defRPr>
            </a:lvl1pPr>
          </a:lstStyle>
          <a:p>
            <a:pPr algn="r"/>
            <a:r>
              <a:rPr lang="zh-CN" altLang="en-US" sz="200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人才流失严重</a:t>
            </a:r>
            <a:endParaRPr lang="zh-CN" altLang="en-US" sz="2000" dirty="0">
              <a:gradFill>
                <a:gsLst>
                  <a:gs pos="0">
                    <a:srgbClr val="00B0F0"/>
                  </a:gs>
                  <a:gs pos="100000">
                    <a:srgbClr val="1C46F2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Oval 39"/>
          <p:cNvSpPr/>
          <p:nvPr/>
        </p:nvSpPr>
        <p:spPr>
          <a:xfrm>
            <a:off x="7849994" y="4915419"/>
            <a:ext cx="405596" cy="405596"/>
          </a:xfrm>
          <a:prstGeom prst="ellipse">
            <a:avLst/>
          </a:prstGeom>
          <a:solidFill>
            <a:srgbClr val="0086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7" name="TextBox 40"/>
          <p:cNvSpPr txBox="1"/>
          <p:nvPr/>
        </p:nvSpPr>
        <p:spPr>
          <a:xfrm>
            <a:off x="7859927" y="4948940"/>
            <a:ext cx="385731" cy="33718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defRPr/>
            </a:pPr>
            <a:r>
              <a:rPr lang="en-US" sz="1600" b="1" kern="0" dirty="0">
                <a:solidFill>
                  <a:srgbClr val="FEFEF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6</a:t>
            </a:r>
            <a:endParaRPr lang="en-US" sz="1600" b="1" kern="0" dirty="0">
              <a:solidFill>
                <a:srgbClr val="FEFEFE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8375253" y="5248688"/>
            <a:ext cx="2699694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zh-CN" altLang="en-US" sz="1050" noProof="1">
                <a:solidFill>
                  <a:prstClr val="black">
                    <a:lumMod val="75000"/>
                    <a:lumOff val="25000"/>
                  </a:prst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</a:rPr>
              <a:t>因人才缺乏及信息掌握不及时，农业及其他乡村产业多数运营模式过时，对于新的商业运营模式缺乏深度探索，阻碍了产业的后续发展，很难发挥全产业链的优势。</a:t>
            </a:r>
            <a:endParaRPr lang="zh-CN" altLang="en-US" sz="1050" noProof="1">
              <a:solidFill>
                <a:prstClr val="black">
                  <a:lumMod val="75000"/>
                  <a:lumOff val="25000"/>
                </a:prst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Open Sans Light" panose="020B0306030504020204" pitchFamily="34" charset="0"/>
            </a:endParaRPr>
          </a:p>
        </p:txBody>
      </p:sp>
      <p:sp>
        <p:nvSpPr>
          <p:cNvPr id="19" name="Title 11"/>
          <p:cNvSpPr txBox="1"/>
          <p:nvPr/>
        </p:nvSpPr>
        <p:spPr>
          <a:xfrm>
            <a:off x="8375015" y="4874260"/>
            <a:ext cx="2700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gradFill>
                  <a:gsLst>
                    <a:gs pos="11000">
                      <a:srgbClr val="2F88E5">
                        <a:alpha val="90000"/>
                      </a:srgbClr>
                    </a:gs>
                    <a:gs pos="100000">
                      <a:srgbClr val="1BCAB5">
                        <a:alpha val="90000"/>
                      </a:srgbClr>
                    </a:gs>
                  </a:gsLst>
                  <a:lin ang="16200000" scaled="1"/>
                </a:gradFill>
                <a:latin typeface="Agency FB" panose="020B0503020202020204" pitchFamily="34" charset="0"/>
              </a:defRPr>
            </a:lvl1pPr>
          </a:lstStyle>
          <a:p>
            <a:r>
              <a:rPr lang="zh-CN" altLang="en-US" sz="2000">
                <a:gradFill>
                  <a:gsLst>
                    <a:gs pos="0">
                      <a:srgbClr val="00B0F0"/>
                    </a:gs>
                    <a:gs pos="100000">
                      <a:srgbClr val="1C46F2"/>
                    </a:gs>
                  </a:gsLst>
                  <a:lin ang="54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商业运营模式缺乏</a:t>
            </a:r>
            <a:endParaRPr lang="zh-CN" altLang="en-US" sz="2000" dirty="0">
              <a:gradFill>
                <a:gsLst>
                  <a:gs pos="0">
                    <a:srgbClr val="00B0F0"/>
                  </a:gs>
                  <a:gs pos="100000">
                    <a:srgbClr val="1C46F2"/>
                  </a:gs>
                </a:gsLst>
                <a:lin ang="5400000" scaled="1"/>
              </a:gra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" name="文本框 166"/>
          <p:cNvSpPr txBox="1"/>
          <p:nvPr/>
        </p:nvSpPr>
        <p:spPr>
          <a:xfrm>
            <a:off x="664210" y="475615"/>
            <a:ext cx="19418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1.4  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鲁家村</a:t>
            </a:r>
            <a:endParaRPr lang="zh-CN" altLang="en-US" sz="28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pic>
        <p:nvPicPr>
          <p:cNvPr id="4" name="图片 3" descr="W020171120597725125045"/>
          <p:cNvPicPr>
            <a:picLocks noChangeAspect="1"/>
          </p:cNvPicPr>
          <p:nvPr/>
        </p:nvPicPr>
        <p:blipFill>
          <a:blip r:embed="rId1"/>
          <a:srcRect t="15871"/>
          <a:stretch>
            <a:fillRect/>
          </a:stretch>
        </p:blipFill>
        <p:spPr>
          <a:xfrm>
            <a:off x="0" y="3771265"/>
            <a:ext cx="12192000" cy="30867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34695" y="1506855"/>
            <a:ext cx="10978515" cy="1851025"/>
            <a:chOff x="1279" y="2935"/>
            <a:chExt cx="7152" cy="2198"/>
          </a:xfrm>
        </p:grpSpPr>
        <p:sp>
          <p:nvSpPr>
            <p:cNvPr id="5" name="矩形: 剪去左右顶角 33"/>
            <p:cNvSpPr/>
            <p:nvPr/>
          </p:nvSpPr>
          <p:spPr>
            <a:xfrm>
              <a:off x="1318" y="3010"/>
              <a:ext cx="7099" cy="2121"/>
            </a:xfrm>
            <a:prstGeom prst="snip2SameRect">
              <a:avLst>
                <a:gd name="adj1" fmla="val 9440"/>
                <a:gd name="adj2" fmla="val 10919"/>
              </a:avLst>
            </a:prstGeom>
            <a:solidFill>
              <a:schemeClr val="accent1"/>
            </a:solidFill>
            <a:ln w="6350">
              <a:solidFill>
                <a:sysClr val="window" lastClr="FFFFFF">
                  <a:alpha val="84000"/>
                </a:sysClr>
              </a:solidFill>
            </a:ln>
            <a:effectLst>
              <a:outerShdw blurRad="190500" algn="ctr" rotWithShape="0">
                <a:srgbClr val="2290FC">
                  <a:alpha val="70000"/>
                </a:srgbClr>
              </a:outerShdw>
            </a:effectLst>
          </p:spPr>
          <p:style>
            <a:lnRef idx="2">
              <a:srgbClr val="2290FC">
                <a:shade val="50000"/>
              </a:srgbClr>
            </a:lnRef>
            <a:fillRef idx="1">
              <a:srgbClr val="2290FC"/>
            </a:fillRef>
            <a:effectRef idx="0">
              <a:srgbClr val="2290FC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34"/>
            <p:cNvSpPr/>
            <p:nvPr/>
          </p:nvSpPr>
          <p:spPr>
            <a:xfrm>
              <a:off x="1279" y="2935"/>
              <a:ext cx="2739" cy="243"/>
            </a:xfrm>
            <a:custGeom>
              <a:avLst/>
              <a:gdLst>
                <a:gd name="connsiteX0" fmla="*/ 0 w 1784350"/>
                <a:gd name="connsiteY0" fmla="*/ 196850 h 196850"/>
                <a:gd name="connsiteX1" fmla="*/ 196850 w 1784350"/>
                <a:gd name="connsiteY1" fmla="*/ 0 h 196850"/>
                <a:gd name="connsiteX2" fmla="*/ 1784350 w 1784350"/>
                <a:gd name="connsiteY2" fmla="*/ 0 h 196850"/>
                <a:gd name="connsiteX0-1" fmla="*/ 0 w 1739106"/>
                <a:gd name="connsiteY0-2" fmla="*/ 153988 h 153988"/>
                <a:gd name="connsiteX1-3" fmla="*/ 151606 w 1739106"/>
                <a:gd name="connsiteY1-4" fmla="*/ 0 h 153988"/>
                <a:gd name="connsiteX2-5" fmla="*/ 1739106 w 1739106"/>
                <a:gd name="connsiteY2-6" fmla="*/ 0 h 153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739106" h="153988">
                  <a:moveTo>
                    <a:pt x="0" y="153988"/>
                  </a:moveTo>
                  <a:lnTo>
                    <a:pt x="151606" y="0"/>
                  </a:lnTo>
                  <a:lnTo>
                    <a:pt x="1739106" y="0"/>
                  </a:lnTo>
                </a:path>
              </a:pathLst>
            </a:custGeom>
            <a:noFill/>
            <a:ln w="6350">
              <a:solidFill>
                <a:sysClr val="window" lastClr="FFFFFF">
                  <a:alpha val="84000"/>
                </a:sysClr>
              </a:solidFill>
            </a:ln>
          </p:spPr>
          <p:style>
            <a:lnRef idx="2">
              <a:srgbClr val="2290FC">
                <a:shade val="50000"/>
              </a:srgbClr>
            </a:lnRef>
            <a:fillRef idx="1">
              <a:srgbClr val="2290FC"/>
            </a:fillRef>
            <a:effectRef idx="0">
              <a:srgbClr val="2290FC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35"/>
            <p:cNvSpPr/>
            <p:nvPr/>
          </p:nvSpPr>
          <p:spPr>
            <a:xfrm flipH="1" flipV="1">
              <a:off x="4888" y="4886"/>
              <a:ext cx="3375" cy="163"/>
            </a:xfrm>
            <a:custGeom>
              <a:avLst/>
              <a:gdLst>
                <a:gd name="connsiteX0" fmla="*/ 0 w 1784350"/>
                <a:gd name="connsiteY0" fmla="*/ 196850 h 196850"/>
                <a:gd name="connsiteX1" fmla="*/ 196850 w 1784350"/>
                <a:gd name="connsiteY1" fmla="*/ 0 h 196850"/>
                <a:gd name="connsiteX2" fmla="*/ 1784350 w 1784350"/>
                <a:gd name="connsiteY2" fmla="*/ 0 h 196850"/>
                <a:gd name="connsiteX0-1" fmla="*/ 0 w 1729582"/>
                <a:gd name="connsiteY0-2" fmla="*/ 139700 h 139700"/>
                <a:gd name="connsiteX1-3" fmla="*/ 142082 w 1729582"/>
                <a:gd name="connsiteY1-4" fmla="*/ 0 h 139700"/>
                <a:gd name="connsiteX2-5" fmla="*/ 1729582 w 1729582"/>
                <a:gd name="connsiteY2-6" fmla="*/ 0 h 139700"/>
                <a:gd name="connsiteX0-7" fmla="*/ 0 w 1712913"/>
                <a:gd name="connsiteY0-8" fmla="*/ 118269 h 118269"/>
                <a:gd name="connsiteX1-9" fmla="*/ 125413 w 1712913"/>
                <a:gd name="connsiteY1-10" fmla="*/ 0 h 118269"/>
                <a:gd name="connsiteX2-11" fmla="*/ 1712913 w 1712913"/>
                <a:gd name="connsiteY2-12" fmla="*/ 0 h 118269"/>
                <a:gd name="connsiteX0-13" fmla="*/ 0 w 1672431"/>
                <a:gd name="connsiteY0-14" fmla="*/ 73026 h 73026"/>
                <a:gd name="connsiteX1-15" fmla="*/ 84931 w 1672431"/>
                <a:gd name="connsiteY1-16" fmla="*/ 0 h 73026"/>
                <a:gd name="connsiteX2-17" fmla="*/ 1672431 w 1672431"/>
                <a:gd name="connsiteY2-18" fmla="*/ 0 h 73026"/>
                <a:gd name="connsiteX0-19" fmla="*/ 0 w 1662906"/>
                <a:gd name="connsiteY0-20" fmla="*/ 80170 h 80170"/>
                <a:gd name="connsiteX1-21" fmla="*/ 75406 w 1662906"/>
                <a:gd name="connsiteY1-22" fmla="*/ 0 h 80170"/>
                <a:gd name="connsiteX2-23" fmla="*/ 1662906 w 1662906"/>
                <a:gd name="connsiteY2-24" fmla="*/ 0 h 801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662906" h="80170">
                  <a:moveTo>
                    <a:pt x="0" y="80170"/>
                  </a:moveTo>
                  <a:lnTo>
                    <a:pt x="75406" y="0"/>
                  </a:lnTo>
                  <a:lnTo>
                    <a:pt x="1662906" y="0"/>
                  </a:lnTo>
                </a:path>
              </a:pathLst>
            </a:custGeom>
            <a:noFill/>
            <a:ln w="6350">
              <a:solidFill>
                <a:sysClr val="window" lastClr="FFFFFF">
                  <a:alpha val="84000"/>
                </a:sysClr>
              </a:solidFill>
            </a:ln>
          </p:spPr>
          <p:style>
            <a:lnRef idx="2">
              <a:srgbClr val="2290FC">
                <a:shade val="50000"/>
              </a:srgbClr>
            </a:lnRef>
            <a:fillRef idx="1">
              <a:srgbClr val="2290FC"/>
            </a:fillRef>
            <a:effectRef idx="0">
              <a:srgbClr val="2290FC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>
              <a:off x="1318" y="4965"/>
              <a:ext cx="168" cy="168"/>
            </a:xfrm>
            <a:prstGeom prst="rtTriangle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2290FC">
                <a:shade val="50000"/>
              </a:srgbClr>
            </a:lnRef>
            <a:fillRef idx="1">
              <a:srgbClr val="2290FC"/>
            </a:fillRef>
            <a:effectRef idx="0">
              <a:srgbClr val="2290FC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10"/>
            <p:cNvSpPr/>
            <p:nvPr/>
          </p:nvSpPr>
          <p:spPr>
            <a:xfrm flipH="1" flipV="1">
              <a:off x="8263" y="3010"/>
              <a:ext cx="168" cy="168"/>
            </a:xfrm>
            <a:prstGeom prst="rtTriangle">
              <a:avLst/>
            </a:prstGeom>
            <a:solidFill>
              <a:sysClr val="window" lastClr="FFFFFF"/>
            </a:solidFill>
            <a:ln>
              <a:noFill/>
            </a:ln>
          </p:spPr>
          <p:style>
            <a:lnRef idx="2">
              <a:srgbClr val="2290FC">
                <a:shade val="50000"/>
              </a:srgbClr>
            </a:lnRef>
            <a:fillRef idx="1">
              <a:srgbClr val="2290FC"/>
            </a:fillRef>
            <a:effectRef idx="0">
              <a:srgbClr val="2290FC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263650" y="1629410"/>
            <a:ext cx="9789795" cy="1649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1350" b="0">
                <a:solidFill>
                  <a:schemeClr val="bg1"/>
                </a:solidFill>
                <a:latin typeface="+mn-ea"/>
                <a:cs typeface="+mn-ea"/>
              </a:rPr>
              <a:t>鲁家村位于浙江省湖州市安吉县递铺街道安吉经济开发区东部，占地16.7平方公里。从脏乱差的垫底村到美丽乡村示范村。鲁家村以“公司+村+家庭农场”模式，启动了</a:t>
            </a:r>
            <a:r>
              <a:rPr lang="zh-CN" sz="1350" b="1">
                <a:solidFill>
                  <a:schemeClr val="bg1"/>
                </a:solidFill>
                <a:latin typeface="+mn-ea"/>
                <a:cs typeface="+mn-ea"/>
              </a:rPr>
              <a:t>全国首个家庭农场集聚区和示范区建设，将美丽乡村田园综合体“有农有牧，有景有致，有山有水，各具特色”的独特魅力</a:t>
            </a:r>
            <a:r>
              <a:rPr lang="zh-CN" sz="1350" b="0">
                <a:solidFill>
                  <a:schemeClr val="bg1"/>
                </a:solidFill>
                <a:latin typeface="+mn-ea"/>
                <a:cs typeface="+mn-ea"/>
              </a:rPr>
              <a:t>呈现给世人。</a:t>
            </a:r>
            <a:endParaRPr lang="zh-CN" sz="1350" b="0">
              <a:solidFill>
                <a:schemeClr val="bg1"/>
              </a:solidFill>
              <a:latin typeface="+mn-ea"/>
              <a:cs typeface="+mn-ea"/>
            </a:endParaRPr>
          </a:p>
          <a:p>
            <a:pPr indent="0">
              <a:lnSpc>
                <a:spcPct val="150000"/>
              </a:lnSpc>
            </a:pPr>
            <a:r>
              <a:rPr lang="zh-CN" sz="1350" b="0">
                <a:solidFill>
                  <a:schemeClr val="bg1"/>
                </a:solidFill>
                <a:latin typeface="+mn-ea"/>
                <a:cs typeface="+mn-ea"/>
              </a:rPr>
              <a:t>鲁家村通过农旅扶贫的方式，以土地流转、开辟家庭农场，把周边村落纳入规划范围整体联动、引入外部资本等措施逐步实现从外部输血到自身造血，从贫困到富裕的目标。</a:t>
            </a:r>
            <a:endParaRPr lang="zh-CN" sz="1350" b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5156200" y="1108710"/>
            <a:ext cx="7907655" cy="6202680"/>
          </a:xfrm>
          <a:prstGeom prst="ellipse">
            <a:avLst/>
          </a:prstGeom>
          <a:gradFill flip="none" rotWithShape="1">
            <a:gsLst>
              <a:gs pos="36000">
                <a:schemeClr val="accent1"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-857250" y="1179830"/>
            <a:ext cx="7907655" cy="6202680"/>
          </a:xfrm>
          <a:prstGeom prst="ellipse">
            <a:avLst/>
          </a:prstGeom>
          <a:gradFill flip="none" rotWithShape="1">
            <a:gsLst>
              <a:gs pos="36000">
                <a:schemeClr val="accent1">
                  <a:alpha val="0"/>
                </a:schemeClr>
              </a:gs>
              <a:gs pos="100000">
                <a:schemeClr val="accent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6276429" y="2370666"/>
            <a:ext cx="2116668" cy="211666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9000">
                <a:schemeClr val="accent2"/>
              </a:gs>
            </a:gsLst>
            <a:lin ang="8100000" scaled="1"/>
            <a:tileRect/>
          </a:gradFill>
          <a:ln>
            <a:noFill/>
          </a:ln>
          <a:effectLst>
            <a:outerShdw blurRad="266700" dist="266700" dir="5400000" sx="92000" sy="92000" algn="t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800377" y="2370666"/>
            <a:ext cx="2116668" cy="211666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9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266700" dist="266700" dir="5400000" sx="92000" sy="92000" algn="t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12612" y="3106406"/>
            <a:ext cx="1249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鲁家村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31490" y="3168001"/>
            <a:ext cx="1605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蓝源资本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3705" y="4487344"/>
            <a:ext cx="3626921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</a:gradFill>
                <a:latin typeface="+mj-ea"/>
                <a:ea typeface="+mj-ea"/>
              </a:rPr>
              <a:t>乡村振兴样板</a:t>
            </a:r>
            <a:endParaRPr lang="zh-CN" altLang="en-US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</a:gra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4340" y="2985563"/>
            <a:ext cx="3626921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</a:gradFill>
                <a:latin typeface="+mj-ea"/>
                <a:ea typeface="+mj-ea"/>
              </a:rPr>
              <a:t>政策支持</a:t>
            </a:r>
            <a:endParaRPr lang="zh-CN" altLang="en-US" sz="20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</a:gra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9935" y="1483995"/>
            <a:ext cx="19392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rPr>
              <a:t>品牌优势</a:t>
            </a:r>
            <a:endParaRPr lang="zh-CN" altLang="en-US" sz="20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958211" y="4472104"/>
            <a:ext cx="3626921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gradFill>
                  <a:gsLst>
                    <a:gs pos="5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rPr>
              <a:t>顶层设计</a:t>
            </a:r>
            <a:endParaRPr lang="zh-CN" altLang="en-US" sz="2000" b="1" dirty="0">
              <a:gradFill>
                <a:gsLst>
                  <a:gs pos="500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58211" y="2986832"/>
            <a:ext cx="3626921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gradFill>
                  <a:gsLst>
                    <a:gs pos="500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rPr>
              <a:t>金融资本</a:t>
            </a:r>
            <a:endParaRPr lang="zh-CN" altLang="en-US" sz="2000" b="1" dirty="0">
              <a:gradFill>
                <a:gsLst>
                  <a:gs pos="500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+mj-ea"/>
              <a:ea typeface="+mj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58517" y="2648265"/>
            <a:ext cx="2946929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58517" y="4209737"/>
            <a:ext cx="2946929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562205" y="2648265"/>
            <a:ext cx="2946929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562205" y="4209737"/>
            <a:ext cx="2946929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637540" y="455930"/>
            <a:ext cx="40754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1.6  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解决方案：蓝源模式</a:t>
            </a:r>
            <a:endParaRPr lang="zh-CN" altLang="en-US" sz="28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4535" y="1979930"/>
            <a:ext cx="2557145" cy="5708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全国最知名的田园综合体项目，具有全国影响力的乡村振兴品牌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3900" y="3628390"/>
            <a:ext cx="2461895" cy="5708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优秀的政府领导团队，乡村振兴相关政策大力支持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172575" y="4855845"/>
            <a:ext cx="2337435" cy="5708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以丰富的产业互联网平台设计经验，顶层设计、高位推动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017760" y="1565910"/>
            <a:ext cx="1939290" cy="3987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0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+mj-ea"/>
                <a:ea typeface="+mj-ea"/>
              </a:rPr>
              <a:t>产业互联网</a:t>
            </a:r>
            <a:endParaRPr lang="zh-CN" altLang="en-US" sz="20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30945" y="2021205"/>
            <a:ext cx="2754630" cy="5708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产业数字化发展趋势，设计计打造20个众字辈产业互联网平台的成熟智慧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43670" y="3558540"/>
            <a:ext cx="2595245" cy="5708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金融资本的顶层设计，运营团队的合伙人制度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9935" y="4856480"/>
            <a:ext cx="2328545" cy="81026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国家级田园美丽乡村示范村，丰富的成功实践经验，成为乡村振兴标杆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直角三角形 25"/>
          <p:cNvSpPr/>
          <p:nvPr>
            <p:custDataLst>
              <p:tags r:id="rId1"/>
            </p:custDataLst>
          </p:nvPr>
        </p:nvSpPr>
        <p:spPr>
          <a:xfrm rot="13320000">
            <a:off x="4831715" y="3227070"/>
            <a:ext cx="1085850" cy="1190625"/>
          </a:xfrm>
          <a:prstGeom prst="rtTriangle">
            <a:avLst/>
          </a:prstGeom>
          <a:solidFill>
            <a:srgbClr val="0070C0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4083685" y="1724025"/>
            <a:ext cx="1304925" cy="401955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48755" name="object 16"/>
          <p:cNvSpPr/>
          <p:nvPr>
            <p:custDataLst>
              <p:tags r:id="rId3"/>
            </p:custDataLst>
          </p:nvPr>
        </p:nvSpPr>
        <p:spPr>
          <a:xfrm>
            <a:off x="3707130" y="2144395"/>
            <a:ext cx="376555" cy="68580"/>
          </a:xfrm>
          <a:custGeom>
            <a:avLst/>
            <a:gdLst/>
            <a:ahLst/>
            <a:cxnLst/>
            <a:rect l="l" t="t" r="r" b="b"/>
            <a:pathLst>
              <a:path w="376554" h="68580">
                <a:moveTo>
                  <a:pt x="0" y="68579"/>
                </a:moveTo>
                <a:lnTo>
                  <a:pt x="376427" y="68579"/>
                </a:lnTo>
                <a:lnTo>
                  <a:pt x="376427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1048756" name="object 18"/>
          <p:cNvSpPr/>
          <p:nvPr>
            <p:custDataLst>
              <p:tags r:id="rId4"/>
            </p:custDataLst>
          </p:nvPr>
        </p:nvSpPr>
        <p:spPr>
          <a:xfrm>
            <a:off x="1513840" y="1734820"/>
            <a:ext cx="2232660" cy="741045"/>
          </a:xfrm>
          <a:custGeom>
            <a:avLst/>
            <a:gdLst/>
            <a:ahLst/>
            <a:cxnLst/>
            <a:rect l="l" t="t" r="r" b="b"/>
            <a:pathLst>
              <a:path w="2232660" h="741044">
                <a:moveTo>
                  <a:pt x="0" y="740663"/>
                </a:moveTo>
                <a:lnTo>
                  <a:pt x="2232660" y="740663"/>
                </a:lnTo>
                <a:lnTo>
                  <a:pt x="2232660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0070C0"/>
          </a:solidFill>
          <a:ln w="12699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1048758" name="object 22"/>
          <p:cNvSpPr/>
          <p:nvPr>
            <p:custDataLst>
              <p:tags r:id="rId5"/>
            </p:custDataLst>
          </p:nvPr>
        </p:nvSpPr>
        <p:spPr>
          <a:xfrm>
            <a:off x="1137285" y="1735455"/>
            <a:ext cx="754380" cy="754380"/>
          </a:xfrm>
          <a:custGeom>
            <a:avLst/>
            <a:gdLst/>
            <a:ahLst/>
            <a:cxnLst/>
            <a:rect l="l" t="t" r="r" b="b"/>
            <a:pathLst>
              <a:path w="754380" h="754380">
                <a:moveTo>
                  <a:pt x="377164" y="0"/>
                </a:moveTo>
                <a:lnTo>
                  <a:pt x="754341" y="377189"/>
                </a:lnTo>
                <a:lnTo>
                  <a:pt x="377164" y="754252"/>
                </a:lnTo>
                <a:lnTo>
                  <a:pt x="0" y="377189"/>
                </a:lnTo>
                <a:lnTo>
                  <a:pt x="377164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lt1">
                <a:lumMod val="95000"/>
              </a:schemeClr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1048759" name="object 23"/>
          <p:cNvSpPr txBox="1">
            <a:spLocks noGrp="1"/>
          </p:cNvSpPr>
          <p:nvPr>
            <p:ph type="title"/>
          </p:nvPr>
        </p:nvSpPr>
        <p:spPr>
          <a:xfrm>
            <a:off x="657860" y="567055"/>
            <a:ext cx="8684895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1.6 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解决方案：蓝源模式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0" name="object 24"/>
          <p:cNvGrpSpPr/>
          <p:nvPr/>
        </p:nvGrpSpPr>
        <p:grpSpPr>
          <a:xfrm>
            <a:off x="5964173" y="1735073"/>
            <a:ext cx="2819527" cy="3997960"/>
            <a:chOff x="5526023" y="2020823"/>
            <a:chExt cx="2819527" cy="3997960"/>
          </a:xfrm>
        </p:grpSpPr>
        <p:sp>
          <p:nvSpPr>
            <p:cNvPr id="1048760" name="object 25"/>
            <p:cNvSpPr/>
            <p:nvPr>
              <p:custDataLst>
                <p:tags r:id="rId6"/>
              </p:custDataLst>
            </p:nvPr>
          </p:nvSpPr>
          <p:spPr>
            <a:xfrm>
              <a:off x="6163055" y="3505199"/>
              <a:ext cx="2182495" cy="1080770"/>
            </a:xfrm>
            <a:custGeom>
              <a:avLst/>
              <a:gdLst/>
              <a:ahLst/>
              <a:cxnLst/>
              <a:rect l="l" t="t" r="r" b="b"/>
              <a:pathLst>
                <a:path w="2182495" h="1080770">
                  <a:moveTo>
                    <a:pt x="1642110" y="0"/>
                  </a:moveTo>
                  <a:lnTo>
                    <a:pt x="1642110" y="270129"/>
                  </a:lnTo>
                  <a:lnTo>
                    <a:pt x="0" y="270129"/>
                  </a:lnTo>
                  <a:lnTo>
                    <a:pt x="0" y="810387"/>
                  </a:lnTo>
                  <a:lnTo>
                    <a:pt x="1642110" y="810387"/>
                  </a:lnTo>
                  <a:lnTo>
                    <a:pt x="1642110" y="1080516"/>
                  </a:lnTo>
                  <a:lnTo>
                    <a:pt x="2182368" y="540257"/>
                  </a:lnTo>
                  <a:lnTo>
                    <a:pt x="1642110" y="0"/>
                  </a:lnTo>
                  <a:close/>
                </a:path>
              </a:pathLst>
            </a:custGeom>
            <a:solidFill>
              <a:srgbClr val="00772C"/>
            </a:solidFill>
          </p:spPr>
          <p:txBody>
            <a:bodyPr wrap="square" lIns="0" tIns="0" rIns="0" bIns="0" rtlCol="0"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8761" name="object 26"/>
            <p:cNvSpPr/>
            <p:nvPr>
              <p:custDataLst>
                <p:tags r:id="rId7"/>
              </p:custDataLst>
            </p:nvPr>
          </p:nvSpPr>
          <p:spPr>
            <a:xfrm>
              <a:off x="6163055" y="3505199"/>
              <a:ext cx="2182495" cy="1080770"/>
            </a:xfrm>
            <a:custGeom>
              <a:avLst/>
              <a:gdLst/>
              <a:ahLst/>
              <a:cxnLst/>
              <a:rect l="l" t="t" r="r" b="b"/>
              <a:pathLst>
                <a:path w="2182495" h="1080770">
                  <a:moveTo>
                    <a:pt x="0" y="270129"/>
                  </a:moveTo>
                  <a:lnTo>
                    <a:pt x="1642110" y="270129"/>
                  </a:lnTo>
                  <a:lnTo>
                    <a:pt x="1642110" y="0"/>
                  </a:lnTo>
                  <a:lnTo>
                    <a:pt x="2182368" y="540257"/>
                  </a:lnTo>
                  <a:lnTo>
                    <a:pt x="1642110" y="1080516"/>
                  </a:lnTo>
                  <a:lnTo>
                    <a:pt x="1642110" y="810387"/>
                  </a:lnTo>
                  <a:lnTo>
                    <a:pt x="0" y="810387"/>
                  </a:lnTo>
                  <a:lnTo>
                    <a:pt x="0" y="270129"/>
                  </a:ln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8762" name="object 27"/>
            <p:cNvSpPr/>
            <p:nvPr>
              <p:custDataLst>
                <p:tags r:id="rId8"/>
              </p:custDataLst>
            </p:nvPr>
          </p:nvSpPr>
          <p:spPr>
            <a:xfrm>
              <a:off x="5526023" y="2020823"/>
              <a:ext cx="1897380" cy="3997960"/>
            </a:xfrm>
            <a:custGeom>
              <a:avLst/>
              <a:gdLst/>
              <a:ahLst/>
              <a:cxnLst/>
              <a:rect l="l" t="t" r="r" b="b"/>
              <a:pathLst>
                <a:path w="1897379" h="3997960">
                  <a:moveTo>
                    <a:pt x="1897379" y="0"/>
                  </a:moveTo>
                  <a:lnTo>
                    <a:pt x="0" y="0"/>
                  </a:lnTo>
                  <a:lnTo>
                    <a:pt x="0" y="3997452"/>
                  </a:lnTo>
                  <a:lnTo>
                    <a:pt x="1897379" y="3997452"/>
                  </a:lnTo>
                  <a:lnTo>
                    <a:pt x="189737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8763" name="object 30"/>
            <p:cNvSpPr/>
            <p:nvPr>
              <p:custDataLst>
                <p:tags r:id="rId9"/>
              </p:custDataLst>
            </p:nvPr>
          </p:nvSpPr>
          <p:spPr>
            <a:xfrm>
              <a:off x="6323076" y="3838955"/>
              <a:ext cx="304800" cy="1152525"/>
            </a:xfrm>
            <a:custGeom>
              <a:avLst/>
              <a:gdLst/>
              <a:ahLst/>
              <a:cxnLst/>
              <a:rect l="l" t="t" r="r" b="b"/>
              <a:pathLst>
                <a:path w="304800" h="1152525">
                  <a:moveTo>
                    <a:pt x="304800" y="957072"/>
                  </a:moveTo>
                  <a:lnTo>
                    <a:pt x="185928" y="957072"/>
                  </a:lnTo>
                  <a:lnTo>
                    <a:pt x="185928" y="847344"/>
                  </a:lnTo>
                  <a:lnTo>
                    <a:pt x="118872" y="847344"/>
                  </a:lnTo>
                  <a:lnTo>
                    <a:pt x="118872" y="957072"/>
                  </a:lnTo>
                  <a:lnTo>
                    <a:pt x="0" y="957072"/>
                  </a:lnTo>
                  <a:lnTo>
                    <a:pt x="0" y="1025652"/>
                  </a:lnTo>
                  <a:lnTo>
                    <a:pt x="118872" y="1025652"/>
                  </a:lnTo>
                  <a:lnTo>
                    <a:pt x="118872" y="1152144"/>
                  </a:lnTo>
                  <a:lnTo>
                    <a:pt x="185928" y="1152144"/>
                  </a:lnTo>
                  <a:lnTo>
                    <a:pt x="185928" y="1025652"/>
                  </a:lnTo>
                  <a:lnTo>
                    <a:pt x="304800" y="1025652"/>
                  </a:lnTo>
                  <a:lnTo>
                    <a:pt x="304800" y="957072"/>
                  </a:lnTo>
                  <a:close/>
                </a:path>
                <a:path w="304800" h="1152525">
                  <a:moveTo>
                    <a:pt x="304800" y="109728"/>
                  </a:moveTo>
                  <a:lnTo>
                    <a:pt x="185928" y="109728"/>
                  </a:lnTo>
                  <a:lnTo>
                    <a:pt x="185928" y="0"/>
                  </a:lnTo>
                  <a:lnTo>
                    <a:pt x="118872" y="0"/>
                  </a:lnTo>
                  <a:lnTo>
                    <a:pt x="118872" y="109728"/>
                  </a:lnTo>
                  <a:lnTo>
                    <a:pt x="0" y="109728"/>
                  </a:lnTo>
                  <a:lnTo>
                    <a:pt x="0" y="178308"/>
                  </a:lnTo>
                  <a:lnTo>
                    <a:pt x="118872" y="178308"/>
                  </a:lnTo>
                  <a:lnTo>
                    <a:pt x="118872" y="304800"/>
                  </a:lnTo>
                  <a:lnTo>
                    <a:pt x="185928" y="304800"/>
                  </a:lnTo>
                  <a:lnTo>
                    <a:pt x="185928" y="178308"/>
                  </a:lnTo>
                  <a:lnTo>
                    <a:pt x="304800" y="178308"/>
                  </a:lnTo>
                  <a:lnTo>
                    <a:pt x="304800" y="109728"/>
                  </a:lnTo>
                  <a:close/>
                </a:path>
              </a:pathLst>
            </a:custGeom>
            <a:solidFill>
              <a:srgbClr val="F8DDA4"/>
            </a:solidFill>
          </p:spPr>
          <p:txBody>
            <a:bodyPr wrap="square" lIns="0" tIns="0" rIns="0" bIns="0" rtlCol="0"/>
            <a:p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48764" name="object 31"/>
            <p:cNvSpPr/>
            <p:nvPr>
              <p:custDataLst>
                <p:tags r:id="rId10"/>
              </p:custDataLst>
            </p:nvPr>
          </p:nvSpPr>
          <p:spPr>
            <a:xfrm>
              <a:off x="5804915" y="3081527"/>
              <a:ext cx="1276350" cy="0"/>
            </a:xfrm>
            <a:custGeom>
              <a:avLst/>
              <a:gdLst/>
              <a:ahLst/>
              <a:cxnLst/>
              <a:rect l="l" t="t" r="r" b="b"/>
              <a:pathLst>
                <a:path w="1276350">
                  <a:moveTo>
                    <a:pt x="0" y="0"/>
                  </a:moveTo>
                  <a:lnTo>
                    <a:pt x="1276223" y="0"/>
                  </a:lnTo>
                </a:path>
              </a:pathLst>
            </a:custGeom>
            <a:ln w="6350">
              <a:solidFill>
                <a:srgbClr val="F8DDA4"/>
              </a:solidFill>
            </a:ln>
          </p:spPr>
          <p:txBody>
            <a:bodyPr wrap="square" lIns="0" tIns="0" rIns="0" bIns="0" rtlCol="0"/>
            <a:p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48765" name="object 32"/>
          <p:cNvSpPr txBox="1"/>
          <p:nvPr/>
        </p:nvSpPr>
        <p:spPr>
          <a:xfrm>
            <a:off x="1372768" y="1970532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01</a:t>
            </a:r>
            <a:endParaRPr sz="1800" b="1" spc="-1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48766" name="object 33"/>
          <p:cNvSpPr txBox="1"/>
          <p:nvPr/>
        </p:nvSpPr>
        <p:spPr>
          <a:xfrm>
            <a:off x="2186304" y="1946402"/>
            <a:ext cx="9398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顶层设计</a:t>
            </a:r>
            <a:endParaRPr lang="zh-CN"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2" name="object 65"/>
          <p:cNvSpPr txBox="1"/>
          <p:nvPr>
            <p:custDataLst>
              <p:tags r:id="rId11"/>
            </p:custDataLst>
          </p:nvPr>
        </p:nvSpPr>
        <p:spPr>
          <a:xfrm>
            <a:off x="4571364" y="3032252"/>
            <a:ext cx="330200" cy="13068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p>
            <a:pPr marL="12700" marR="5080" algn="just">
              <a:lnSpc>
                <a:spcPts val="2400"/>
              </a:lnSpc>
              <a:spcBef>
                <a:spcPts val="580"/>
              </a:spcBef>
            </a:pPr>
            <a:r>
              <a:rPr sz="2400" b="1" dirty="0">
                <a:solidFill>
                  <a:schemeClr val="lt1"/>
                </a:solidFill>
                <a:latin typeface="微软雅黑" panose="020B0503020204020204" charset="-122"/>
                <a:cs typeface="微软雅黑" panose="020B0503020204020204" charset="-122"/>
              </a:rPr>
              <a:t>条 件 具 备</a:t>
            </a:r>
            <a:endParaRPr sz="2400" b="1" dirty="0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3" name="object 66"/>
          <p:cNvSpPr txBox="1"/>
          <p:nvPr/>
        </p:nvSpPr>
        <p:spPr>
          <a:xfrm>
            <a:off x="5994018" y="1855088"/>
            <a:ext cx="1897380" cy="314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>
              <a:lnSpc>
                <a:spcPct val="100000"/>
              </a:lnSpc>
            </a:pPr>
            <a:endParaRPr sz="21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1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435610" marR="440055" algn="just">
              <a:lnSpc>
                <a:spcPct val="349000"/>
              </a:lnSpc>
              <a:spcBef>
                <a:spcPts val="1290"/>
              </a:spcBef>
            </a:pPr>
            <a:r>
              <a:rPr sz="1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特色产业链 产业互联网 金融资本</a:t>
            </a:r>
            <a:endParaRPr sz="1600"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784" name="object 67"/>
          <p:cNvSpPr txBox="1"/>
          <p:nvPr/>
        </p:nvSpPr>
        <p:spPr>
          <a:xfrm>
            <a:off x="7935086" y="3618179"/>
            <a:ext cx="431165" cy="240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解决</a:t>
            </a:r>
            <a:endParaRPr sz="1600" b="1" spc="-10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2760" y="6002655"/>
            <a:ext cx="1120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00000"/>
              </a:lnSpc>
              <a:spcBef>
                <a:spcPts val="105"/>
              </a:spcBef>
            </a:pPr>
            <a:r>
              <a:rPr lang="zh-CN" sz="28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数字科技与金融资本双轮驱动，打造乡村振兴产业互联网平台总部经济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grpSp>
        <p:nvGrpSpPr>
          <p:cNvPr id="144" name="object 68"/>
          <p:cNvGrpSpPr/>
          <p:nvPr/>
        </p:nvGrpSpPr>
        <p:grpSpPr>
          <a:xfrm>
            <a:off x="9097349" y="2252698"/>
            <a:ext cx="2635475" cy="2635490"/>
            <a:chOff x="8436863" y="2476500"/>
            <a:chExt cx="3080385" cy="3080385"/>
          </a:xfrm>
        </p:grpSpPr>
        <p:sp>
          <p:nvSpPr>
            <p:cNvPr id="1048785" name="object 71"/>
            <p:cNvSpPr/>
            <p:nvPr>
              <p:custDataLst>
                <p:tags r:id="rId12"/>
              </p:custDataLst>
            </p:nvPr>
          </p:nvSpPr>
          <p:spPr>
            <a:xfrm>
              <a:off x="8436863" y="2476500"/>
              <a:ext cx="3080385" cy="3080385"/>
            </a:xfrm>
            <a:custGeom>
              <a:avLst/>
              <a:gdLst/>
              <a:ahLst/>
              <a:cxnLst/>
              <a:rect l="l" t="t" r="r" b="b"/>
              <a:pathLst>
                <a:path w="3080384" h="3080385">
                  <a:moveTo>
                    <a:pt x="0" y="1540002"/>
                  </a:moveTo>
                  <a:lnTo>
                    <a:pt x="732" y="1492034"/>
                  </a:lnTo>
                  <a:lnTo>
                    <a:pt x="2917" y="1444433"/>
                  </a:lnTo>
                  <a:lnTo>
                    <a:pt x="6531" y="1397217"/>
                  </a:lnTo>
                  <a:lnTo>
                    <a:pt x="11554" y="1350410"/>
                  </a:lnTo>
                  <a:lnTo>
                    <a:pt x="17965" y="1304032"/>
                  </a:lnTo>
                  <a:lnTo>
                    <a:pt x="25742" y="1258104"/>
                  </a:lnTo>
                  <a:lnTo>
                    <a:pt x="34864" y="1212648"/>
                  </a:lnTo>
                  <a:lnTo>
                    <a:pt x="45309" y="1167685"/>
                  </a:lnTo>
                  <a:lnTo>
                    <a:pt x="57057" y="1123237"/>
                  </a:lnTo>
                  <a:lnTo>
                    <a:pt x="70086" y="1079324"/>
                  </a:lnTo>
                  <a:lnTo>
                    <a:pt x="84375" y="1035968"/>
                  </a:lnTo>
                  <a:lnTo>
                    <a:pt x="99902" y="993190"/>
                  </a:lnTo>
                  <a:lnTo>
                    <a:pt x="116647" y="951012"/>
                  </a:lnTo>
                  <a:lnTo>
                    <a:pt x="134587" y="909454"/>
                  </a:lnTo>
                  <a:lnTo>
                    <a:pt x="153702" y="868539"/>
                  </a:lnTo>
                  <a:lnTo>
                    <a:pt x="173970" y="828287"/>
                  </a:lnTo>
                  <a:lnTo>
                    <a:pt x="195370" y="788720"/>
                  </a:lnTo>
                  <a:lnTo>
                    <a:pt x="217881" y="749859"/>
                  </a:lnTo>
                  <a:lnTo>
                    <a:pt x="241481" y="711726"/>
                  </a:lnTo>
                  <a:lnTo>
                    <a:pt x="266149" y="674341"/>
                  </a:lnTo>
                  <a:lnTo>
                    <a:pt x="291864" y="637725"/>
                  </a:lnTo>
                  <a:lnTo>
                    <a:pt x="318604" y="601901"/>
                  </a:lnTo>
                  <a:lnTo>
                    <a:pt x="346349" y="566890"/>
                  </a:lnTo>
                  <a:lnTo>
                    <a:pt x="375077" y="532712"/>
                  </a:lnTo>
                  <a:lnTo>
                    <a:pt x="404766" y="499390"/>
                  </a:lnTo>
                  <a:lnTo>
                    <a:pt x="435395" y="466944"/>
                  </a:lnTo>
                  <a:lnTo>
                    <a:pt x="466944" y="435395"/>
                  </a:lnTo>
                  <a:lnTo>
                    <a:pt x="499390" y="404766"/>
                  </a:lnTo>
                  <a:lnTo>
                    <a:pt x="532712" y="375077"/>
                  </a:lnTo>
                  <a:lnTo>
                    <a:pt x="566890" y="346349"/>
                  </a:lnTo>
                  <a:lnTo>
                    <a:pt x="601901" y="318604"/>
                  </a:lnTo>
                  <a:lnTo>
                    <a:pt x="637725" y="291864"/>
                  </a:lnTo>
                  <a:lnTo>
                    <a:pt x="674341" y="266149"/>
                  </a:lnTo>
                  <a:lnTo>
                    <a:pt x="711726" y="241481"/>
                  </a:lnTo>
                  <a:lnTo>
                    <a:pt x="749859" y="217881"/>
                  </a:lnTo>
                  <a:lnTo>
                    <a:pt x="788720" y="195370"/>
                  </a:lnTo>
                  <a:lnTo>
                    <a:pt x="828287" y="173970"/>
                  </a:lnTo>
                  <a:lnTo>
                    <a:pt x="868539" y="153702"/>
                  </a:lnTo>
                  <a:lnTo>
                    <a:pt x="909454" y="134587"/>
                  </a:lnTo>
                  <a:lnTo>
                    <a:pt x="951012" y="116647"/>
                  </a:lnTo>
                  <a:lnTo>
                    <a:pt x="993190" y="99902"/>
                  </a:lnTo>
                  <a:lnTo>
                    <a:pt x="1035968" y="84375"/>
                  </a:lnTo>
                  <a:lnTo>
                    <a:pt x="1079324" y="70086"/>
                  </a:lnTo>
                  <a:lnTo>
                    <a:pt x="1123237" y="57057"/>
                  </a:lnTo>
                  <a:lnTo>
                    <a:pt x="1167685" y="45309"/>
                  </a:lnTo>
                  <a:lnTo>
                    <a:pt x="1212648" y="34864"/>
                  </a:lnTo>
                  <a:lnTo>
                    <a:pt x="1258104" y="25742"/>
                  </a:lnTo>
                  <a:lnTo>
                    <a:pt x="1304032" y="17965"/>
                  </a:lnTo>
                  <a:lnTo>
                    <a:pt x="1350410" y="11554"/>
                  </a:lnTo>
                  <a:lnTo>
                    <a:pt x="1397217" y="6531"/>
                  </a:lnTo>
                  <a:lnTo>
                    <a:pt x="1444433" y="2917"/>
                  </a:lnTo>
                  <a:lnTo>
                    <a:pt x="1492034" y="732"/>
                  </a:lnTo>
                  <a:lnTo>
                    <a:pt x="1540002" y="0"/>
                  </a:lnTo>
                  <a:lnTo>
                    <a:pt x="1587969" y="732"/>
                  </a:lnTo>
                  <a:lnTo>
                    <a:pt x="1635570" y="2917"/>
                  </a:lnTo>
                  <a:lnTo>
                    <a:pt x="1682786" y="6531"/>
                  </a:lnTo>
                  <a:lnTo>
                    <a:pt x="1729593" y="11554"/>
                  </a:lnTo>
                  <a:lnTo>
                    <a:pt x="1775971" y="17965"/>
                  </a:lnTo>
                  <a:lnTo>
                    <a:pt x="1821899" y="25742"/>
                  </a:lnTo>
                  <a:lnTo>
                    <a:pt x="1867355" y="34864"/>
                  </a:lnTo>
                  <a:lnTo>
                    <a:pt x="1912318" y="45309"/>
                  </a:lnTo>
                  <a:lnTo>
                    <a:pt x="1956766" y="57057"/>
                  </a:lnTo>
                  <a:lnTo>
                    <a:pt x="2000679" y="70086"/>
                  </a:lnTo>
                  <a:lnTo>
                    <a:pt x="2044035" y="84375"/>
                  </a:lnTo>
                  <a:lnTo>
                    <a:pt x="2086813" y="99902"/>
                  </a:lnTo>
                  <a:lnTo>
                    <a:pt x="2128991" y="116647"/>
                  </a:lnTo>
                  <a:lnTo>
                    <a:pt x="2170549" y="134587"/>
                  </a:lnTo>
                  <a:lnTo>
                    <a:pt x="2211464" y="153702"/>
                  </a:lnTo>
                  <a:lnTo>
                    <a:pt x="2251716" y="173970"/>
                  </a:lnTo>
                  <a:lnTo>
                    <a:pt x="2291283" y="195370"/>
                  </a:lnTo>
                  <a:lnTo>
                    <a:pt x="2330144" y="217881"/>
                  </a:lnTo>
                  <a:lnTo>
                    <a:pt x="2368277" y="241481"/>
                  </a:lnTo>
                  <a:lnTo>
                    <a:pt x="2405662" y="266149"/>
                  </a:lnTo>
                  <a:lnTo>
                    <a:pt x="2442278" y="291864"/>
                  </a:lnTo>
                  <a:lnTo>
                    <a:pt x="2478102" y="318604"/>
                  </a:lnTo>
                  <a:lnTo>
                    <a:pt x="2513113" y="346349"/>
                  </a:lnTo>
                  <a:lnTo>
                    <a:pt x="2547291" y="375077"/>
                  </a:lnTo>
                  <a:lnTo>
                    <a:pt x="2580613" y="404766"/>
                  </a:lnTo>
                  <a:lnTo>
                    <a:pt x="2613059" y="435395"/>
                  </a:lnTo>
                  <a:lnTo>
                    <a:pt x="2644608" y="466944"/>
                  </a:lnTo>
                  <a:lnTo>
                    <a:pt x="2675237" y="499390"/>
                  </a:lnTo>
                  <a:lnTo>
                    <a:pt x="2704926" y="532712"/>
                  </a:lnTo>
                  <a:lnTo>
                    <a:pt x="2733654" y="566890"/>
                  </a:lnTo>
                  <a:lnTo>
                    <a:pt x="2761399" y="601901"/>
                  </a:lnTo>
                  <a:lnTo>
                    <a:pt x="2788139" y="637725"/>
                  </a:lnTo>
                  <a:lnTo>
                    <a:pt x="2813854" y="674341"/>
                  </a:lnTo>
                  <a:lnTo>
                    <a:pt x="2838522" y="711726"/>
                  </a:lnTo>
                  <a:lnTo>
                    <a:pt x="2862122" y="749859"/>
                  </a:lnTo>
                  <a:lnTo>
                    <a:pt x="2884633" y="788720"/>
                  </a:lnTo>
                  <a:lnTo>
                    <a:pt x="2906033" y="828287"/>
                  </a:lnTo>
                  <a:lnTo>
                    <a:pt x="2926301" y="868539"/>
                  </a:lnTo>
                  <a:lnTo>
                    <a:pt x="2945416" y="909454"/>
                  </a:lnTo>
                  <a:lnTo>
                    <a:pt x="2963356" y="951012"/>
                  </a:lnTo>
                  <a:lnTo>
                    <a:pt x="2980101" y="993190"/>
                  </a:lnTo>
                  <a:lnTo>
                    <a:pt x="2995628" y="1035968"/>
                  </a:lnTo>
                  <a:lnTo>
                    <a:pt x="3009917" y="1079324"/>
                  </a:lnTo>
                  <a:lnTo>
                    <a:pt x="3022946" y="1123237"/>
                  </a:lnTo>
                  <a:lnTo>
                    <a:pt x="3034694" y="1167685"/>
                  </a:lnTo>
                  <a:lnTo>
                    <a:pt x="3045139" y="1212648"/>
                  </a:lnTo>
                  <a:lnTo>
                    <a:pt x="3054261" y="1258104"/>
                  </a:lnTo>
                  <a:lnTo>
                    <a:pt x="3062038" y="1304032"/>
                  </a:lnTo>
                  <a:lnTo>
                    <a:pt x="3068449" y="1350410"/>
                  </a:lnTo>
                  <a:lnTo>
                    <a:pt x="3073472" y="1397217"/>
                  </a:lnTo>
                  <a:lnTo>
                    <a:pt x="3077086" y="1444433"/>
                  </a:lnTo>
                  <a:lnTo>
                    <a:pt x="3079271" y="1492034"/>
                  </a:lnTo>
                  <a:lnTo>
                    <a:pt x="3080004" y="1540002"/>
                  </a:lnTo>
                  <a:lnTo>
                    <a:pt x="3079271" y="1587969"/>
                  </a:lnTo>
                  <a:lnTo>
                    <a:pt x="3077086" y="1635570"/>
                  </a:lnTo>
                  <a:lnTo>
                    <a:pt x="3073472" y="1682786"/>
                  </a:lnTo>
                  <a:lnTo>
                    <a:pt x="3068449" y="1729593"/>
                  </a:lnTo>
                  <a:lnTo>
                    <a:pt x="3062038" y="1775971"/>
                  </a:lnTo>
                  <a:lnTo>
                    <a:pt x="3054261" y="1821899"/>
                  </a:lnTo>
                  <a:lnTo>
                    <a:pt x="3045139" y="1867355"/>
                  </a:lnTo>
                  <a:lnTo>
                    <a:pt x="3034694" y="1912318"/>
                  </a:lnTo>
                  <a:lnTo>
                    <a:pt x="3022946" y="1956766"/>
                  </a:lnTo>
                  <a:lnTo>
                    <a:pt x="3009917" y="2000679"/>
                  </a:lnTo>
                  <a:lnTo>
                    <a:pt x="2995628" y="2044035"/>
                  </a:lnTo>
                  <a:lnTo>
                    <a:pt x="2980101" y="2086813"/>
                  </a:lnTo>
                  <a:lnTo>
                    <a:pt x="2963356" y="2128991"/>
                  </a:lnTo>
                  <a:lnTo>
                    <a:pt x="2945416" y="2170549"/>
                  </a:lnTo>
                  <a:lnTo>
                    <a:pt x="2926301" y="2211464"/>
                  </a:lnTo>
                  <a:lnTo>
                    <a:pt x="2906033" y="2251716"/>
                  </a:lnTo>
                  <a:lnTo>
                    <a:pt x="2884633" y="2291283"/>
                  </a:lnTo>
                  <a:lnTo>
                    <a:pt x="2862122" y="2330144"/>
                  </a:lnTo>
                  <a:lnTo>
                    <a:pt x="2838522" y="2368277"/>
                  </a:lnTo>
                  <a:lnTo>
                    <a:pt x="2813854" y="2405662"/>
                  </a:lnTo>
                  <a:lnTo>
                    <a:pt x="2788139" y="2442278"/>
                  </a:lnTo>
                  <a:lnTo>
                    <a:pt x="2761399" y="2478102"/>
                  </a:lnTo>
                  <a:lnTo>
                    <a:pt x="2733654" y="2513113"/>
                  </a:lnTo>
                  <a:lnTo>
                    <a:pt x="2704926" y="2547291"/>
                  </a:lnTo>
                  <a:lnTo>
                    <a:pt x="2675237" y="2580613"/>
                  </a:lnTo>
                  <a:lnTo>
                    <a:pt x="2644608" y="2613059"/>
                  </a:lnTo>
                  <a:lnTo>
                    <a:pt x="2613059" y="2644608"/>
                  </a:lnTo>
                  <a:lnTo>
                    <a:pt x="2580613" y="2675237"/>
                  </a:lnTo>
                  <a:lnTo>
                    <a:pt x="2547291" y="2704926"/>
                  </a:lnTo>
                  <a:lnTo>
                    <a:pt x="2513113" y="2733654"/>
                  </a:lnTo>
                  <a:lnTo>
                    <a:pt x="2478102" y="2761399"/>
                  </a:lnTo>
                  <a:lnTo>
                    <a:pt x="2442278" y="2788139"/>
                  </a:lnTo>
                  <a:lnTo>
                    <a:pt x="2405662" y="2813854"/>
                  </a:lnTo>
                  <a:lnTo>
                    <a:pt x="2368277" y="2838522"/>
                  </a:lnTo>
                  <a:lnTo>
                    <a:pt x="2330144" y="2862122"/>
                  </a:lnTo>
                  <a:lnTo>
                    <a:pt x="2291283" y="2884633"/>
                  </a:lnTo>
                  <a:lnTo>
                    <a:pt x="2251716" y="2906033"/>
                  </a:lnTo>
                  <a:lnTo>
                    <a:pt x="2211464" y="2926301"/>
                  </a:lnTo>
                  <a:lnTo>
                    <a:pt x="2170549" y="2945416"/>
                  </a:lnTo>
                  <a:lnTo>
                    <a:pt x="2128991" y="2963356"/>
                  </a:lnTo>
                  <a:lnTo>
                    <a:pt x="2086813" y="2980101"/>
                  </a:lnTo>
                  <a:lnTo>
                    <a:pt x="2044035" y="2995628"/>
                  </a:lnTo>
                  <a:lnTo>
                    <a:pt x="2000679" y="3009917"/>
                  </a:lnTo>
                  <a:lnTo>
                    <a:pt x="1956766" y="3022946"/>
                  </a:lnTo>
                  <a:lnTo>
                    <a:pt x="1912318" y="3034694"/>
                  </a:lnTo>
                  <a:lnTo>
                    <a:pt x="1867355" y="3045139"/>
                  </a:lnTo>
                  <a:lnTo>
                    <a:pt x="1821899" y="3054261"/>
                  </a:lnTo>
                  <a:lnTo>
                    <a:pt x="1775971" y="3062038"/>
                  </a:lnTo>
                  <a:lnTo>
                    <a:pt x="1729593" y="3068449"/>
                  </a:lnTo>
                  <a:lnTo>
                    <a:pt x="1682786" y="3073472"/>
                  </a:lnTo>
                  <a:lnTo>
                    <a:pt x="1635570" y="3077086"/>
                  </a:lnTo>
                  <a:lnTo>
                    <a:pt x="1587969" y="3079271"/>
                  </a:lnTo>
                  <a:lnTo>
                    <a:pt x="1540002" y="3080004"/>
                  </a:lnTo>
                  <a:lnTo>
                    <a:pt x="1492034" y="3079271"/>
                  </a:lnTo>
                  <a:lnTo>
                    <a:pt x="1444433" y="3077086"/>
                  </a:lnTo>
                  <a:lnTo>
                    <a:pt x="1397217" y="3073472"/>
                  </a:lnTo>
                  <a:lnTo>
                    <a:pt x="1350410" y="3068449"/>
                  </a:lnTo>
                  <a:lnTo>
                    <a:pt x="1304032" y="3062038"/>
                  </a:lnTo>
                  <a:lnTo>
                    <a:pt x="1258104" y="3054261"/>
                  </a:lnTo>
                  <a:lnTo>
                    <a:pt x="1212648" y="3045139"/>
                  </a:lnTo>
                  <a:lnTo>
                    <a:pt x="1167685" y="3034694"/>
                  </a:lnTo>
                  <a:lnTo>
                    <a:pt x="1123237" y="3022946"/>
                  </a:lnTo>
                  <a:lnTo>
                    <a:pt x="1079324" y="3009917"/>
                  </a:lnTo>
                  <a:lnTo>
                    <a:pt x="1035968" y="2995628"/>
                  </a:lnTo>
                  <a:lnTo>
                    <a:pt x="993190" y="2980101"/>
                  </a:lnTo>
                  <a:lnTo>
                    <a:pt x="951012" y="2963356"/>
                  </a:lnTo>
                  <a:lnTo>
                    <a:pt x="909454" y="2945416"/>
                  </a:lnTo>
                  <a:lnTo>
                    <a:pt x="868539" y="2926301"/>
                  </a:lnTo>
                  <a:lnTo>
                    <a:pt x="828287" y="2906033"/>
                  </a:lnTo>
                  <a:lnTo>
                    <a:pt x="788720" y="2884633"/>
                  </a:lnTo>
                  <a:lnTo>
                    <a:pt x="749859" y="2862122"/>
                  </a:lnTo>
                  <a:lnTo>
                    <a:pt x="711726" y="2838522"/>
                  </a:lnTo>
                  <a:lnTo>
                    <a:pt x="674341" y="2813854"/>
                  </a:lnTo>
                  <a:lnTo>
                    <a:pt x="637725" y="2788139"/>
                  </a:lnTo>
                  <a:lnTo>
                    <a:pt x="601901" y="2761399"/>
                  </a:lnTo>
                  <a:lnTo>
                    <a:pt x="566890" y="2733654"/>
                  </a:lnTo>
                  <a:lnTo>
                    <a:pt x="532712" y="2704926"/>
                  </a:lnTo>
                  <a:lnTo>
                    <a:pt x="499390" y="2675237"/>
                  </a:lnTo>
                  <a:lnTo>
                    <a:pt x="466944" y="2644608"/>
                  </a:lnTo>
                  <a:lnTo>
                    <a:pt x="435395" y="2613059"/>
                  </a:lnTo>
                  <a:lnTo>
                    <a:pt x="404766" y="2580613"/>
                  </a:lnTo>
                  <a:lnTo>
                    <a:pt x="375077" y="2547291"/>
                  </a:lnTo>
                  <a:lnTo>
                    <a:pt x="346349" y="2513113"/>
                  </a:lnTo>
                  <a:lnTo>
                    <a:pt x="318604" y="2478102"/>
                  </a:lnTo>
                  <a:lnTo>
                    <a:pt x="291864" y="2442278"/>
                  </a:lnTo>
                  <a:lnTo>
                    <a:pt x="266149" y="2405662"/>
                  </a:lnTo>
                  <a:lnTo>
                    <a:pt x="241481" y="2368277"/>
                  </a:lnTo>
                  <a:lnTo>
                    <a:pt x="217881" y="2330144"/>
                  </a:lnTo>
                  <a:lnTo>
                    <a:pt x="195370" y="2291283"/>
                  </a:lnTo>
                  <a:lnTo>
                    <a:pt x="173970" y="2251716"/>
                  </a:lnTo>
                  <a:lnTo>
                    <a:pt x="153702" y="2211464"/>
                  </a:lnTo>
                  <a:lnTo>
                    <a:pt x="134587" y="2170549"/>
                  </a:lnTo>
                  <a:lnTo>
                    <a:pt x="116647" y="2128991"/>
                  </a:lnTo>
                  <a:lnTo>
                    <a:pt x="99902" y="2086813"/>
                  </a:lnTo>
                  <a:lnTo>
                    <a:pt x="84375" y="2044035"/>
                  </a:lnTo>
                  <a:lnTo>
                    <a:pt x="70086" y="2000679"/>
                  </a:lnTo>
                  <a:lnTo>
                    <a:pt x="57057" y="1956766"/>
                  </a:lnTo>
                  <a:lnTo>
                    <a:pt x="45309" y="1912318"/>
                  </a:lnTo>
                  <a:lnTo>
                    <a:pt x="34864" y="1867355"/>
                  </a:lnTo>
                  <a:lnTo>
                    <a:pt x="25742" y="1821899"/>
                  </a:lnTo>
                  <a:lnTo>
                    <a:pt x="17965" y="1775971"/>
                  </a:lnTo>
                  <a:lnTo>
                    <a:pt x="11554" y="1729593"/>
                  </a:lnTo>
                  <a:lnTo>
                    <a:pt x="6531" y="1682786"/>
                  </a:lnTo>
                  <a:lnTo>
                    <a:pt x="2917" y="1635570"/>
                  </a:lnTo>
                  <a:lnTo>
                    <a:pt x="732" y="1587969"/>
                  </a:lnTo>
                  <a:lnTo>
                    <a:pt x="0" y="1540002"/>
                  </a:ln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chemeClr val="lt1">
                  <a:lumMod val="95000"/>
                </a:schemeClr>
              </a:solidFill>
            </a:ln>
          </p:spPr>
          <p:txBody>
            <a:bodyPr wrap="square" lIns="0" tIns="0" rIns="0" bIns="0" rtlCol="0"/>
            <a:p>
              <a:endParaRPr>
                <a:solidFill>
                  <a:schemeClr val="dk1"/>
                </a:solidFill>
              </a:endParaRPr>
            </a:p>
          </p:txBody>
        </p:sp>
        <p:pic>
          <p:nvPicPr>
            <p:cNvPr id="209732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87255" y="3259836"/>
              <a:ext cx="1415033" cy="730757"/>
            </a:xfrm>
            <a:prstGeom prst="rect">
              <a:avLst/>
            </a:prstGeom>
          </p:spPr>
        </p:pic>
        <p:pic>
          <p:nvPicPr>
            <p:cNvPr id="209732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98177" y="3270758"/>
              <a:ext cx="1353439" cy="669035"/>
            </a:xfrm>
            <a:prstGeom prst="rect">
              <a:avLst/>
            </a:prstGeom>
          </p:spPr>
        </p:pic>
        <p:pic>
          <p:nvPicPr>
            <p:cNvPr id="209732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85731" y="4026408"/>
              <a:ext cx="1415033" cy="729233"/>
            </a:xfrm>
            <a:prstGeom prst="rect">
              <a:avLst/>
            </a:prstGeom>
          </p:spPr>
        </p:pic>
        <p:pic>
          <p:nvPicPr>
            <p:cNvPr id="209732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95510" y="4036822"/>
              <a:ext cx="1353439" cy="667638"/>
            </a:xfrm>
            <a:prstGeom prst="rect">
              <a:avLst/>
            </a:prstGeom>
          </p:spPr>
        </p:pic>
      </p:grpSp>
      <p:sp>
        <p:nvSpPr>
          <p:cNvPr id="7" name="object 16"/>
          <p:cNvSpPr/>
          <p:nvPr>
            <p:custDataLst>
              <p:tags r:id="rId17"/>
            </p:custDataLst>
          </p:nvPr>
        </p:nvSpPr>
        <p:spPr>
          <a:xfrm>
            <a:off x="3707130" y="2978785"/>
            <a:ext cx="376555" cy="68580"/>
          </a:xfrm>
          <a:custGeom>
            <a:avLst/>
            <a:gdLst/>
            <a:ahLst/>
            <a:cxnLst/>
            <a:rect l="l" t="t" r="r" b="b"/>
            <a:pathLst>
              <a:path w="376554" h="68580">
                <a:moveTo>
                  <a:pt x="0" y="68579"/>
                </a:moveTo>
                <a:lnTo>
                  <a:pt x="376427" y="68579"/>
                </a:lnTo>
                <a:lnTo>
                  <a:pt x="376427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8" name="object 18"/>
          <p:cNvSpPr/>
          <p:nvPr>
            <p:custDataLst>
              <p:tags r:id="rId18"/>
            </p:custDataLst>
          </p:nvPr>
        </p:nvSpPr>
        <p:spPr>
          <a:xfrm>
            <a:off x="1513840" y="2569210"/>
            <a:ext cx="2232660" cy="741045"/>
          </a:xfrm>
          <a:custGeom>
            <a:avLst/>
            <a:gdLst/>
            <a:ahLst/>
            <a:cxnLst/>
            <a:rect l="l" t="t" r="r" b="b"/>
            <a:pathLst>
              <a:path w="2232660" h="741044">
                <a:moveTo>
                  <a:pt x="0" y="740663"/>
                </a:moveTo>
                <a:lnTo>
                  <a:pt x="2232660" y="740663"/>
                </a:lnTo>
                <a:lnTo>
                  <a:pt x="2232660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0070C0"/>
          </a:solidFill>
          <a:ln w="12699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10" name="object 22"/>
          <p:cNvSpPr/>
          <p:nvPr>
            <p:custDataLst>
              <p:tags r:id="rId19"/>
            </p:custDataLst>
          </p:nvPr>
        </p:nvSpPr>
        <p:spPr>
          <a:xfrm>
            <a:off x="1137285" y="2569845"/>
            <a:ext cx="754380" cy="754380"/>
          </a:xfrm>
          <a:custGeom>
            <a:avLst/>
            <a:gdLst/>
            <a:ahLst/>
            <a:cxnLst/>
            <a:rect l="l" t="t" r="r" b="b"/>
            <a:pathLst>
              <a:path w="754380" h="754380">
                <a:moveTo>
                  <a:pt x="377164" y="0"/>
                </a:moveTo>
                <a:lnTo>
                  <a:pt x="754341" y="377189"/>
                </a:lnTo>
                <a:lnTo>
                  <a:pt x="377164" y="754252"/>
                </a:lnTo>
                <a:lnTo>
                  <a:pt x="0" y="377189"/>
                </a:lnTo>
                <a:lnTo>
                  <a:pt x="377164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lt1">
                <a:lumMod val="95000"/>
              </a:schemeClr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11" name="object 32"/>
          <p:cNvSpPr txBox="1"/>
          <p:nvPr/>
        </p:nvSpPr>
        <p:spPr>
          <a:xfrm>
            <a:off x="1372768" y="2804922"/>
            <a:ext cx="27876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lang="en-US"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2</a:t>
            </a:r>
            <a:endParaRPr lang="en-US" sz="1800" b="1" spc="-1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33"/>
          <p:cNvSpPr txBox="1"/>
          <p:nvPr/>
        </p:nvSpPr>
        <p:spPr>
          <a:xfrm>
            <a:off x="2186304" y="2780792"/>
            <a:ext cx="9398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行业抱团</a:t>
            </a:r>
            <a:endParaRPr lang="zh-CN"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6"/>
          <p:cNvSpPr/>
          <p:nvPr>
            <p:custDataLst>
              <p:tags r:id="rId20"/>
            </p:custDataLst>
          </p:nvPr>
        </p:nvSpPr>
        <p:spPr>
          <a:xfrm>
            <a:off x="3707130" y="3832225"/>
            <a:ext cx="376555" cy="68580"/>
          </a:xfrm>
          <a:custGeom>
            <a:avLst/>
            <a:gdLst/>
            <a:ahLst/>
            <a:cxnLst/>
            <a:rect l="l" t="t" r="r" b="b"/>
            <a:pathLst>
              <a:path w="376554" h="68580">
                <a:moveTo>
                  <a:pt x="0" y="68579"/>
                </a:moveTo>
                <a:lnTo>
                  <a:pt x="376427" y="68579"/>
                </a:lnTo>
                <a:lnTo>
                  <a:pt x="376427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14" name="object 18"/>
          <p:cNvSpPr/>
          <p:nvPr>
            <p:custDataLst>
              <p:tags r:id="rId21"/>
            </p:custDataLst>
          </p:nvPr>
        </p:nvSpPr>
        <p:spPr>
          <a:xfrm>
            <a:off x="1513840" y="3422650"/>
            <a:ext cx="2232660" cy="741045"/>
          </a:xfrm>
          <a:custGeom>
            <a:avLst/>
            <a:gdLst/>
            <a:ahLst/>
            <a:cxnLst/>
            <a:rect l="l" t="t" r="r" b="b"/>
            <a:pathLst>
              <a:path w="2232660" h="741044">
                <a:moveTo>
                  <a:pt x="0" y="740663"/>
                </a:moveTo>
                <a:lnTo>
                  <a:pt x="2232660" y="740663"/>
                </a:lnTo>
                <a:lnTo>
                  <a:pt x="2232660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0070C0"/>
          </a:solidFill>
          <a:ln w="12699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16" name="object 22"/>
          <p:cNvSpPr/>
          <p:nvPr>
            <p:custDataLst>
              <p:tags r:id="rId22"/>
            </p:custDataLst>
          </p:nvPr>
        </p:nvSpPr>
        <p:spPr>
          <a:xfrm>
            <a:off x="1137285" y="3423285"/>
            <a:ext cx="754380" cy="754380"/>
          </a:xfrm>
          <a:custGeom>
            <a:avLst/>
            <a:gdLst/>
            <a:ahLst/>
            <a:cxnLst/>
            <a:rect l="l" t="t" r="r" b="b"/>
            <a:pathLst>
              <a:path w="754380" h="754380">
                <a:moveTo>
                  <a:pt x="377164" y="0"/>
                </a:moveTo>
                <a:lnTo>
                  <a:pt x="754341" y="377189"/>
                </a:lnTo>
                <a:lnTo>
                  <a:pt x="377164" y="754252"/>
                </a:lnTo>
                <a:lnTo>
                  <a:pt x="0" y="377189"/>
                </a:lnTo>
                <a:lnTo>
                  <a:pt x="377164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lt1">
                <a:lumMod val="95000"/>
              </a:schemeClr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17" name="object 32"/>
          <p:cNvSpPr txBox="1"/>
          <p:nvPr/>
        </p:nvSpPr>
        <p:spPr>
          <a:xfrm>
            <a:off x="1372768" y="3658362"/>
            <a:ext cx="27876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lang="en-US"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3</a:t>
            </a:r>
            <a:endParaRPr lang="en-US" sz="1800" b="1" spc="-1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object 33"/>
          <p:cNvSpPr txBox="1"/>
          <p:nvPr/>
        </p:nvSpPr>
        <p:spPr>
          <a:xfrm>
            <a:off x="2186305" y="3634105"/>
            <a:ext cx="119316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互联网技术</a:t>
            </a:r>
            <a:endParaRPr lang="zh-CN"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6"/>
          <p:cNvSpPr/>
          <p:nvPr>
            <p:custDataLst>
              <p:tags r:id="rId23"/>
            </p:custDataLst>
          </p:nvPr>
        </p:nvSpPr>
        <p:spPr>
          <a:xfrm>
            <a:off x="3707130" y="4662805"/>
            <a:ext cx="376555" cy="68580"/>
          </a:xfrm>
          <a:custGeom>
            <a:avLst/>
            <a:gdLst/>
            <a:ahLst/>
            <a:cxnLst/>
            <a:rect l="l" t="t" r="r" b="b"/>
            <a:pathLst>
              <a:path w="376554" h="68580">
                <a:moveTo>
                  <a:pt x="0" y="68579"/>
                </a:moveTo>
                <a:lnTo>
                  <a:pt x="376427" y="68579"/>
                </a:lnTo>
                <a:lnTo>
                  <a:pt x="376427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20" name="object 18"/>
          <p:cNvSpPr/>
          <p:nvPr>
            <p:custDataLst>
              <p:tags r:id="rId24"/>
            </p:custDataLst>
          </p:nvPr>
        </p:nvSpPr>
        <p:spPr>
          <a:xfrm>
            <a:off x="1513840" y="4253230"/>
            <a:ext cx="2232660" cy="741045"/>
          </a:xfrm>
          <a:custGeom>
            <a:avLst/>
            <a:gdLst/>
            <a:ahLst/>
            <a:cxnLst/>
            <a:rect l="l" t="t" r="r" b="b"/>
            <a:pathLst>
              <a:path w="2232660" h="741044">
                <a:moveTo>
                  <a:pt x="0" y="740663"/>
                </a:moveTo>
                <a:lnTo>
                  <a:pt x="2232660" y="740663"/>
                </a:lnTo>
                <a:lnTo>
                  <a:pt x="2232660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0070C0"/>
          </a:solidFill>
          <a:ln w="12699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22" name="object 22"/>
          <p:cNvSpPr/>
          <p:nvPr>
            <p:custDataLst>
              <p:tags r:id="rId25"/>
            </p:custDataLst>
          </p:nvPr>
        </p:nvSpPr>
        <p:spPr>
          <a:xfrm>
            <a:off x="1137285" y="4253865"/>
            <a:ext cx="754380" cy="754380"/>
          </a:xfrm>
          <a:custGeom>
            <a:avLst/>
            <a:gdLst/>
            <a:ahLst/>
            <a:cxnLst/>
            <a:rect l="l" t="t" r="r" b="b"/>
            <a:pathLst>
              <a:path w="754380" h="754380">
                <a:moveTo>
                  <a:pt x="377164" y="0"/>
                </a:moveTo>
                <a:lnTo>
                  <a:pt x="754341" y="377189"/>
                </a:lnTo>
                <a:lnTo>
                  <a:pt x="377164" y="754252"/>
                </a:lnTo>
                <a:lnTo>
                  <a:pt x="0" y="377189"/>
                </a:lnTo>
                <a:lnTo>
                  <a:pt x="377164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lt1">
                <a:lumMod val="95000"/>
              </a:schemeClr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23" name="object 32"/>
          <p:cNvSpPr txBox="1"/>
          <p:nvPr/>
        </p:nvSpPr>
        <p:spPr>
          <a:xfrm>
            <a:off x="1372768" y="4488942"/>
            <a:ext cx="27876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lang="en-US"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4</a:t>
            </a:r>
            <a:endParaRPr lang="en-US" sz="1800" b="1" spc="-1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33"/>
          <p:cNvSpPr txBox="1"/>
          <p:nvPr/>
        </p:nvSpPr>
        <p:spPr>
          <a:xfrm>
            <a:off x="2186305" y="4464685"/>
            <a:ext cx="124269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供应链金融</a:t>
            </a:r>
            <a:endParaRPr lang="zh-CN"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6394450" y="2107565"/>
            <a:ext cx="146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lt1"/>
                </a:solidFill>
              </a:rPr>
              <a:t>蓝源模式</a:t>
            </a:r>
            <a:endParaRPr lang="zh-CN" altLang="en-US" b="1">
              <a:solidFill>
                <a:schemeClr val="lt1"/>
              </a:solidFill>
            </a:endParaRPr>
          </a:p>
        </p:txBody>
      </p:sp>
      <p:sp>
        <p:nvSpPr>
          <p:cNvPr id="2" name="object 16"/>
          <p:cNvSpPr/>
          <p:nvPr>
            <p:custDataLst>
              <p:tags r:id="rId27"/>
            </p:custDataLst>
          </p:nvPr>
        </p:nvSpPr>
        <p:spPr>
          <a:xfrm>
            <a:off x="3707130" y="5501640"/>
            <a:ext cx="376555" cy="68580"/>
          </a:xfrm>
          <a:custGeom>
            <a:avLst/>
            <a:gdLst/>
            <a:ahLst/>
            <a:cxnLst/>
            <a:rect l="l" t="t" r="r" b="b"/>
            <a:pathLst>
              <a:path w="376554" h="68580">
                <a:moveTo>
                  <a:pt x="0" y="68579"/>
                </a:moveTo>
                <a:lnTo>
                  <a:pt x="376427" y="68579"/>
                </a:lnTo>
                <a:lnTo>
                  <a:pt x="376427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3" name="object 18"/>
          <p:cNvSpPr/>
          <p:nvPr>
            <p:custDataLst>
              <p:tags r:id="rId28"/>
            </p:custDataLst>
          </p:nvPr>
        </p:nvSpPr>
        <p:spPr>
          <a:xfrm>
            <a:off x="1513840" y="5092065"/>
            <a:ext cx="2232660" cy="741045"/>
          </a:xfrm>
          <a:custGeom>
            <a:avLst/>
            <a:gdLst/>
            <a:ahLst/>
            <a:cxnLst/>
            <a:rect l="l" t="t" r="r" b="b"/>
            <a:pathLst>
              <a:path w="2232660" h="741044">
                <a:moveTo>
                  <a:pt x="0" y="740663"/>
                </a:moveTo>
                <a:lnTo>
                  <a:pt x="2232660" y="740663"/>
                </a:lnTo>
                <a:lnTo>
                  <a:pt x="2232660" y="0"/>
                </a:ln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0070C0"/>
          </a:solidFill>
          <a:ln w="12699">
            <a:solidFill>
              <a:srgbClr val="0070C0"/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5" name="object 22"/>
          <p:cNvSpPr/>
          <p:nvPr>
            <p:custDataLst>
              <p:tags r:id="rId29"/>
            </p:custDataLst>
          </p:nvPr>
        </p:nvSpPr>
        <p:spPr>
          <a:xfrm>
            <a:off x="1137285" y="5092700"/>
            <a:ext cx="754380" cy="754380"/>
          </a:xfrm>
          <a:custGeom>
            <a:avLst/>
            <a:gdLst/>
            <a:ahLst/>
            <a:cxnLst/>
            <a:rect l="l" t="t" r="r" b="b"/>
            <a:pathLst>
              <a:path w="754380" h="754380">
                <a:moveTo>
                  <a:pt x="377164" y="0"/>
                </a:moveTo>
                <a:lnTo>
                  <a:pt x="754341" y="377189"/>
                </a:lnTo>
                <a:lnTo>
                  <a:pt x="377164" y="754252"/>
                </a:lnTo>
                <a:lnTo>
                  <a:pt x="0" y="377189"/>
                </a:lnTo>
                <a:lnTo>
                  <a:pt x="377164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lt1">
                <a:lumMod val="95000"/>
              </a:schemeClr>
            </a:solidFill>
          </a:ln>
        </p:spPr>
        <p:txBody>
          <a:bodyPr wrap="square" lIns="0" tIns="0" rIns="0" bIns="0" rtlCol="0"/>
          <a:p>
            <a:endParaRPr>
              <a:solidFill>
                <a:schemeClr val="dk1"/>
              </a:solidFill>
            </a:endParaRPr>
          </a:p>
        </p:txBody>
      </p:sp>
      <p:sp>
        <p:nvSpPr>
          <p:cNvPr id="6" name="object 32"/>
          <p:cNvSpPr txBox="1"/>
          <p:nvPr/>
        </p:nvSpPr>
        <p:spPr>
          <a:xfrm>
            <a:off x="1372768" y="5327777"/>
            <a:ext cx="27876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0</a:t>
            </a:r>
            <a:r>
              <a:rPr lang="en-US"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5</a:t>
            </a:r>
            <a:endParaRPr lang="en-US" sz="1800" b="1" spc="-10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33"/>
          <p:cNvSpPr txBox="1"/>
          <p:nvPr/>
        </p:nvSpPr>
        <p:spPr>
          <a:xfrm>
            <a:off x="2186304" y="5303647"/>
            <a:ext cx="9398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18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行业趋势</a:t>
            </a:r>
            <a:endParaRPr lang="zh-CN" sz="18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3" name="ïSḻîḑè"/>
          <p:cNvSpPr/>
          <p:nvPr>
            <p:custDataLst>
              <p:tags r:id="rId1"/>
            </p:custDataLst>
          </p:nvPr>
        </p:nvSpPr>
        <p:spPr bwMode="auto">
          <a:xfrm>
            <a:off x="669925" y="1495270"/>
            <a:ext cx="5286886" cy="6188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zh-CN" altLang="en-US" b="1" dirty="0">
              <a:solidFill>
                <a:schemeClr val="dk1"/>
              </a:solidFill>
              <a:sym typeface="+mn-ea"/>
            </a:endParaRPr>
          </a:p>
        </p:txBody>
      </p:sp>
      <p:sp>
        <p:nvSpPr>
          <p:cNvPr id="1048904" name="ïşḷïḑê"/>
          <p:cNvSpPr/>
          <p:nvPr>
            <p:custDataLst>
              <p:tags r:id="rId2"/>
            </p:custDataLst>
          </p:nvPr>
        </p:nvSpPr>
        <p:spPr bwMode="auto">
          <a:xfrm>
            <a:off x="669925" y="2223615"/>
            <a:ext cx="5233035" cy="36836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dk1"/>
              </a:solidFill>
            </a:endParaRPr>
          </a:p>
        </p:txBody>
      </p:sp>
      <p:sp>
        <p:nvSpPr>
          <p:cNvPr id="1048905" name="îśļîdè"/>
          <p:cNvSpPr/>
          <p:nvPr>
            <p:custDataLst>
              <p:tags r:id="rId3"/>
            </p:custDataLst>
          </p:nvPr>
        </p:nvSpPr>
        <p:spPr bwMode="auto">
          <a:xfrm>
            <a:off x="6542405" y="2223615"/>
            <a:ext cx="4977765" cy="368363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indent="0" algn="l" fontAlgn="auto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endParaRPr lang="en-US" altLang="zh-CN" sz="1400" dirty="0">
              <a:solidFill>
                <a:schemeClr val="dk1"/>
              </a:solidFill>
              <a:latin typeface="+mj-ea"/>
              <a:ea typeface="+mj-ea"/>
              <a:cs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endParaRPr lang="en-US" altLang="zh-CN" sz="1400" dirty="0">
              <a:solidFill>
                <a:schemeClr val="dk1"/>
              </a:solidFill>
              <a:latin typeface="+mj-ea"/>
              <a:ea typeface="+mj-ea"/>
              <a:cs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endParaRPr lang="en-US" altLang="zh-CN" sz="1400" dirty="0">
              <a:solidFill>
                <a:schemeClr val="dk1"/>
              </a:solidFill>
              <a:latin typeface="+mj-ea"/>
              <a:ea typeface="+mj-ea"/>
              <a:cs typeface="微软雅黑" panose="020B0503020204020204" charset="-122"/>
            </a:endParaRPr>
          </a:p>
        </p:txBody>
      </p:sp>
      <p:cxnSp>
        <p:nvCxnSpPr>
          <p:cNvPr id="3145754" name="直接连接符 10"/>
          <p:cNvCxnSpPr/>
          <p:nvPr>
            <p:custDataLst>
              <p:tags r:id="rId4"/>
            </p:custDataLst>
          </p:nvPr>
        </p:nvCxnSpPr>
        <p:spPr>
          <a:xfrm>
            <a:off x="669925" y="1495270"/>
            <a:ext cx="10850563" cy="0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1ebe7c27-0165-4b38-989f-7d9e1e3d3eac"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19486" y="1901187"/>
            <a:ext cx="10751439" cy="4244829"/>
            <a:chOff x="769049" y="1907458"/>
            <a:chExt cx="10751439" cy="4244829"/>
          </a:xfrm>
        </p:grpSpPr>
        <p:cxnSp>
          <p:nvCxnSpPr>
            <p:cNvPr id="3145755" name="直接连接符 5"/>
            <p:cNvCxnSpPr/>
            <p:nvPr>
              <p:custDataLst>
                <p:tags r:id="rId6"/>
              </p:custDataLst>
            </p:nvPr>
          </p:nvCxnSpPr>
          <p:spPr>
            <a:xfrm flipH="1">
              <a:off x="7644384" y="3858768"/>
              <a:ext cx="327272" cy="941832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6" name="直接连接符 6"/>
            <p:cNvCxnSpPr/>
            <p:nvPr>
              <p:custDataLst>
                <p:tags r:id="rId7"/>
              </p:custDataLst>
            </p:nvPr>
          </p:nvCxnSpPr>
          <p:spPr>
            <a:xfrm flipH="1">
              <a:off x="4104540" y="4843751"/>
              <a:ext cx="291038" cy="876257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7" name="直接连接符 7"/>
            <p:cNvCxnSpPr/>
            <p:nvPr>
              <p:custDataLst>
                <p:tags r:id="rId8"/>
              </p:custDataLst>
            </p:nvPr>
          </p:nvCxnSpPr>
          <p:spPr>
            <a:xfrm>
              <a:off x="769049" y="5807156"/>
              <a:ext cx="3357522" cy="0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8" name="直接连接符 8"/>
            <p:cNvCxnSpPr/>
            <p:nvPr>
              <p:custDataLst>
                <p:tags r:id="rId9"/>
              </p:custDataLst>
            </p:nvPr>
          </p:nvCxnSpPr>
          <p:spPr>
            <a:xfrm>
              <a:off x="4395578" y="4841774"/>
              <a:ext cx="3320422" cy="0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9" name="直接连接符 9"/>
            <p:cNvCxnSpPr/>
            <p:nvPr>
              <p:custDataLst>
                <p:tags r:id="rId10"/>
              </p:custDataLst>
            </p:nvPr>
          </p:nvCxnSpPr>
          <p:spPr>
            <a:xfrm>
              <a:off x="7981039" y="3858768"/>
              <a:ext cx="3539449" cy="0"/>
            </a:xfrm>
            <a:prstGeom prst="line">
              <a:avLst/>
            </a:prstGeom>
            <a:ln w="152400" cap="rnd">
              <a:solidFill>
                <a:schemeClr val="lt2">
                  <a:lumMod val="95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906" name="îşlîďê"/>
            <p:cNvSpPr/>
            <p:nvPr>
              <p:custDataLst>
                <p:tags r:id="rId11"/>
              </p:custDataLst>
            </p:nvPr>
          </p:nvSpPr>
          <p:spPr>
            <a:xfrm>
              <a:off x="1792250" y="5428393"/>
              <a:ext cx="723900" cy="72389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l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6250"/>
            </a:bodyPr>
            <a:lstStyle/>
            <a:p>
              <a:pPr algn="ctr"/>
              <a:r>
                <a:rPr lang="zh-CN" altLang="en-US" sz="1600" b="1" dirty="0">
                  <a:solidFill>
                    <a:schemeClr val="lt1"/>
                  </a:solidFill>
                </a:rPr>
                <a:t>创新</a:t>
              </a:r>
              <a:endParaRPr lang="zh-CN" alt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1048907" name="îṧḻïḍé"/>
            <p:cNvSpPr/>
            <p:nvPr>
              <p:custDataLst>
                <p:tags r:id="rId12"/>
              </p:custDataLst>
            </p:nvPr>
          </p:nvSpPr>
          <p:spPr>
            <a:xfrm>
              <a:off x="5449183" y="4487063"/>
              <a:ext cx="723900" cy="72389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l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6250"/>
            </a:bodyPr>
            <a:lstStyle/>
            <a:p>
              <a:pPr algn="ctr"/>
              <a:r>
                <a:rPr lang="zh-CN" altLang="en-US" sz="1600" b="1" dirty="0">
                  <a:solidFill>
                    <a:schemeClr val="lt1"/>
                  </a:solidFill>
                </a:rPr>
                <a:t>运营</a:t>
              </a:r>
              <a:endParaRPr lang="zh-CN" alt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1048908" name="iṡlïḓé"/>
            <p:cNvSpPr/>
            <p:nvPr>
              <p:custDataLst>
                <p:tags r:id="rId13"/>
              </p:custDataLst>
            </p:nvPr>
          </p:nvSpPr>
          <p:spPr>
            <a:xfrm>
              <a:off x="9269471" y="3481223"/>
              <a:ext cx="723900" cy="723894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lt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6250"/>
            </a:bodyPr>
            <a:lstStyle/>
            <a:p>
              <a:pPr algn="ctr"/>
              <a:r>
                <a:rPr lang="zh-CN" altLang="en-US" sz="1600" b="1" dirty="0">
                  <a:solidFill>
                    <a:schemeClr val="lt1"/>
                  </a:solidFill>
                </a:rPr>
                <a:t>实施</a:t>
              </a:r>
              <a:endParaRPr lang="zh-CN" altLang="en-US" sz="1600" b="1" dirty="0">
                <a:solidFill>
                  <a:schemeClr val="lt1"/>
                </a:solidFill>
              </a:endParaRPr>
            </a:p>
          </p:txBody>
        </p:sp>
        <p:sp>
          <p:nvSpPr>
            <p:cNvPr id="1048909" name="i$ľïḋè"/>
            <p:cNvSpPr txBox="1"/>
            <p:nvPr>
              <p:custDataLst>
                <p:tags r:id="rId14"/>
              </p:custDataLst>
            </p:nvPr>
          </p:nvSpPr>
          <p:spPr>
            <a:xfrm>
              <a:off x="769049" y="2946654"/>
              <a:ext cx="2948940" cy="138303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供应链整合</a:t>
              </a:r>
              <a:endParaRPr lang="en-US" altLang="zh-CN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技术链整合</a:t>
              </a:r>
              <a:endParaRPr lang="en-US" altLang="zh-CN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金融链整合</a:t>
              </a:r>
              <a:endParaRPr lang="en-US" altLang="zh-CN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人才链整合</a:t>
              </a:r>
              <a:endParaRPr lang="en-US" altLang="zh-CN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服务链整合</a:t>
              </a:r>
              <a:endParaRPr lang="zh-CN" altLang="en-US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048910" name="ïṩḻiḍé"/>
            <p:cNvSpPr txBox="1"/>
            <p:nvPr>
              <p:custDataLst>
                <p:tags r:id="rId15"/>
              </p:custDataLst>
            </p:nvPr>
          </p:nvSpPr>
          <p:spPr>
            <a:xfrm>
              <a:off x="769049" y="2197643"/>
              <a:ext cx="2949156" cy="454199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algn="ctr" defTabSz="914400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3"/>
                  </a:solidFill>
                </a:rPr>
                <a:t>产业链创新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048911" name="ïṡļiḍé"/>
            <p:cNvSpPr txBox="1"/>
            <p:nvPr>
              <p:custDataLst>
                <p:tags r:id="rId16"/>
              </p:custDataLst>
            </p:nvPr>
          </p:nvSpPr>
          <p:spPr>
            <a:xfrm>
              <a:off x="4336415" y="2651842"/>
              <a:ext cx="2948940" cy="127825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rPr>
                <a:t>链长：创新性政策支持</a:t>
              </a:r>
              <a:endParaRPr lang="en-US" altLang="zh-CN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rPr>
                <a:t>链主：负责牵头、市场机制</a:t>
              </a:r>
              <a:endParaRPr lang="en-US" altLang="zh-CN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rPr>
                <a:t>链员：抱团发展、参与</a:t>
              </a:r>
              <a:endParaRPr lang="en-US" altLang="zh-CN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6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8912" name="íšḻïďê"/>
            <p:cNvSpPr txBox="1"/>
            <p:nvPr>
              <p:custDataLst>
                <p:tags r:id="rId17"/>
              </p:custDataLst>
            </p:nvPr>
          </p:nvSpPr>
          <p:spPr>
            <a:xfrm>
              <a:off x="4391917" y="1993385"/>
              <a:ext cx="2949156" cy="454199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3"/>
                  </a:solidFill>
                </a:rPr>
                <a:t>产业链运营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048913" name="îšḷîḓé"/>
            <p:cNvSpPr txBox="1"/>
            <p:nvPr/>
          </p:nvSpPr>
          <p:spPr>
            <a:xfrm>
              <a:off x="8275804" y="2542212"/>
              <a:ext cx="2948940" cy="744537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产业链组织者</a:t>
              </a:r>
              <a:endParaRPr lang="en-US" altLang="zh-CN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rPr>
                <a:t>打造产业链整合服务平台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8914" name="ïsļïḑé"/>
            <p:cNvSpPr txBox="1"/>
            <p:nvPr>
              <p:custDataLst>
                <p:tags r:id="rId18"/>
              </p:custDataLst>
            </p:nvPr>
          </p:nvSpPr>
          <p:spPr>
            <a:xfrm>
              <a:off x="8157478" y="1970543"/>
              <a:ext cx="2949156" cy="454199"/>
            </a:xfrm>
            <a:prstGeom prst="rect">
              <a:avLst/>
            </a:prstGeom>
            <a:noFill/>
          </p:spPr>
          <p:txBody>
            <a:bodyPr wrap="none" rtlCol="0" anchor="b">
              <a:normAutofit/>
            </a:bodyPr>
            <a:lstStyle/>
            <a:p>
              <a:pPr lvl="0" algn="ctr" defTabSz="914400">
                <a:spcBef>
                  <a:spcPct val="0"/>
                </a:spcBef>
              </a:pPr>
              <a:r>
                <a:rPr lang="zh-CN" altLang="en-US" b="1" dirty="0">
                  <a:solidFill>
                    <a:schemeClr val="accent3"/>
                  </a:solidFill>
                </a:rPr>
                <a:t>蓝源数科</a:t>
              </a:r>
              <a:endParaRPr lang="zh-CN" altLang="en-US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3145760" name="直接连接符 19"/>
            <p:cNvCxnSpPr/>
            <p:nvPr>
              <p:custDataLst>
                <p:tags r:id="rId19"/>
              </p:custDataLst>
            </p:nvPr>
          </p:nvCxnSpPr>
          <p:spPr>
            <a:xfrm>
              <a:off x="3846000" y="2124000"/>
              <a:ext cx="0" cy="2610000"/>
            </a:xfrm>
            <a:prstGeom prst="line">
              <a:avLst/>
            </a:prstGeom>
            <a:ln w="3175" cap="rnd">
              <a:solidFill>
                <a:schemeClr val="lt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61" name="直接连接符 20"/>
            <p:cNvCxnSpPr/>
            <p:nvPr>
              <p:custDataLst>
                <p:tags r:id="rId20"/>
              </p:custDataLst>
            </p:nvPr>
          </p:nvCxnSpPr>
          <p:spPr>
            <a:xfrm>
              <a:off x="7735665" y="1907458"/>
              <a:ext cx="0" cy="1759974"/>
            </a:xfrm>
            <a:prstGeom prst="line">
              <a:avLst/>
            </a:prstGeom>
            <a:ln w="3175" cap="rnd">
              <a:solidFill>
                <a:schemeClr val="lt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5236210" y="5685790"/>
            <a:ext cx="5669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sym typeface="+mn-ea"/>
              </a:rPr>
              <a:t>围绕产业链、部署创新链、构造新价值链</a:t>
            </a:r>
            <a:endParaRPr lang="zh-CN" altLang="en-US" sz="2400" b="1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664210" y="475615"/>
            <a:ext cx="47866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2.1  </a:t>
            </a:r>
            <a:r>
              <a:rPr lang="zh-CN" altLang="en-US" sz="28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以产业振兴带动乡村振兴</a:t>
            </a:r>
            <a:endParaRPr lang="zh-CN" altLang="en-US" sz="2800" b="1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906" name="object 19"/>
          <p:cNvSpPr txBox="1">
            <a:spLocks noGrp="1"/>
          </p:cNvSpPr>
          <p:nvPr/>
        </p:nvSpPr>
        <p:spPr>
          <a:xfrm>
            <a:off x="669290" y="551180"/>
            <a:ext cx="6309995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00772C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2.4  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平台定位：乡村振兴产业生态系统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015" y="1941195"/>
            <a:ext cx="5715000" cy="40767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39230" y="2664460"/>
            <a:ext cx="4545330" cy="3122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06400" fontAlgn="auto">
              <a:lnSpc>
                <a:spcPct val="150000"/>
              </a:lnSpc>
              <a:spcBef>
                <a:spcPts val="6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/>
              <a:t>以农民合理分享产业链增值收益为核心，以延长产业链、提升价值链、完善利益链为关键。</a:t>
            </a:r>
            <a:endParaRPr lang="zh-CN" altLang="en-US" sz="1600"/>
          </a:p>
          <a:p>
            <a:pPr indent="406400" fontAlgn="auto">
              <a:lnSpc>
                <a:spcPct val="150000"/>
              </a:lnSpc>
              <a:spcBef>
                <a:spcPts val="600"/>
              </a:spcBef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/>
              <a:t>以产业数字化驱动，通过对农村三次产业之间的优化重组、整合集成、交叉互渗，使产业链条不断延伸，产业范围不断拓展，产业功能不断增多，产业层次不断提升。</a:t>
            </a:r>
            <a:r>
              <a:rPr lang="zh-CN" altLang="en-US" sz="1600" b="1"/>
              <a:t>通过多利益、多主体、多向度的三产融合，生成乡村振兴新业态、新技术、新商业模式、新空间布局。</a:t>
            </a:r>
            <a:endParaRPr lang="zh-CN" altLang="en-US" sz="1600" b="1"/>
          </a:p>
        </p:txBody>
      </p:sp>
      <p:sp>
        <p:nvSpPr>
          <p:cNvPr id="5" name="矩形 4"/>
          <p:cNvSpPr/>
          <p:nvPr/>
        </p:nvSpPr>
        <p:spPr>
          <a:xfrm>
            <a:off x="7600950" y="1805305"/>
            <a:ext cx="2214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三产融合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94304" name="Diagram 37"/>
          <p:cNvGraphicFramePr/>
          <p:nvPr/>
        </p:nvGraphicFramePr>
        <p:xfrm>
          <a:off x="3226435" y="2531110"/>
          <a:ext cx="5043805" cy="360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048952" name="TextBox 38"/>
          <p:cNvSpPr txBox="1"/>
          <p:nvPr>
            <p:custDataLst>
              <p:tags r:id="rId6"/>
            </p:custDataLst>
          </p:nvPr>
        </p:nvSpPr>
        <p:spPr>
          <a:xfrm>
            <a:off x="6837317" y="2302692"/>
            <a:ext cx="1489166" cy="7010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chemeClr val="dk1"/>
                </a:solidFill>
              </a:rPr>
              <a:t>特色产业集群</a:t>
            </a:r>
            <a:endParaRPr lang="en-US" altLang="zh-CN" sz="1400" dirty="0">
              <a:solidFill>
                <a:schemeClr val="dk1"/>
              </a:solidFill>
            </a:endParaRPr>
          </a:p>
          <a:p>
            <a:r>
              <a:rPr lang="zh-CN" altLang="en-US" sz="1400" dirty="0">
                <a:solidFill>
                  <a:schemeClr val="dk1"/>
                </a:solidFill>
              </a:rPr>
              <a:t>行业龙头牵头</a:t>
            </a:r>
            <a:endParaRPr lang="en-US" altLang="zh-CN" sz="1400" dirty="0">
              <a:solidFill>
                <a:schemeClr val="dk1"/>
              </a:solidFill>
            </a:endParaRPr>
          </a:p>
          <a:p>
            <a:r>
              <a:rPr lang="zh-CN" altLang="en-US" sz="1400" dirty="0">
                <a:solidFill>
                  <a:schemeClr val="dk1"/>
                </a:solidFill>
              </a:rPr>
              <a:t>中小企业抱团</a:t>
            </a:r>
            <a:endParaRPr lang="zh-CN" altLang="en-US" sz="1400" dirty="0">
              <a:solidFill>
                <a:schemeClr val="dk1"/>
              </a:solidFill>
            </a:endParaRPr>
          </a:p>
        </p:txBody>
      </p:sp>
      <p:sp>
        <p:nvSpPr>
          <p:cNvPr id="1048953" name="TextBox 39"/>
          <p:cNvSpPr txBox="1"/>
          <p:nvPr>
            <p:custDataLst>
              <p:tags r:id="rId7"/>
            </p:custDataLst>
          </p:nvPr>
        </p:nvSpPr>
        <p:spPr>
          <a:xfrm>
            <a:off x="7908107" y="3592468"/>
            <a:ext cx="210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chemeClr val="dk1"/>
                </a:solidFill>
              </a:rPr>
              <a:t>大数据、人工智能、</a:t>
            </a:r>
            <a:endParaRPr lang="en-US" altLang="zh-CN" sz="1400" dirty="0">
              <a:solidFill>
                <a:schemeClr val="dk1"/>
              </a:solidFill>
            </a:endParaRPr>
          </a:p>
          <a:p>
            <a:r>
              <a:rPr lang="zh-CN" altLang="en-US" sz="1400" dirty="0">
                <a:solidFill>
                  <a:schemeClr val="dk1"/>
                </a:solidFill>
              </a:rPr>
              <a:t>区块链等技术集成应用</a:t>
            </a:r>
            <a:endParaRPr lang="zh-CN" altLang="en-US" sz="1400" dirty="0">
              <a:solidFill>
                <a:schemeClr val="dk1"/>
              </a:solidFill>
            </a:endParaRPr>
          </a:p>
        </p:txBody>
      </p:sp>
      <p:sp>
        <p:nvSpPr>
          <p:cNvPr id="1048954" name="TextBox 40"/>
          <p:cNvSpPr txBox="1"/>
          <p:nvPr>
            <p:custDataLst>
              <p:tags r:id="rId8"/>
            </p:custDataLst>
          </p:nvPr>
        </p:nvSpPr>
        <p:spPr>
          <a:xfrm>
            <a:off x="7393213" y="5168900"/>
            <a:ext cx="2103122" cy="904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chemeClr val="dk1"/>
                </a:solidFill>
              </a:rPr>
              <a:t>资本顶层设计</a:t>
            </a:r>
            <a:endParaRPr lang="en-US" altLang="zh-CN" sz="1400" dirty="0">
              <a:solidFill>
                <a:schemeClr val="dk1"/>
              </a:solidFill>
            </a:endParaRPr>
          </a:p>
          <a:p>
            <a:r>
              <a:rPr lang="zh-CN" altLang="en-US" sz="1400" dirty="0">
                <a:solidFill>
                  <a:schemeClr val="dk1"/>
                </a:solidFill>
              </a:rPr>
              <a:t>商业模式</a:t>
            </a:r>
            <a:endParaRPr lang="en-US" altLang="zh-CN" sz="1400" dirty="0">
              <a:solidFill>
                <a:schemeClr val="dk1"/>
              </a:solidFill>
            </a:endParaRPr>
          </a:p>
          <a:p>
            <a:r>
              <a:rPr lang="zh-CN" altLang="en-US" sz="1400" dirty="0">
                <a:solidFill>
                  <a:schemeClr val="dk1"/>
                </a:solidFill>
              </a:rPr>
              <a:t>运营模式</a:t>
            </a:r>
            <a:endParaRPr lang="en-US" altLang="zh-CN" sz="1400" dirty="0">
              <a:solidFill>
                <a:schemeClr val="dk1"/>
              </a:solidFill>
            </a:endParaRPr>
          </a:p>
          <a:p>
            <a:r>
              <a:rPr lang="zh-CN" altLang="en-US" sz="1400" dirty="0">
                <a:solidFill>
                  <a:schemeClr val="dk1"/>
                </a:solidFill>
              </a:rPr>
              <a:t>盈利模式</a:t>
            </a:r>
            <a:endParaRPr lang="zh-CN" altLang="en-US" sz="1400" dirty="0">
              <a:solidFill>
                <a:schemeClr val="dk1"/>
              </a:solidFill>
            </a:endParaRPr>
          </a:p>
        </p:txBody>
      </p:sp>
      <p:sp>
        <p:nvSpPr>
          <p:cNvPr id="1048955" name="TextBox 41"/>
          <p:cNvSpPr txBox="1"/>
          <p:nvPr>
            <p:custDataLst>
              <p:tags r:id="rId9"/>
            </p:custDataLst>
          </p:nvPr>
        </p:nvSpPr>
        <p:spPr>
          <a:xfrm>
            <a:off x="1855378" y="4941932"/>
            <a:ext cx="2103122" cy="7010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400" dirty="0">
                <a:solidFill>
                  <a:schemeClr val="dk1"/>
                </a:solidFill>
              </a:rPr>
              <a:t>创新人才激励机制</a:t>
            </a:r>
            <a:endParaRPr lang="en-US" altLang="zh-CN" sz="1400" dirty="0">
              <a:solidFill>
                <a:schemeClr val="dk1"/>
              </a:solidFill>
            </a:endParaRPr>
          </a:p>
          <a:p>
            <a:pPr algn="r"/>
            <a:r>
              <a:rPr lang="zh-CN" altLang="en-US" sz="1400" dirty="0">
                <a:solidFill>
                  <a:schemeClr val="dk1"/>
                </a:solidFill>
              </a:rPr>
              <a:t>人才与组织利益共享</a:t>
            </a:r>
            <a:endParaRPr lang="en-US" altLang="zh-CN" sz="1400" dirty="0">
              <a:solidFill>
                <a:schemeClr val="dk1"/>
              </a:solidFill>
            </a:endParaRPr>
          </a:p>
          <a:p>
            <a:pPr algn="r"/>
            <a:r>
              <a:rPr lang="zh-CN" altLang="en-US" sz="1400" dirty="0">
                <a:solidFill>
                  <a:schemeClr val="dk1"/>
                </a:solidFill>
              </a:rPr>
              <a:t>打造人才命运共同体</a:t>
            </a:r>
            <a:endParaRPr lang="zh-CN" altLang="en-US" sz="1400" dirty="0">
              <a:solidFill>
                <a:schemeClr val="dk1"/>
              </a:solidFill>
            </a:endParaRPr>
          </a:p>
        </p:txBody>
      </p:sp>
      <p:sp>
        <p:nvSpPr>
          <p:cNvPr id="1048956" name="TextBox 42"/>
          <p:cNvSpPr txBox="1"/>
          <p:nvPr>
            <p:custDataLst>
              <p:tags r:id="rId10"/>
            </p:custDataLst>
          </p:nvPr>
        </p:nvSpPr>
        <p:spPr>
          <a:xfrm>
            <a:off x="1291770" y="2815407"/>
            <a:ext cx="2103122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400" dirty="0">
                <a:solidFill>
                  <a:schemeClr val="dk1"/>
                </a:solidFill>
              </a:rPr>
              <a:t>政府引导</a:t>
            </a:r>
            <a:endParaRPr lang="en-US" altLang="zh-CN" sz="1400" dirty="0">
              <a:solidFill>
                <a:schemeClr val="dk1"/>
              </a:solidFill>
            </a:endParaRPr>
          </a:p>
          <a:p>
            <a:pPr algn="r"/>
            <a:r>
              <a:rPr lang="zh-CN" altLang="en-US" sz="1400" dirty="0">
                <a:solidFill>
                  <a:schemeClr val="dk1"/>
                </a:solidFill>
              </a:rPr>
              <a:t>政策扶持</a:t>
            </a:r>
            <a:endParaRPr lang="en-US" altLang="zh-CN" sz="1400" dirty="0">
              <a:solidFill>
                <a:schemeClr val="dk1"/>
              </a:solidFill>
            </a:endParaRPr>
          </a:p>
          <a:p>
            <a:pPr algn="r"/>
            <a:r>
              <a:rPr lang="zh-CN" altLang="en-US" sz="1400" dirty="0">
                <a:solidFill>
                  <a:schemeClr val="dk1"/>
                </a:solidFill>
              </a:rPr>
              <a:t>助推产业高质量发展</a:t>
            </a:r>
            <a:endParaRPr lang="zh-CN" altLang="en-US" sz="1400" dirty="0">
              <a:solidFill>
                <a:schemeClr val="dk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1035" y="501015"/>
            <a:ext cx="69202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2.5  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蓝源模式方法论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—“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五位一体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”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系统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集成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内容占位符 29"/>
          <p:cNvSpPr>
            <a:spLocks noGrp="1"/>
          </p:cNvSpPr>
          <p:nvPr/>
        </p:nvSpPr>
        <p:spPr>
          <a:xfrm>
            <a:off x="589578" y="1460530"/>
            <a:ext cx="11014075" cy="504825"/>
          </a:xfrm>
          <a:prstGeom prst="rect">
            <a:avLst/>
          </a:prstGeom>
        </p:spPr>
        <p:txBody>
          <a:bodyPr vert="horz" lIns="68580" tIns="34290" rIns="68580" bIns="34290" rtlCol="0">
            <a:normAutofit fontScale="47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5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1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3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965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200" spc="300" dirty="0">
                <a:solidFill>
                  <a:prstClr val="black"/>
                </a:solidFill>
              </a:rPr>
              <a:t>关键成功要素：</a:t>
            </a:r>
            <a:r>
              <a:rPr lang="en-US" altLang="zh-CN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“</a:t>
            </a:r>
            <a:r>
              <a:rPr lang="zh-CN" altLang="en-US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人才</a:t>
            </a:r>
            <a:r>
              <a:rPr lang="en-US" altLang="zh-CN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+</a:t>
            </a:r>
            <a:r>
              <a:rPr lang="zh-CN" altLang="en-US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互联网</a:t>
            </a:r>
            <a:r>
              <a:rPr lang="en-US" altLang="zh-CN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+</a:t>
            </a:r>
            <a:r>
              <a:rPr lang="zh-CN" altLang="en-US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资本</a:t>
            </a:r>
            <a:r>
              <a:rPr lang="en-US" altLang="zh-CN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”</a:t>
            </a:r>
            <a:r>
              <a:rPr lang="zh-CN" altLang="en-US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为核心，产业</a:t>
            </a:r>
            <a:r>
              <a:rPr lang="en-US" altLang="zh-CN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+</a:t>
            </a:r>
            <a:r>
              <a:rPr lang="zh-CN" altLang="en-US" b="1" dirty="0">
                <a:solidFill>
                  <a:srgbClr val="0070C0"/>
                </a:solidFill>
                <a:latin typeface="+mn-ea"/>
                <a:sym typeface="微软雅黑" panose="020B0503020204020204" charset="-122"/>
              </a:rPr>
              <a:t>政府支持为基础，五位一体。</a:t>
            </a:r>
            <a:endParaRPr lang="zh-CN" altLang="en-US" b="1" dirty="0">
              <a:solidFill>
                <a:srgbClr val="0070C0"/>
              </a:solidFill>
              <a:latin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FILL_FORE_SCHEMECOLOR_INDEX_BRIGHTNESS" val="0"/>
  <p:tag name="KSO_WM_UNIT_FILL_FORE_SCHEMECOLOR_INDEX" val="14"/>
  <p:tag name="KSO_WM_UNIT_FILL_TYPE" val="1"/>
</p:tagLst>
</file>

<file path=ppt/tags/tag1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FILL_FORE_SCHEMECOLOR_INDEX_BRIGHTNESS" val="0"/>
  <p:tag name="KSO_WM_UNIT_FILL_FORE_SCHEMECOLOR_INDEX" val="14"/>
  <p:tag name="KSO_WM_UNIT_FILL_TYPE" val="1"/>
</p:tagLst>
</file>

<file path=ppt/tags/tag166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77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195.xml><?xml version="1.0" encoding="utf-8"?>
<p:tagLst xmlns:p="http://schemas.openxmlformats.org/presentationml/2006/main">
  <p:tag name="ISLIDE.DIAGRAM" val="1ebe7c27-0165-4b38-989f-7d9e1e3d3eac"/>
</p:tagLst>
</file>

<file path=ppt/tags/tag196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197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198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199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</p:tagLst>
</file>

<file path=ppt/tags/tag20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05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206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07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208.xml><?xml version="1.0" encoding="utf-8"?>
<p:tagLst xmlns:p="http://schemas.openxmlformats.org/presentationml/2006/main">
  <p:tag name="KSO_WM_UNIT_TEXT_FILL_FORE_SCHEMECOLOR_INDEX_BRIGHTNESS" val="0"/>
  <p:tag name="KSO_WM_UNIT_TEXT_FILL_FORE_SCHEMECOLOR_INDEX" val="7"/>
  <p:tag name="KSO_WM_UNIT_TEXT_FILL_TYPE" val="1"/>
</p:tagLst>
</file>

<file path=ppt/tags/tag209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</p:tagLst>
</file>

<file path=ppt/tags/tag2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FILL_FORE_SCHEMECOLOR_INDEX_BRIGHTNESS" val="-0.1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49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1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6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6.xml><?xml version="1.0" encoding="utf-8"?>
<p:tagLst xmlns:p="http://schemas.openxmlformats.org/presentationml/2006/main">
  <p:tag name="COMMONDATA" val="eyJoZGlkIjoiYTgzODJiZjg0ODEyNzcwMTI0OTM4ZTYwZDIwMzcxM2QifQ=="/>
  <p:tag name="KSO_WPP_MARK_KEY" val="ee772fd2-bc6b-41a0-881c-3b4e5791eb4f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主题5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007ADD"/>
      </a:accent1>
      <a:accent2>
        <a:srgbClr val="3B3E4D"/>
      </a:accent2>
      <a:accent3>
        <a:srgbClr val="007ADD"/>
      </a:accent3>
      <a:accent4>
        <a:srgbClr val="3B3E4D"/>
      </a:accent4>
      <a:accent5>
        <a:srgbClr val="007ADD"/>
      </a:accent5>
      <a:accent6>
        <a:srgbClr val="3B3E4D"/>
      </a:accent6>
      <a:hlink>
        <a:srgbClr val="5FCBFB"/>
      </a:hlink>
      <a:folHlink>
        <a:srgbClr val="B759BC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007ADD"/>
      </a:accent1>
      <a:accent2>
        <a:srgbClr val="3B3E4D"/>
      </a:accent2>
      <a:accent3>
        <a:srgbClr val="007ADD"/>
      </a:accent3>
      <a:accent4>
        <a:srgbClr val="3B3E4D"/>
      </a:accent4>
      <a:accent5>
        <a:srgbClr val="007ADD"/>
      </a:accent5>
      <a:accent6>
        <a:srgbClr val="3B3E4D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007ADD"/>
      </a:accent1>
      <a:accent2>
        <a:srgbClr val="3B3E4D"/>
      </a:accent2>
      <a:accent3>
        <a:srgbClr val="007ADD"/>
      </a:accent3>
      <a:accent4>
        <a:srgbClr val="3B3E4D"/>
      </a:accent4>
      <a:accent5>
        <a:srgbClr val="007ADD"/>
      </a:accent5>
      <a:accent6>
        <a:srgbClr val="3B3E4D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C2058"/>
      </a:dk2>
      <a:lt2>
        <a:srgbClr val="0A78C8"/>
      </a:lt2>
      <a:accent1>
        <a:srgbClr val="1964E1"/>
      </a:accent1>
      <a:accent2>
        <a:srgbClr val="46D2FF"/>
      </a:accent2>
      <a:accent3>
        <a:srgbClr val="DAB964"/>
      </a:accent3>
      <a:accent4>
        <a:srgbClr val="FFFCD7"/>
      </a:accent4>
      <a:accent5>
        <a:srgbClr val="50FFF0"/>
      </a:accent5>
      <a:accent6>
        <a:srgbClr val="50AAF0"/>
      </a:accent6>
      <a:hlink>
        <a:srgbClr val="F49100"/>
      </a:hlink>
      <a:folHlink>
        <a:srgbClr val="85DFD0"/>
      </a:folHlink>
    </a:clrScheme>
    <a:fontScheme name="稿定PPT">
      <a:majorFont>
        <a:latin typeface="OPPOSans B"/>
        <a:ea typeface="OPPOSans B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lang="zh-CN" altLang="en-US" sz="1600">
            <a:solidFill>
              <a:schemeClr val="bg1"/>
            </a:solidFill>
            <a:latin typeface="OPPOSans R" panose="00020600040101010101" charset="-122"/>
            <a:ea typeface="OPPOSans R" panose="00020600040101010101" charset="-122"/>
            <a:cs typeface="OPPOSans R" panose="00020600040101010101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3085</Words>
  <Application>WPS 演示</Application>
  <PresentationFormat>自定义</PresentationFormat>
  <Paragraphs>339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Wingdings</vt:lpstr>
      <vt:lpstr>Calibri</vt:lpstr>
      <vt:lpstr>OPPOSans R</vt:lpstr>
      <vt:lpstr>思源黑体 CN Bold</vt:lpstr>
      <vt:lpstr>OPPOSans</vt:lpstr>
      <vt:lpstr>思源宋体 CN Heavy</vt:lpstr>
      <vt:lpstr>思源黑体 CN Bold</vt:lpstr>
      <vt:lpstr>思源黑体 CN Light</vt:lpstr>
      <vt:lpstr>黑体</vt:lpstr>
      <vt:lpstr>思源黑体 CN Light</vt:lpstr>
      <vt:lpstr>Open Sans Light</vt:lpstr>
      <vt:lpstr>Agency FB</vt:lpstr>
      <vt:lpstr>Arial</vt:lpstr>
      <vt:lpstr>Times New Roman</vt:lpstr>
      <vt:lpstr>Calibri Light</vt:lpstr>
      <vt:lpstr>Symbol</vt:lpstr>
      <vt:lpstr>Liberation Sans</vt:lpstr>
      <vt:lpstr>Vijaya</vt:lpstr>
      <vt:lpstr>优设标题黑</vt:lpstr>
      <vt:lpstr>Arial Unicode MS</vt:lpstr>
      <vt:lpstr>Segoe Print</vt:lpstr>
      <vt:lpstr>自定义设计方案</vt:lpstr>
      <vt:lpstr>2_主题5</vt:lpstr>
      <vt:lpstr>1_自定义设计方案</vt:lpstr>
      <vt:lpstr>2_自定义设计方案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1.6 解决方案：蓝源模式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推动产业转型升级高质量发展</dc:title>
  <dc:creator>iSlide</dc:creator>
  <cp:lastModifiedBy>为中华之崛起而学习</cp:lastModifiedBy>
  <cp:revision>512</cp:revision>
  <dcterms:created xsi:type="dcterms:W3CDTF">2019-12-15T15:28:00Z</dcterms:created>
  <dcterms:modified xsi:type="dcterms:W3CDTF">2022-07-12T07:09:32Z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9dd78399-86ee-4ca3-bc64-6e1bf925823e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2018-11-07T08:33:05.6355941Z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2052-11.1.0.11830</vt:lpwstr>
  </property>
  <property fmtid="{D5CDD505-2E9C-101B-9397-08002B2CF9AE}" pid="12" name="ICV">
    <vt:lpwstr>B5967CE892B0475EBC12AEDDD757DD55</vt:lpwstr>
  </property>
</Properties>
</file>